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109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9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9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0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32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1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47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2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9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841C9-73AC-438F-87C4-9EC9BF49728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71FD6-459D-4E98-8F23-042D31EBC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47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Baseline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282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 months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 months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3" y="516648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36 months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 </a:t>
              </a:r>
              <a:r>
                <a:rPr lang="en-US" dirty="0" smtClean="0">
                  <a:solidFill>
                    <a:schemeClr val="tx1"/>
                  </a:solidFill>
                </a:rPr>
                <a:t>HH recruited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Site</a:t>
              </a:r>
              <a:r>
                <a:rPr lang="es-ES" dirty="0" smtClean="0"/>
                <a:t> 1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400" dirty="0" smtClean="0">
                  <a:solidFill>
                    <a:schemeClr val="tx1"/>
                  </a:solidFill>
                </a:rPr>
                <a:t>HH active </a:t>
              </a:r>
              <a:r>
                <a:rPr lang="en-US" sz="1400" dirty="0" smtClean="0">
                  <a:solidFill>
                    <a:schemeClr val="tx1"/>
                  </a:solidFill>
                </a:rPr>
                <a:t>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400" dirty="0" smtClean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Households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00110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Baseline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282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 months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 months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3" y="516648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36 months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 </a:t>
              </a:r>
              <a:r>
                <a:rPr lang="en-US" dirty="0" smtClean="0">
                  <a:solidFill>
                    <a:schemeClr val="tx1"/>
                  </a:solidFill>
                </a:rPr>
                <a:t>HH recruited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Site</a:t>
              </a:r>
              <a:r>
                <a:rPr lang="es-ES" dirty="0" smtClean="0"/>
                <a:t> 2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400" dirty="0" smtClean="0">
                  <a:solidFill>
                    <a:schemeClr val="tx1"/>
                  </a:solidFill>
                </a:rPr>
                <a:t>HH active </a:t>
              </a:r>
              <a:r>
                <a:rPr lang="en-US" sz="1400" dirty="0" smtClean="0">
                  <a:solidFill>
                    <a:schemeClr val="tx1"/>
                  </a:solidFill>
                </a:rPr>
                <a:t>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400" dirty="0" smtClean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Households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53023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24" y="116633"/>
            <a:ext cx="6812267" cy="5553909"/>
            <a:chOff x="131424" y="116633"/>
            <a:chExt cx="6812267" cy="5553909"/>
          </a:xfrm>
        </p:grpSpPr>
        <p:sp>
          <p:nvSpPr>
            <p:cNvPr id="4" name="TextBox 3"/>
            <p:cNvSpPr txBox="1"/>
            <p:nvPr/>
          </p:nvSpPr>
          <p:spPr>
            <a:xfrm>
              <a:off x="537030" y="573779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Baseline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1936" y="1491302"/>
              <a:ext cx="12823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 months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65022" y="3294277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24 months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0963" y="5166486"/>
              <a:ext cx="1296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36 months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4641" y="544035"/>
              <a:ext cx="4896544" cy="4413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 </a:t>
              </a:r>
              <a:r>
                <a:rPr lang="en-US" dirty="0" smtClean="0">
                  <a:solidFill>
                    <a:schemeClr val="tx1"/>
                  </a:solidFill>
                </a:rPr>
                <a:t>HH recruited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47147" y="116633"/>
              <a:ext cx="4896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Site</a:t>
              </a:r>
              <a:r>
                <a:rPr lang="es-ES" dirty="0" smtClean="0"/>
                <a:t> 3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047147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52845" y="14940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.x</a:t>
              </a:r>
              <a:r>
                <a:rPr lang="en-US" sz="1200" dirty="0" smtClean="0">
                  <a:solidFill>
                    <a:schemeClr val="tx1"/>
                  </a:solidFill>
                </a:rPr>
                <a:t>%)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449398" y="14940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647547" y="14940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</a:t>
              </a:r>
              <a:r>
                <a:rPr lang="es-ES" sz="1200" dirty="0" err="1" smtClean="0">
                  <a:solidFill>
                    <a:schemeClr val="tx1"/>
                  </a:solidFill>
                </a:rPr>
                <a:t>x.x</a:t>
              </a:r>
              <a:r>
                <a:rPr lang="es-ES" sz="1200" dirty="0" smtClean="0">
                  <a:solidFill>
                    <a:schemeClr val="tx1"/>
                  </a:solidFill>
                </a:rPr>
                <a:t>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45766" y="2367957"/>
              <a:ext cx="4897925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400" dirty="0" smtClean="0">
                  <a:solidFill>
                    <a:schemeClr val="tx1"/>
                  </a:solidFill>
                </a:rPr>
                <a:t>HH active </a:t>
              </a:r>
              <a:r>
                <a:rPr lang="en-US" sz="1400" dirty="0" smtClean="0">
                  <a:solidFill>
                    <a:schemeClr val="tx1"/>
                  </a:solidFill>
                </a:rPr>
                <a:t>(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x.x</a:t>
              </a:r>
              <a:r>
                <a:rPr lang="en-US" sz="1400" dirty="0" smtClean="0">
                  <a:solidFill>
                    <a:schemeClr val="tx1"/>
                  </a:solidFill>
                </a:rPr>
                <a:t>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Elbow Connector 15"/>
            <p:cNvCxnSpPr>
              <a:stCxn id="8" idx="2"/>
              <a:endCxn id="10" idx="0"/>
            </p:cNvCxnSpPr>
            <p:nvPr/>
          </p:nvCxnSpPr>
          <p:spPr>
            <a:xfrm rot="5400000">
              <a:off x="3285709" y="286873"/>
              <a:ext cx="508702" cy="1905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17"/>
            <p:cNvCxnSpPr>
              <a:stCxn id="8" idx="2"/>
              <a:endCxn id="11" idx="0"/>
            </p:cNvCxnSpPr>
            <p:nvPr/>
          </p:nvCxnSpPr>
          <p:spPr>
            <a:xfrm rot="5400000">
              <a:off x="3888558" y="889722"/>
              <a:ext cx="508702" cy="700008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8" idx="2"/>
              <a:endCxn id="12" idx="0"/>
            </p:cNvCxnSpPr>
            <p:nvPr/>
          </p:nvCxnSpPr>
          <p:spPr>
            <a:xfrm rot="16200000" flipH="1">
              <a:off x="4486834" y="991453"/>
              <a:ext cx="508703" cy="49654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5139915" y="338373"/>
              <a:ext cx="508702" cy="1802706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10" idx="2"/>
              <a:endCxn id="14" idx="0"/>
            </p:cNvCxnSpPr>
            <p:nvPr/>
          </p:nvCxnSpPr>
          <p:spPr>
            <a:xfrm rot="16200000" flipH="1">
              <a:off x="3356056" y="1229284"/>
              <a:ext cx="369824" cy="190752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11" idx="2"/>
              <a:endCxn id="14" idx="0"/>
            </p:cNvCxnSpPr>
            <p:nvPr/>
          </p:nvCxnSpPr>
          <p:spPr>
            <a:xfrm rot="16200000" flipH="1">
              <a:off x="3958905" y="1832133"/>
              <a:ext cx="369824" cy="7018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>
              <a:stCxn id="12" idx="2"/>
              <a:endCxn id="14" idx="0"/>
            </p:cNvCxnSpPr>
            <p:nvPr/>
          </p:nvCxnSpPr>
          <p:spPr>
            <a:xfrm rot="5400000">
              <a:off x="4557183" y="1935681"/>
              <a:ext cx="369823" cy="4947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044642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</a:t>
              </a:r>
              <a:r>
                <a:rPr lang="en-U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50340" y="3294277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46893" y="3294278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645042" y="3294277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044641" y="4230381"/>
              <a:ext cx="4896544" cy="3600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X HH active (x%)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42" name="Elbow Connector 41"/>
            <p:cNvCxnSpPr>
              <a:stCxn id="37" idx="2"/>
              <a:endCxn id="41" idx="0"/>
            </p:cNvCxnSpPr>
            <p:nvPr/>
          </p:nvCxnSpPr>
          <p:spPr>
            <a:xfrm rot="16200000" flipH="1">
              <a:off x="3322783" y="3060251"/>
              <a:ext cx="432048" cy="1908211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>
              <a:stCxn id="38" idx="2"/>
              <a:endCxn id="41" idx="0"/>
            </p:cNvCxnSpPr>
            <p:nvPr/>
          </p:nvCxnSpPr>
          <p:spPr>
            <a:xfrm rot="16200000" flipH="1">
              <a:off x="3925632" y="3663100"/>
              <a:ext cx="432048" cy="702513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39" idx="2"/>
              <a:endCxn id="41" idx="0"/>
            </p:cNvCxnSpPr>
            <p:nvPr/>
          </p:nvCxnSpPr>
          <p:spPr>
            <a:xfrm rot="5400000">
              <a:off x="4523910" y="3767337"/>
              <a:ext cx="432047" cy="49404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2044641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Interviewed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250339" y="5166485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Nobody home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446892" y="5166486"/>
              <a:ext cx="1080120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Unknown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645041" y="5166485"/>
              <a:ext cx="1296144" cy="50405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smtClean="0">
                  <a:solidFill>
                    <a:schemeClr val="tx1"/>
                  </a:solidFill>
                </a:rPr>
                <a:t>X </a:t>
              </a:r>
              <a:r>
                <a:rPr lang="es-ES" sz="1200" dirty="0" smtClean="0">
                  <a:solidFill>
                    <a:schemeClr val="tx1"/>
                  </a:solidFill>
                </a:rPr>
                <a:t>(x%)</a:t>
              </a:r>
              <a:endParaRPr lang="en-US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Moved or refused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81" name="Elbow Connector 80"/>
            <p:cNvCxnSpPr>
              <a:stCxn id="14" idx="2"/>
              <a:endCxn id="37" idx="0"/>
            </p:cNvCxnSpPr>
            <p:nvPr/>
          </p:nvCxnSpPr>
          <p:spPr>
            <a:xfrm rot="5400000">
              <a:off x="3256576" y="2056124"/>
              <a:ext cx="566280" cy="1910027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14" idx="2"/>
              <a:endCxn id="38" idx="0"/>
            </p:cNvCxnSpPr>
            <p:nvPr/>
          </p:nvCxnSpPr>
          <p:spPr>
            <a:xfrm rot="5400000">
              <a:off x="3859425" y="2658973"/>
              <a:ext cx="566280" cy="70432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84"/>
            <p:cNvCxnSpPr>
              <a:stCxn id="14" idx="2"/>
              <a:endCxn id="39" idx="0"/>
            </p:cNvCxnSpPr>
            <p:nvPr/>
          </p:nvCxnSpPr>
          <p:spPr>
            <a:xfrm rot="16200000" flipH="1">
              <a:off x="4457701" y="2765025"/>
              <a:ext cx="566281" cy="49222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14" idx="2"/>
              <a:endCxn id="40" idx="0"/>
            </p:cNvCxnSpPr>
            <p:nvPr/>
          </p:nvCxnSpPr>
          <p:spPr>
            <a:xfrm rot="16200000" flipH="1">
              <a:off x="5110781" y="2111944"/>
              <a:ext cx="566280" cy="1798385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Elbow Connector 92"/>
            <p:cNvCxnSpPr>
              <a:stCxn id="41" idx="2"/>
              <a:endCxn id="66" idx="0"/>
            </p:cNvCxnSpPr>
            <p:nvPr/>
          </p:nvCxnSpPr>
          <p:spPr>
            <a:xfrm rot="5400000">
              <a:off x="3250775" y="3924347"/>
              <a:ext cx="576064" cy="1908212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Elbow Connector 94"/>
            <p:cNvCxnSpPr>
              <a:stCxn id="41" idx="2"/>
              <a:endCxn id="67" idx="0"/>
            </p:cNvCxnSpPr>
            <p:nvPr/>
          </p:nvCxnSpPr>
          <p:spPr>
            <a:xfrm rot="5400000">
              <a:off x="3853624" y="4527196"/>
              <a:ext cx="576064" cy="702514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1" idx="2"/>
              <a:endCxn id="68" idx="0"/>
            </p:cNvCxnSpPr>
            <p:nvPr/>
          </p:nvCxnSpPr>
          <p:spPr>
            <a:xfrm rot="16200000" flipH="1">
              <a:off x="4451900" y="4631433"/>
              <a:ext cx="576065" cy="494039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41" idx="2"/>
              <a:endCxn id="69" idx="0"/>
            </p:cNvCxnSpPr>
            <p:nvPr/>
          </p:nvCxnSpPr>
          <p:spPr>
            <a:xfrm rot="16200000" flipH="1">
              <a:off x="5104981" y="3978353"/>
              <a:ext cx="576064" cy="1800200"/>
            </a:xfrm>
            <a:prstGeom prst="bentConnector3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131424" y="116633"/>
              <a:ext cx="2405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smtClean="0"/>
                <a:t>Households</a:t>
              </a:r>
              <a:endParaRPr lang="en-US" b="1"/>
            </a:p>
          </p:txBody>
        </p:sp>
      </p:grpSp>
    </p:spTree>
    <p:extLst>
      <p:ext uri="{BB962C8B-B14F-4D97-AF65-F5344CB8AC3E}">
        <p14:creationId xmlns:p14="http://schemas.microsoft.com/office/powerpoint/2010/main" val="353023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months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24 months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 months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 </a:t>
            </a:r>
            <a:r>
              <a:rPr lang="en-US" dirty="0" smtClean="0">
                <a:solidFill>
                  <a:schemeClr val="tx1"/>
                </a:solidFill>
              </a:rPr>
              <a:t>Campaign nets recruited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Site</a:t>
            </a:r>
            <a:r>
              <a:rPr lang="es-ES" dirty="0" smtClean="0"/>
              <a:t>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400" dirty="0" smtClean="0">
                <a:solidFill>
                  <a:schemeClr val="tx1"/>
                </a:solidFill>
              </a:rPr>
              <a:t>Cohort nets active </a:t>
            </a:r>
            <a:r>
              <a:rPr lang="en-US" sz="1400" dirty="0" smtClean="0">
                <a:solidFill>
                  <a:schemeClr val="tx1"/>
                </a:solidFill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</a:rPr>
              <a:t>x.x</a:t>
            </a:r>
            <a:r>
              <a:rPr lang="en-US" sz="1400" dirty="0" smtClean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Cohort nets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5" y="116633"/>
            <a:ext cx="14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Cohort nets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 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>
            <a:stCxn id="8" idx="2"/>
            <a:endCxn id="46" idx="0"/>
          </p:cNvCxnSpPr>
          <p:nvPr/>
        </p:nvCxnSpPr>
        <p:spPr>
          <a:xfrm rot="16200000" flipH="1">
            <a:off x="6465160" y="-220913"/>
            <a:ext cx="512445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4000" y="3408626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HH moved/refused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14" idx="2"/>
            <a:endCxn id="65" idx="0"/>
          </p:cNvCxnSpPr>
          <p:nvPr/>
        </p:nvCxnSpPr>
        <p:spPr>
          <a:xfrm rot="16200000" flipH="1">
            <a:off x="6438524" y="1548909"/>
            <a:ext cx="566281" cy="31531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1" idx="2"/>
            <a:endCxn id="70" idx="0"/>
          </p:cNvCxnSpPr>
          <p:nvPr/>
        </p:nvCxnSpPr>
        <p:spPr>
          <a:xfrm rot="16200000" flipH="1">
            <a:off x="6433350" y="3415943"/>
            <a:ext cx="576064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524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months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24 months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 months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 </a:t>
            </a:r>
            <a:r>
              <a:rPr lang="en-US" dirty="0" smtClean="0">
                <a:solidFill>
                  <a:schemeClr val="tx1"/>
                </a:solidFill>
              </a:rPr>
              <a:t>Campaign nets recruited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Site</a:t>
            </a:r>
            <a:r>
              <a:rPr lang="es-ES" dirty="0" smtClean="0"/>
              <a:t> 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400" dirty="0" smtClean="0">
                <a:solidFill>
                  <a:schemeClr val="tx1"/>
                </a:solidFill>
              </a:rPr>
              <a:t>Cohort nets active </a:t>
            </a:r>
            <a:r>
              <a:rPr lang="en-US" sz="1400" dirty="0" smtClean="0">
                <a:solidFill>
                  <a:schemeClr val="tx1"/>
                </a:solidFill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</a:rPr>
              <a:t>x.x</a:t>
            </a:r>
            <a:r>
              <a:rPr lang="en-US" sz="1400" dirty="0" smtClean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Cohort nets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5" y="116633"/>
            <a:ext cx="14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Cohort nets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 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>
            <a:stCxn id="8" idx="2"/>
            <a:endCxn id="46" idx="0"/>
          </p:cNvCxnSpPr>
          <p:nvPr/>
        </p:nvCxnSpPr>
        <p:spPr>
          <a:xfrm rot="16200000" flipH="1">
            <a:off x="6465160" y="-220913"/>
            <a:ext cx="512445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4000" y="3408626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HH moved/refused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14" idx="2"/>
            <a:endCxn id="65" idx="0"/>
          </p:cNvCxnSpPr>
          <p:nvPr/>
        </p:nvCxnSpPr>
        <p:spPr>
          <a:xfrm rot="16200000" flipH="1">
            <a:off x="6438524" y="1548909"/>
            <a:ext cx="566281" cy="31531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1" idx="2"/>
            <a:endCxn id="70" idx="0"/>
          </p:cNvCxnSpPr>
          <p:nvPr/>
        </p:nvCxnSpPr>
        <p:spPr>
          <a:xfrm rot="16200000" flipH="1">
            <a:off x="6433350" y="3415943"/>
            <a:ext cx="576064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66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3432" y="570823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8338" y="1488346"/>
            <a:ext cx="1282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months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1424" y="329132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24 months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365" y="516353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36 months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96569" y="658383"/>
            <a:ext cx="7495911" cy="44134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 </a:t>
            </a:r>
            <a:r>
              <a:rPr lang="en-US" dirty="0" smtClean="0">
                <a:solidFill>
                  <a:schemeClr val="tx1"/>
                </a:solidFill>
              </a:rPr>
              <a:t>Campaign nets recruited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99076" y="230981"/>
            <a:ext cx="749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Site</a:t>
            </a:r>
            <a:r>
              <a:rPr lang="es-ES" dirty="0" smtClean="0"/>
              <a:t> 3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99076" y="16084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21024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06698" y="1612170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23085" y="1612170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97696" y="2482305"/>
            <a:ext cx="7494784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400" dirty="0" smtClean="0">
                <a:solidFill>
                  <a:schemeClr val="tx1"/>
                </a:solidFill>
              </a:rPr>
              <a:t>Cohort nets active </a:t>
            </a:r>
            <a:r>
              <a:rPr lang="en-US" sz="1400" dirty="0" smtClean="0">
                <a:solidFill>
                  <a:schemeClr val="tx1"/>
                </a:solidFill>
              </a:rPr>
              <a:t>(</a:t>
            </a:r>
            <a:r>
              <a:rPr lang="en-US" sz="1400" dirty="0" err="1" smtClean="0">
                <a:solidFill>
                  <a:schemeClr val="tx1"/>
                </a:solidFill>
              </a:rPr>
              <a:t>x.x</a:t>
            </a:r>
            <a:r>
              <a:rPr lang="en-US" sz="1400" dirty="0" smtClean="0">
                <a:solidFill>
                  <a:schemeClr val="tx1"/>
                </a:solidFill>
              </a:rPr>
              <a:t>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Elbow Connector 15"/>
          <p:cNvCxnSpPr>
            <a:stCxn id="8" idx="2"/>
            <a:endCxn id="10" idx="0"/>
          </p:cNvCxnSpPr>
          <p:nvPr/>
        </p:nvCxnSpPr>
        <p:spPr>
          <a:xfrm rot="5400000">
            <a:off x="3287480" y="-248620"/>
            <a:ext cx="508702" cy="320538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8" idx="2"/>
            <a:endCxn id="11" idx="0"/>
          </p:cNvCxnSpPr>
          <p:nvPr/>
        </p:nvCxnSpPr>
        <p:spPr>
          <a:xfrm rot="5400000">
            <a:off x="4298329" y="765973"/>
            <a:ext cx="512446" cy="117994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8" idx="2"/>
            <a:endCxn id="12" idx="0"/>
          </p:cNvCxnSpPr>
          <p:nvPr/>
        </p:nvCxnSpPr>
        <p:spPr>
          <a:xfrm rot="5400000">
            <a:off x="4792073" y="1259717"/>
            <a:ext cx="512447" cy="19245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8" idx="2"/>
            <a:endCxn id="13" idx="0"/>
          </p:cNvCxnSpPr>
          <p:nvPr/>
        </p:nvCxnSpPr>
        <p:spPr>
          <a:xfrm rot="16200000" flipH="1">
            <a:off x="5312234" y="932013"/>
            <a:ext cx="512447" cy="84786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0" idx="2"/>
            <a:endCxn id="14" idx="0"/>
          </p:cNvCxnSpPr>
          <p:nvPr/>
        </p:nvCxnSpPr>
        <p:spPr>
          <a:xfrm rot="16200000" flipH="1">
            <a:off x="3357200" y="694417"/>
            <a:ext cx="369824" cy="32059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1" idx="2"/>
            <a:endCxn id="14" idx="0"/>
          </p:cNvCxnSpPr>
          <p:nvPr/>
        </p:nvCxnSpPr>
        <p:spPr>
          <a:xfrm rot="16200000" flipH="1">
            <a:off x="4371793" y="1709010"/>
            <a:ext cx="366080" cy="118051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396571" y="3408625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555776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04675" y="3410663"/>
            <a:ext cx="8907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523084" y="3399991"/>
            <a:ext cx="93861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396570" y="4344729"/>
            <a:ext cx="7495910" cy="36004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Cohort nets active (x%)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42" name="Elbow Connector 41"/>
          <p:cNvCxnSpPr>
            <a:stCxn id="37" idx="2"/>
            <a:endCxn id="41" idx="0"/>
          </p:cNvCxnSpPr>
          <p:nvPr/>
        </p:nvCxnSpPr>
        <p:spPr>
          <a:xfrm rot="16200000" flipH="1">
            <a:off x="3324554" y="2524758"/>
            <a:ext cx="432048" cy="320789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38" idx="2"/>
            <a:endCxn id="41" idx="0"/>
          </p:cNvCxnSpPr>
          <p:nvPr/>
        </p:nvCxnSpPr>
        <p:spPr>
          <a:xfrm rot="16200000" flipH="1">
            <a:off x="3855903" y="3056107"/>
            <a:ext cx="432048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396570" y="5280833"/>
            <a:ext cx="1080120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Present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555776" y="5280834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06698" y="5280834"/>
            <a:ext cx="876035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Discarded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523084" y="5272491"/>
            <a:ext cx="938609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Given away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1" name="Elbow Connector 80"/>
          <p:cNvCxnSpPr>
            <a:stCxn id="14" idx="2"/>
            <a:endCxn id="37" idx="0"/>
          </p:cNvCxnSpPr>
          <p:nvPr/>
        </p:nvCxnSpPr>
        <p:spPr>
          <a:xfrm rot="5400000">
            <a:off x="3257720" y="1521257"/>
            <a:ext cx="566280" cy="3208457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14" idx="2"/>
            <a:endCxn id="38" idx="0"/>
          </p:cNvCxnSpPr>
          <p:nvPr/>
        </p:nvCxnSpPr>
        <p:spPr>
          <a:xfrm rot="5400000">
            <a:off x="3789069" y="2052606"/>
            <a:ext cx="5662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>
            <a:stCxn id="14" idx="2"/>
            <a:endCxn id="39" idx="0"/>
          </p:cNvCxnSpPr>
          <p:nvPr/>
        </p:nvCxnSpPr>
        <p:spPr>
          <a:xfrm rot="5400000">
            <a:off x="4763407" y="3028982"/>
            <a:ext cx="568318" cy="19504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/>
          <p:cNvCxnSpPr>
            <a:stCxn id="14" idx="2"/>
            <a:endCxn id="40" idx="0"/>
          </p:cNvCxnSpPr>
          <p:nvPr/>
        </p:nvCxnSpPr>
        <p:spPr>
          <a:xfrm rot="16200000" flipH="1">
            <a:off x="5289915" y="2697517"/>
            <a:ext cx="557646" cy="847301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41" idx="2"/>
            <a:endCxn id="66" idx="0"/>
          </p:cNvCxnSpPr>
          <p:nvPr/>
        </p:nvCxnSpPr>
        <p:spPr>
          <a:xfrm rot="5400000">
            <a:off x="3252546" y="3388854"/>
            <a:ext cx="576064" cy="32078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41" idx="2"/>
            <a:endCxn id="67" idx="0"/>
          </p:cNvCxnSpPr>
          <p:nvPr/>
        </p:nvCxnSpPr>
        <p:spPr>
          <a:xfrm rot="5400000">
            <a:off x="3783896" y="3920204"/>
            <a:ext cx="576065" cy="214519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2"/>
            <a:endCxn id="68" idx="0"/>
          </p:cNvCxnSpPr>
          <p:nvPr/>
        </p:nvCxnSpPr>
        <p:spPr>
          <a:xfrm rot="5400000">
            <a:off x="4756589" y="4892897"/>
            <a:ext cx="576065" cy="199809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1" idx="2"/>
            <a:endCxn id="69" idx="0"/>
          </p:cNvCxnSpPr>
          <p:nvPr/>
        </p:nvCxnSpPr>
        <p:spPr>
          <a:xfrm rot="16200000" flipH="1">
            <a:off x="5284596" y="4564698"/>
            <a:ext cx="567722" cy="847864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31425" y="116633"/>
            <a:ext cx="14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Cohort nets</a:t>
            </a:r>
            <a:endParaRPr lang="en-US" b="1" dirty="0"/>
          </a:p>
        </p:txBody>
      </p:sp>
      <p:sp>
        <p:nvSpPr>
          <p:cNvPr id="46" name="Rectangle 45"/>
          <p:cNvSpPr/>
          <p:nvPr/>
        </p:nvSpPr>
        <p:spPr>
          <a:xfrm>
            <a:off x="7704000" y="1612168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 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>
            <a:stCxn id="8" idx="2"/>
            <a:endCxn id="46" idx="0"/>
          </p:cNvCxnSpPr>
          <p:nvPr/>
        </p:nvCxnSpPr>
        <p:spPr>
          <a:xfrm rot="16200000" flipH="1">
            <a:off x="6465160" y="-220913"/>
            <a:ext cx="512445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7704000" y="3408626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HH moved/refused </a:t>
            </a:r>
          </a:p>
        </p:txBody>
      </p:sp>
      <p:sp>
        <p:nvSpPr>
          <p:cNvPr id="70" name="Rectangle 69"/>
          <p:cNvSpPr/>
          <p:nvPr/>
        </p:nvSpPr>
        <p:spPr>
          <a:xfrm>
            <a:off x="7704000" y="5280833"/>
            <a:ext cx="1188480" cy="504056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HH moved/refused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4" name="Elbow Connector 53"/>
          <p:cNvCxnSpPr>
            <a:stCxn id="14" idx="2"/>
            <a:endCxn id="65" idx="0"/>
          </p:cNvCxnSpPr>
          <p:nvPr/>
        </p:nvCxnSpPr>
        <p:spPr>
          <a:xfrm rot="16200000" flipH="1">
            <a:off x="6438524" y="1548909"/>
            <a:ext cx="566281" cy="3153152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1" idx="2"/>
            <a:endCxn id="70" idx="0"/>
          </p:cNvCxnSpPr>
          <p:nvPr/>
        </p:nvCxnSpPr>
        <p:spPr>
          <a:xfrm rot="16200000" flipH="1">
            <a:off x="6433350" y="3415943"/>
            <a:ext cx="576064" cy="3153715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55776" y="1612169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X 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x.x</a:t>
            </a:r>
            <a:r>
              <a:rPr lang="en-US" sz="1200" dirty="0" smtClean="0">
                <a:solidFill>
                  <a:schemeClr val="tx1"/>
                </a:solidFill>
              </a:rPr>
              <a:t>%)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Elsewhere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61" idx="2"/>
            <a:endCxn id="14" idx="0"/>
          </p:cNvCxnSpPr>
          <p:nvPr/>
        </p:nvCxnSpPr>
        <p:spPr>
          <a:xfrm rot="16200000" flipH="1">
            <a:off x="3889169" y="1226386"/>
            <a:ext cx="366080" cy="214575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/>
          <p:cNvSpPr/>
          <p:nvPr/>
        </p:nvSpPr>
        <p:spPr>
          <a:xfrm>
            <a:off x="3553241" y="3408625"/>
            <a:ext cx="887107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2" name="Elbow Connector 81"/>
          <p:cNvCxnSpPr>
            <a:stCxn id="14" idx="2"/>
            <a:endCxn id="88" idx="0"/>
          </p:cNvCxnSpPr>
          <p:nvPr/>
        </p:nvCxnSpPr>
        <p:spPr>
          <a:xfrm rot="5400000">
            <a:off x="4287802" y="2551339"/>
            <a:ext cx="566280" cy="114829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8" idx="2"/>
            <a:endCxn id="41" idx="0"/>
          </p:cNvCxnSpPr>
          <p:nvPr/>
        </p:nvCxnSpPr>
        <p:spPr>
          <a:xfrm rot="16200000" flipH="1">
            <a:off x="4354636" y="3554840"/>
            <a:ext cx="432048" cy="114773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3521024" y="5272491"/>
            <a:ext cx="887106" cy="50405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Unknown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11" name="Elbow Connector 110"/>
          <p:cNvCxnSpPr>
            <a:stCxn id="41" idx="2"/>
            <a:endCxn id="109" idx="0"/>
          </p:cNvCxnSpPr>
          <p:nvPr/>
        </p:nvCxnSpPr>
        <p:spPr>
          <a:xfrm rot="5400000">
            <a:off x="4270690" y="4398656"/>
            <a:ext cx="567722" cy="1179948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537503" y="1612169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</a:t>
            </a:r>
            <a:r>
              <a:rPr lang="es-ES" sz="1200" dirty="0" err="1" smtClean="0">
                <a:solidFill>
                  <a:schemeClr val="tx1"/>
                </a:solidFill>
              </a:rPr>
              <a:t>x.x</a:t>
            </a:r>
            <a:r>
              <a:rPr lang="es-ES" sz="1200" dirty="0" smtClean="0">
                <a:solidFill>
                  <a:schemeClr val="tx1"/>
                </a:solidFill>
              </a:rPr>
              <a:t>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51" name="Elbow Connector 50"/>
          <p:cNvCxnSpPr>
            <a:stCxn id="8" idx="2"/>
            <a:endCxn id="57" idx="0"/>
          </p:cNvCxnSpPr>
          <p:nvPr/>
        </p:nvCxnSpPr>
        <p:spPr>
          <a:xfrm rot="16200000" flipH="1">
            <a:off x="5855773" y="388474"/>
            <a:ext cx="512446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6537503" y="3408625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01" name="Elbow Connector 100"/>
          <p:cNvCxnSpPr>
            <a:stCxn id="14" idx="2"/>
            <a:endCxn id="96" idx="0"/>
          </p:cNvCxnSpPr>
          <p:nvPr/>
        </p:nvCxnSpPr>
        <p:spPr>
          <a:xfrm rot="16200000" flipH="1">
            <a:off x="5829138" y="2158295"/>
            <a:ext cx="566280" cy="1934380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/>
          <p:cNvSpPr/>
          <p:nvPr/>
        </p:nvSpPr>
        <p:spPr>
          <a:xfrm>
            <a:off x="6537503" y="5272491"/>
            <a:ext cx="1083930" cy="50031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tx1"/>
                </a:solidFill>
              </a:rPr>
              <a:t>X </a:t>
            </a:r>
            <a:r>
              <a:rPr lang="es-ES" sz="1200" dirty="0" smtClean="0">
                <a:solidFill>
                  <a:schemeClr val="tx1"/>
                </a:solidFill>
              </a:rPr>
              <a:t>(x%)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s-ES" sz="1200" dirty="0" err="1" smtClean="0">
                <a:solidFill>
                  <a:schemeClr val="tx1"/>
                </a:solidFill>
              </a:rPr>
              <a:t>Lost</a:t>
            </a:r>
            <a:r>
              <a:rPr lang="es-ES" sz="1200" dirty="0" smtClean="0">
                <a:solidFill>
                  <a:schemeClr val="tx1"/>
                </a:solidFill>
              </a:rPr>
              <a:t> </a:t>
            </a:r>
            <a:r>
              <a:rPr lang="es-ES" sz="1000" dirty="0" smtClean="0">
                <a:solidFill>
                  <a:schemeClr val="tx1"/>
                </a:solidFill>
              </a:rPr>
              <a:t>(</a:t>
            </a:r>
            <a:r>
              <a:rPr lang="es-ES" sz="1000" dirty="0" err="1" smtClean="0">
                <a:solidFill>
                  <a:schemeClr val="tx1"/>
                </a:solidFill>
              </a:rPr>
              <a:t>unknown</a:t>
            </a:r>
            <a:r>
              <a:rPr lang="es-ES" sz="1000" dirty="0" smtClean="0">
                <a:solidFill>
                  <a:schemeClr val="tx1"/>
                </a:solidFill>
              </a:rPr>
              <a:t>)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14" name="Elbow Connector 113"/>
          <p:cNvCxnSpPr>
            <a:stCxn id="41" idx="2"/>
            <a:endCxn id="112" idx="0"/>
          </p:cNvCxnSpPr>
          <p:nvPr/>
        </p:nvCxnSpPr>
        <p:spPr>
          <a:xfrm rot="16200000" flipH="1">
            <a:off x="5828135" y="4021158"/>
            <a:ext cx="567722" cy="1934943"/>
          </a:xfrm>
          <a:prstGeom prst="bent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66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732</Words>
  <Application>Microsoft Office PowerPoint</Application>
  <PresentationFormat>On-screen Show (4:3)</PresentationFormat>
  <Paragraphs>252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butzer</dc:creator>
  <cp:lastModifiedBy>butzer</cp:lastModifiedBy>
  <cp:revision>21</cp:revision>
  <dcterms:created xsi:type="dcterms:W3CDTF">2017-04-08T12:10:54Z</dcterms:created>
  <dcterms:modified xsi:type="dcterms:W3CDTF">2017-04-27T11:38:36Z</dcterms:modified>
</cp:coreProperties>
</file>