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7" r:id="rId3"/>
    <p:sldId id="258" r:id="rId4"/>
    <p:sldId id="259" r:id="rId5"/>
    <p:sldId id="260" r:id="rId6"/>
    <p:sldId id="262" r:id="rId7"/>
    <p:sldId id="263" r:id="rId8"/>
    <p:sldId id="264" r:id="rId9"/>
    <p:sldId id="265" r:id="rId10"/>
    <p:sldId id="266" r:id="rId11"/>
    <p:sldId id="270" r:id="rId12"/>
    <p:sldId id="271" r:id="rId13"/>
    <p:sldId id="272" r:id="rId14"/>
    <p:sldId id="274" r:id="rId15"/>
    <p:sldId id="275" r:id="rId16"/>
    <p:sldId id="276" r:id="rId17"/>
    <p:sldId id="277" r:id="rId18"/>
    <p:sldId id="268" r:id="rId19"/>
    <p:sldId id="285" r:id="rId20"/>
    <p:sldId id="279" r:id="rId21"/>
    <p:sldId id="281" r:id="rId22"/>
    <p:sldId id="282" r:id="rId23"/>
    <p:sldId id="283" r:id="rId24"/>
    <p:sldId id="284"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10" autoAdjust="0"/>
  </p:normalViewPr>
  <p:slideViewPr>
    <p:cSldViewPr>
      <p:cViewPr varScale="1">
        <p:scale>
          <a:sx n="74" d="100"/>
          <a:sy n="74" d="100"/>
        </p:scale>
        <p:origin x="-205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700EA-CE98-4F5F-BA48-881B6C8291AA}" type="datetimeFigureOut">
              <a:rPr lang="en-US" smtClean="0"/>
              <a:t>10/1/15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4E551-03EC-4B1F-8B1C-DFD302404865}" type="slidenum">
              <a:rPr lang="en-US" smtClean="0"/>
              <a:t>‹#›</a:t>
            </a:fld>
            <a:endParaRPr lang="en-US"/>
          </a:p>
        </p:txBody>
      </p:sp>
    </p:spTree>
    <p:extLst>
      <p:ext uri="{BB962C8B-B14F-4D97-AF65-F5344CB8AC3E}">
        <p14:creationId xmlns:p14="http://schemas.microsoft.com/office/powerpoint/2010/main" val="274970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a:t>
            </a:r>
            <a:r>
              <a:rPr lang="en-US" baseline="0" dirty="0" smtClean="0"/>
              <a:t> cover the overall study design and the study protocol.</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a:t>
            </a:fld>
            <a:endParaRPr lang="en-US"/>
          </a:p>
        </p:txBody>
      </p:sp>
    </p:spTree>
    <p:extLst>
      <p:ext uri="{BB962C8B-B14F-4D97-AF65-F5344CB8AC3E}">
        <p14:creationId xmlns:p14="http://schemas.microsoft.com/office/powerpoint/2010/main" val="13840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 sampling is therefore using two steps – first select the clusters,</a:t>
            </a:r>
            <a:r>
              <a:rPr lang="en-US" baseline="0" dirty="0" smtClean="0"/>
              <a:t> and then the study objects (households) within that cluster. Those are the two stages of two-stage cluster sampling.</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10</a:t>
            </a:fld>
            <a:endParaRPr lang="en-US"/>
          </a:p>
        </p:txBody>
      </p:sp>
    </p:spTree>
    <p:extLst>
      <p:ext uri="{BB962C8B-B14F-4D97-AF65-F5344CB8AC3E}">
        <p14:creationId xmlns:p14="http://schemas.microsoft.com/office/powerpoint/2010/main" val="2684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select the clusters, we need to take into account that some clusters will be larger than others – some districts have more people, some have less. So we use something called “probability proportionate to size” to do this, where we have a higher likelihood of selecting a cluster that</a:t>
            </a:r>
            <a:r>
              <a:rPr lang="en-US" baseline="0" dirty="0" smtClean="0"/>
              <a:t> has more people in it.</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11</a:t>
            </a:fld>
            <a:endParaRPr lang="en-US"/>
          </a:p>
        </p:txBody>
      </p:sp>
    </p:spTree>
    <p:extLst>
      <p:ext uri="{BB962C8B-B14F-4D97-AF65-F5344CB8AC3E}">
        <p14:creationId xmlns:p14="http://schemas.microsoft.com/office/powerpoint/2010/main" val="332611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random sampling is another common</a:t>
            </a:r>
            <a:r>
              <a:rPr lang="en-US" baseline="0" dirty="0" smtClean="0"/>
              <a:t> method, but should be avoided for cluster selection, unless all the clusters are exactly the same – which we already know they are not. </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12</a:t>
            </a:fld>
            <a:endParaRPr lang="en-US"/>
          </a:p>
        </p:txBody>
      </p:sp>
    </p:spTree>
    <p:extLst>
      <p:ext uri="{BB962C8B-B14F-4D97-AF65-F5344CB8AC3E}">
        <p14:creationId xmlns:p14="http://schemas.microsoft.com/office/powerpoint/2010/main" val="78786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the clusters selected,</a:t>
            </a:r>
            <a:r>
              <a:rPr lang="en-US" baseline="0" dirty="0" smtClean="0"/>
              <a:t> we need to then select the Primary Sampling Units (PSU) – these are the households. It’s important to establish a list of all the eligible households just before the survey, not use an old list of the households in the area, as new ones may have appeared or others left. Once that current list is established, selection of the study households can be done using simple random sampling or systematic sampling. Other methods, like “random walk” or “spin the bottle” are very biased, and SHOULD NOT BE USED. Now I’ll demonstrate why that is. </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13</a:t>
            </a:fld>
            <a:endParaRPr lang="en-US"/>
          </a:p>
        </p:txBody>
      </p:sp>
    </p:spTree>
    <p:extLst>
      <p:ext uri="{BB962C8B-B14F-4D97-AF65-F5344CB8AC3E}">
        <p14:creationId xmlns:p14="http://schemas.microsoft.com/office/powerpoint/2010/main" val="388785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the same cluster,</a:t>
            </a:r>
            <a:r>
              <a:rPr lang="en-US" baseline="0" dirty="0" smtClean="0"/>
              <a:t> which we’ll sample in two different ways – one with simple random sampling after making a complete list of all the households, and one with the spin the bottle method.</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14</a:t>
            </a:fld>
            <a:endParaRPr lang="en-US"/>
          </a:p>
        </p:txBody>
      </p:sp>
    </p:spTree>
    <p:extLst>
      <p:ext uri="{BB962C8B-B14F-4D97-AF65-F5344CB8AC3E}">
        <p14:creationId xmlns:p14="http://schemas.microsoft.com/office/powerpoint/2010/main" val="128820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SRS approach gives us a random sample of the households.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Random walk and spin the bottle are methods where a starting point is chosen or established (e.g. by spinning a bottle to point at a house or direction), and then every 3</a:t>
            </a:r>
            <a:r>
              <a:rPr lang="en-US" baseline="30000" dirty="0" smtClean="0"/>
              <a:t>rd</a:t>
            </a:r>
            <a:r>
              <a:rPr lang="en-US" baseline="0" dirty="0" smtClean="0"/>
              <a:t> or 5</a:t>
            </a:r>
            <a:r>
              <a:rPr lang="en-US" baseline="30000" dirty="0" smtClean="0"/>
              <a:t>th</a:t>
            </a:r>
            <a:r>
              <a:rPr lang="en-US" baseline="0" dirty="0" smtClean="0"/>
              <a:t> </a:t>
            </a:r>
            <a:r>
              <a:rPr lang="en-US" baseline="0" dirty="0" err="1" smtClean="0"/>
              <a:t>etc</a:t>
            </a:r>
            <a:r>
              <a:rPr lang="en-US" baseline="0" dirty="0" smtClean="0"/>
              <a:t> household along that line is selected for interview. It is biased towards the center of town, which we know to be very different from households further out. </a:t>
            </a:r>
            <a:endParaRPr lang="en-US" dirty="0" smtClean="0"/>
          </a:p>
          <a:p>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15</a:t>
            </a:fld>
            <a:endParaRPr lang="en-US"/>
          </a:p>
        </p:txBody>
      </p:sp>
    </p:spTree>
    <p:extLst>
      <p:ext uri="{BB962C8B-B14F-4D97-AF65-F5344CB8AC3E}">
        <p14:creationId xmlns:p14="http://schemas.microsoft.com/office/powerpoint/2010/main" val="131811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Houses that are closer together are more likely to be the same, and may</a:t>
            </a:r>
            <a:r>
              <a:rPr lang="en-US" baseline="0" dirty="0" smtClean="0"/>
              <a:t> not be similar to households that aren’t selected. Perhaps there is a road going through a part of town, or a lake, or river – perhaps that side of the village is poorer or richer. These differences introduce bias to our results, making them less accurate.</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16</a:t>
            </a:fld>
            <a:endParaRPr lang="en-US"/>
          </a:p>
        </p:txBody>
      </p:sp>
    </p:spTree>
    <p:extLst>
      <p:ext uri="{BB962C8B-B14F-4D97-AF65-F5344CB8AC3E}">
        <p14:creationId xmlns:p14="http://schemas.microsoft.com/office/powerpoint/2010/main" val="255784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sampling is the MOST CRITICAL step to achieve accuracy – it cannot be neglected, nor shortcuts taken. We use PPS sampling to establish the list of clusters for the study (stage one), and then within the cluster, we use random/systematic sampling</a:t>
            </a:r>
            <a:r>
              <a:rPr lang="en-US" baseline="0" dirty="0" smtClean="0"/>
              <a:t> to select the households – NOT random walk.</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17</a:t>
            </a:fld>
            <a:endParaRPr lang="en-US"/>
          </a:p>
        </p:txBody>
      </p:sp>
    </p:spTree>
    <p:extLst>
      <p:ext uri="{BB962C8B-B14F-4D97-AF65-F5344CB8AC3E}">
        <p14:creationId xmlns:p14="http://schemas.microsoft.com/office/powerpoint/2010/main" val="349487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this study, we’re using a prospective cohort study to investigate the physical durability</a:t>
            </a:r>
            <a:r>
              <a:rPr lang="en-US" baseline="0" dirty="0" smtClean="0"/>
              <a:t> of LLIN from the recent campaign. Durability is defined as the # of nets that are still present and fit for use, divided by the # of nets that were originally received, and not given away. The difference we’re looking at is physical condition – the percent that are still ‘good’, and the percent that are now ‘too torn’.</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19</a:t>
            </a:fld>
            <a:endParaRPr lang="en-US"/>
          </a:p>
        </p:txBody>
      </p:sp>
    </p:spTree>
    <p:extLst>
      <p:ext uri="{BB962C8B-B14F-4D97-AF65-F5344CB8AC3E}">
        <p14:creationId xmlns:p14="http://schemas.microsoft.com/office/powerpoint/2010/main" val="298484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diagram of a prospective cohort study. The first circle</a:t>
            </a:r>
            <a:r>
              <a:rPr lang="en-US" baseline="0" dirty="0" smtClean="0"/>
              <a:t> represents the mass campaign. Shortly after the distribution, we sample the net cohort – the group of nets distributed – and we “establish the cohort” that we will then track over time. Each year after the mass campaign we assess (yellow dots) the cohort of nets to see what condition they are in and how many are still there. This goes on for 3 years.</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20</a:t>
            </a:fld>
            <a:endParaRPr lang="en-US"/>
          </a:p>
        </p:txBody>
      </p:sp>
    </p:spTree>
    <p:extLst>
      <p:ext uri="{BB962C8B-B14F-4D97-AF65-F5344CB8AC3E}">
        <p14:creationId xmlns:p14="http://schemas.microsoft.com/office/powerpoint/2010/main" val="362066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cover background on survey methodology, go over an exercise</a:t>
            </a:r>
            <a:r>
              <a:rPr lang="en-US" baseline="0" dirty="0" smtClean="0"/>
              <a:t> on sampling, and review the study design.</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2</a:t>
            </a:fld>
            <a:endParaRPr lang="en-US"/>
          </a:p>
        </p:txBody>
      </p:sp>
    </p:spTree>
    <p:extLst>
      <p:ext uri="{BB962C8B-B14F-4D97-AF65-F5344CB8AC3E}">
        <p14:creationId xmlns:p14="http://schemas.microsoft.com/office/powerpoint/2010/main" val="145358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protocol, we’re comparing three study sites, and in each site we’ll select 15 clusters – we select the clusters</a:t>
            </a:r>
            <a:r>
              <a:rPr lang="en-US" baseline="0" dirty="0" smtClean="0"/>
              <a:t> (wards) using probability proportionate to size, and then the settlements within the ward are selected using simple random sampling. Our selection of clusters and households remains the same for the entire study.</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21</a:t>
            </a:fld>
            <a:endParaRPr lang="en-US"/>
          </a:p>
        </p:txBody>
      </p:sp>
    </p:spTree>
    <p:extLst>
      <p:ext uri="{BB962C8B-B14F-4D97-AF65-F5344CB8AC3E}">
        <p14:creationId xmlns:p14="http://schemas.microsoft.com/office/powerpoint/2010/main" val="207370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within each settlement,</a:t>
            </a:r>
            <a:r>
              <a:rPr lang="en-US" baseline="0" dirty="0" smtClean="0"/>
              <a:t> we enumerate (list) all the households, and select households using simple random sampling. For this study – very important – only households that received any nets from the campaign in XXXX are included! Households that didn’t receive any nets from the campaign are not eligible. A household that received nets from the campaign, but doesn’t have them now, they are still eligible. [check for comprehension]. If a selected household is visited and found to not be eligible, it is replaced. For every subsequent study round, the same households are visited.</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22</a:t>
            </a:fld>
            <a:endParaRPr lang="en-US"/>
          </a:p>
        </p:txBody>
      </p:sp>
    </p:spTree>
    <p:extLst>
      <p:ext uri="{BB962C8B-B14F-4D97-AF65-F5344CB8AC3E}">
        <p14:creationId xmlns:p14="http://schemas.microsoft.com/office/powerpoint/2010/main" val="84064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once the</a:t>
            </a:r>
            <a:r>
              <a:rPr lang="en-US" baseline="0" dirty="0" smtClean="0"/>
              <a:t> selected household is confirmed eligible, the household interview is conducted. We’ll go over the questionnaire later, but it covers information about the socio-economic status and characteristics of the household, so that we can then establish wealth quintiles for analysis, it covers what happened to the campaign nets received by the household and why they were lost (if lost), exposure to communication messages and perceptions, household attitudes towards care and repair, and behaviors, and details on the existing nets – their type, shape </a:t>
            </a:r>
            <a:r>
              <a:rPr lang="en-US" baseline="0" dirty="0" err="1" smtClean="0"/>
              <a:t>etc</a:t>
            </a:r>
            <a:r>
              <a:rPr lang="en-US" baseline="0" dirty="0" smtClean="0"/>
              <a:t>, and their condition, in particular the size and number of holes. All that will come later. For now – thank you!</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23</a:t>
            </a:fld>
            <a:endParaRPr lang="en-US"/>
          </a:p>
        </p:txBody>
      </p:sp>
    </p:spTree>
    <p:extLst>
      <p:ext uri="{BB962C8B-B14F-4D97-AF65-F5344CB8AC3E}">
        <p14:creationId xmlns:p14="http://schemas.microsoft.com/office/powerpoint/2010/main" val="87101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objective is to obtain a representative estimate of our primary indicator from our population of interest. We want to get a picture of the ‘truth’ which is unbiased, without having to interview all of the people and look at all of the nets in this area. There is a myth that a certain percentage of the population is the minimum for getting to be ‘representative’. This is not true! It is a little more complex than that.</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3</a:t>
            </a:fld>
            <a:endParaRPr lang="en-US"/>
          </a:p>
        </p:txBody>
      </p:sp>
    </p:spTree>
    <p:extLst>
      <p:ext uri="{BB962C8B-B14F-4D97-AF65-F5344CB8AC3E}">
        <p14:creationId xmlns:p14="http://schemas.microsoft.com/office/powerpoint/2010/main" val="298013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two goals or concepts. First, accuracy. Does</a:t>
            </a:r>
            <a:r>
              <a:rPr lang="en-US" baseline="0" dirty="0" smtClean="0"/>
              <a:t> our design give us an accurate picture of reality? If it does, then it is “representative”. Second, precision. How precise is my estimate? If I do the study again, will I get the same result (or pretty close)? This is what we call ‘repeatability’. </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4</a:t>
            </a:fld>
            <a:endParaRPr lang="en-US"/>
          </a:p>
        </p:txBody>
      </p:sp>
    </p:spTree>
    <p:extLst>
      <p:ext uri="{BB962C8B-B14F-4D97-AF65-F5344CB8AC3E}">
        <p14:creationId xmlns:p14="http://schemas.microsoft.com/office/powerpoint/2010/main" val="27767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illustrate, we have some bull's-eyes/targets here. The truth is in the very middle. The 1</a:t>
            </a:r>
            <a:r>
              <a:rPr lang="en-US" baseline="30000" dirty="0" smtClean="0"/>
              <a:t>st</a:t>
            </a:r>
            <a:r>
              <a:rPr lang="en-US" dirty="0" smtClean="0"/>
              <a:t> target has some dots around the edge of truth – these are accurate (close to the truth),</a:t>
            </a:r>
            <a:r>
              <a:rPr lang="en-US" baseline="0" dirty="0" smtClean="0"/>
              <a:t> but they are all around, so they are not precise. On the right we have a cluster of dots in the edge of the target – they are precise, getting the same ‘answer’ each time, but not very close to the truth, so not accurate. In the middle we have a nice cluster of dots right in the middle – both precise AND accurate. This is what we are looking for.</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5</a:t>
            </a:fld>
            <a:endParaRPr lang="en-US"/>
          </a:p>
        </p:txBody>
      </p:sp>
    </p:spTree>
    <p:extLst>
      <p:ext uri="{BB962C8B-B14F-4D97-AF65-F5344CB8AC3E}">
        <p14:creationId xmlns:p14="http://schemas.microsoft.com/office/powerpoint/2010/main" val="282342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a:t>
            </a:r>
            <a:r>
              <a:rPr lang="en-US" baseline="0" dirty="0" smtClean="0"/>
              <a:t> we make sure we get both accurate and precise results, and that our sample is representative and repeatable? We obtain representativeness through our approach to sampling. And our sample size will dictate how precise and therefore repeatable our estimates will be.</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6</a:t>
            </a:fld>
            <a:endParaRPr lang="en-US"/>
          </a:p>
        </p:txBody>
      </p:sp>
    </p:spTree>
    <p:extLst>
      <p:ext uri="{BB962C8B-B14F-4D97-AF65-F5344CB8AC3E}">
        <p14:creationId xmlns:p14="http://schemas.microsoft.com/office/powerpoint/2010/main" val="68787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take sample size first. Generally, the higher the sample size, the more precise our estimate will be. We will be able to detect very small differences as ‘significant</a:t>
            </a:r>
            <a:r>
              <a:rPr lang="en-US" baseline="0" dirty="0" smtClean="0"/>
              <a:t> differences’. </a:t>
            </a:r>
            <a:r>
              <a:rPr lang="en-US" dirty="0" smtClean="0"/>
              <a:t>However, statistical</a:t>
            </a:r>
            <a:r>
              <a:rPr lang="en-US" baseline="0" dirty="0" smtClean="0"/>
              <a:t> significance is NOT the same as programmatic significance! One example is in a recent very large household survey, there was a significant difference detected between % of households registered for a campaign – 86% compared to 90% in two areas. While it was a statistically significant difference (because the sample size was so large), the finding that the difference was statistically significant wasn’t going to lead program planners to change their approach very much in those two areas for household registration going forward. That difference is not </a:t>
            </a:r>
            <a:r>
              <a:rPr lang="en-US" i="1" baseline="0" dirty="0" smtClean="0"/>
              <a:t>programmatically significant</a:t>
            </a:r>
            <a:r>
              <a:rPr lang="en-US" baseline="0" dirty="0" smtClean="0"/>
              <a:t>, in other words.</a:t>
            </a:r>
          </a:p>
          <a:p>
            <a:endParaRPr lang="en-US" baseline="0" dirty="0" smtClean="0"/>
          </a:p>
          <a:p>
            <a:r>
              <a:rPr lang="en-US" baseline="0" dirty="0" smtClean="0"/>
              <a:t>Likewise, even very small samples can be useful. With a sample size of only 19, LQAS (lot quality assurance sampling) is used to determine whether a batch of factory-produced items meet quality standards. The estimates produced are NOT precise, but they are useful for knowing whether the batch meets or does not meet a certain threshold. </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7</a:t>
            </a:fld>
            <a:endParaRPr lang="en-US"/>
          </a:p>
        </p:txBody>
      </p:sp>
    </p:spTree>
    <p:extLst>
      <p:ext uri="{BB962C8B-B14F-4D97-AF65-F5344CB8AC3E}">
        <p14:creationId xmlns:p14="http://schemas.microsoft.com/office/powerpoint/2010/main" val="119428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accuracy, if all our houses have the same number of nets and the nets have</a:t>
            </a:r>
            <a:r>
              <a:rPr lang="en-US" baseline="0" dirty="0" smtClean="0"/>
              <a:t> all the same number of holes, it doesn’t matter what sampling method we use – any method will be accurate!</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8</a:t>
            </a:fld>
            <a:endParaRPr lang="en-US"/>
          </a:p>
        </p:txBody>
      </p:sp>
    </p:spTree>
    <p:extLst>
      <p:ext uri="{BB962C8B-B14F-4D97-AF65-F5344CB8AC3E}">
        <p14:creationId xmlns:p14="http://schemas.microsoft.com/office/powerpoint/2010/main" val="134689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usually houses and nets differ – and therefore sampling is critical. Ideally, we would have a complete list of all the objects (households) in the study – what we call</a:t>
            </a:r>
            <a:r>
              <a:rPr lang="en-US" baseline="0" dirty="0" smtClean="0"/>
              <a:t> a sampling frame. From that list we could directly select the houses that we need to meet our sample size requirements. However, these lists don’t usually exist either – there is no central list of all the houses in this province, right? So we use something called two-stage cluster sampling, where first we have a list of clusters – which can be health facilities, villages, schools, for example, and we select from that list. Then within that cluster, the second stage we make another selection.</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9</a:t>
            </a:fld>
            <a:endParaRPr lang="en-US"/>
          </a:p>
        </p:txBody>
      </p:sp>
    </p:spTree>
    <p:extLst>
      <p:ext uri="{BB962C8B-B14F-4D97-AF65-F5344CB8AC3E}">
        <p14:creationId xmlns:p14="http://schemas.microsoft.com/office/powerpoint/2010/main" val="361399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96120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2324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8095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062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a:xfrm>
            <a:off x="468313" y="6237288"/>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0186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95288" y="6308725"/>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354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3958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EAC60-D186-45B7-A2B4-EF1F09192038}"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128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EAC60-D186-45B7-A2B4-EF1F09192038}"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806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EAC60-D186-45B7-A2B4-EF1F09192038}" type="datetimeFigureOut">
              <a:rPr lang="en-US" smtClean="0"/>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39227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EAC60-D186-45B7-A2B4-EF1F09192038}" type="datetimeFigureOut">
              <a:rPr lang="en-US" smtClean="0"/>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51150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EAC60-D186-45B7-A2B4-EF1F09192038}"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3857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09360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8324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AC60-D186-45B7-A2B4-EF1F09192038}" type="datetimeFigureOut">
              <a:rPr lang="en-US" smtClean="0"/>
              <a:t>10/1/15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1A75-654B-4CA5-9B90-3A2C98F831FF}" type="slidenum">
              <a:rPr lang="en-US" smtClean="0"/>
              <a:t>‹#›</a:t>
            </a:fld>
            <a:endParaRPr lang="en-US" dirty="0"/>
          </a:p>
        </p:txBody>
      </p:sp>
    </p:spTree>
    <p:extLst>
      <p:ext uri="{BB962C8B-B14F-4D97-AF65-F5344CB8AC3E}">
        <p14:creationId xmlns:p14="http://schemas.microsoft.com/office/powerpoint/2010/main" val="281758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ctr">
              <a:defRPr sz="1100" i="1">
                <a:solidFill>
                  <a:prstClr val="black">
                    <a:tint val="75000"/>
                  </a:prstClr>
                </a:solidFill>
                <a:latin typeface="Myriad Pro Light"/>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81400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000" kern="1200">
          <a:solidFill>
            <a:schemeClr val="tx1"/>
          </a:solidFill>
          <a:latin typeface="Myriad Pro Light"/>
          <a:ea typeface="+mj-ea"/>
          <a:cs typeface="+mj-cs"/>
        </a:defRPr>
      </a:lvl1pPr>
      <a:lvl2pPr algn="ctr" rtl="0" eaLnBrk="0" fontAlgn="base" hangingPunct="0">
        <a:spcBef>
          <a:spcPct val="0"/>
        </a:spcBef>
        <a:spcAft>
          <a:spcPct val="0"/>
        </a:spcAft>
        <a:defRPr sz="4000">
          <a:solidFill>
            <a:schemeClr val="tx1"/>
          </a:solidFill>
          <a:latin typeface="Myriad Pro Light" pitchFamily="-109" charset="0"/>
        </a:defRPr>
      </a:lvl2pPr>
      <a:lvl3pPr algn="ctr" rtl="0" eaLnBrk="0" fontAlgn="base" hangingPunct="0">
        <a:spcBef>
          <a:spcPct val="0"/>
        </a:spcBef>
        <a:spcAft>
          <a:spcPct val="0"/>
        </a:spcAft>
        <a:defRPr sz="4000">
          <a:solidFill>
            <a:schemeClr val="tx1"/>
          </a:solidFill>
          <a:latin typeface="Myriad Pro Light" pitchFamily="-109" charset="0"/>
        </a:defRPr>
      </a:lvl3pPr>
      <a:lvl4pPr algn="ctr" rtl="0" eaLnBrk="0" fontAlgn="base" hangingPunct="0">
        <a:spcBef>
          <a:spcPct val="0"/>
        </a:spcBef>
        <a:spcAft>
          <a:spcPct val="0"/>
        </a:spcAft>
        <a:defRPr sz="4000">
          <a:solidFill>
            <a:schemeClr val="tx1"/>
          </a:solidFill>
          <a:latin typeface="Myriad Pro Light" pitchFamily="-109" charset="0"/>
        </a:defRPr>
      </a:lvl4pPr>
      <a:lvl5pPr algn="ctr" rtl="0" eaLnBrk="0" fontAlgn="base" hangingPunct="0">
        <a:spcBef>
          <a:spcPct val="0"/>
        </a:spcBef>
        <a:spcAft>
          <a:spcPct val="0"/>
        </a:spcAft>
        <a:defRPr sz="4000">
          <a:solidFill>
            <a:schemeClr val="tx1"/>
          </a:solidFill>
          <a:latin typeface="Myriad Pro Light" pitchFamily="-109" charset="0"/>
        </a:defRPr>
      </a:lvl5pPr>
      <a:lvl6pPr marL="457200" algn="ctr" rtl="0" fontAlgn="base">
        <a:spcBef>
          <a:spcPct val="0"/>
        </a:spcBef>
        <a:spcAft>
          <a:spcPct val="0"/>
        </a:spcAft>
        <a:defRPr sz="4000">
          <a:solidFill>
            <a:schemeClr val="tx1"/>
          </a:solidFill>
          <a:latin typeface="Myriad Pro Light" pitchFamily="-109" charset="0"/>
        </a:defRPr>
      </a:lvl6pPr>
      <a:lvl7pPr marL="914400" algn="ctr" rtl="0" fontAlgn="base">
        <a:spcBef>
          <a:spcPct val="0"/>
        </a:spcBef>
        <a:spcAft>
          <a:spcPct val="0"/>
        </a:spcAft>
        <a:defRPr sz="4000">
          <a:solidFill>
            <a:schemeClr val="tx1"/>
          </a:solidFill>
          <a:latin typeface="Myriad Pro Light" pitchFamily="-109" charset="0"/>
        </a:defRPr>
      </a:lvl7pPr>
      <a:lvl8pPr marL="1371600" algn="ctr" rtl="0" fontAlgn="base">
        <a:spcBef>
          <a:spcPct val="0"/>
        </a:spcBef>
        <a:spcAft>
          <a:spcPct val="0"/>
        </a:spcAft>
        <a:defRPr sz="4000">
          <a:solidFill>
            <a:schemeClr val="tx1"/>
          </a:solidFill>
          <a:latin typeface="Myriad Pro Light" pitchFamily="-109" charset="0"/>
        </a:defRPr>
      </a:lvl8pPr>
      <a:lvl9pPr marL="1828800" algn="ctr" rtl="0" fontAlgn="base">
        <a:spcBef>
          <a:spcPct val="0"/>
        </a:spcBef>
        <a:spcAft>
          <a:spcPct val="0"/>
        </a:spcAft>
        <a:defRPr sz="4000">
          <a:solidFill>
            <a:schemeClr val="tx1"/>
          </a:solidFill>
          <a:latin typeface="Myriad Pro Light" pitchFamily="-109"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yriad Pro Ligh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yriad Pro Ligh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yriad Pro Ligh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solidFill>
                <a:latin typeface="+mj-lt"/>
              </a:rPr>
              <a:t>LLIN Durability Monitoring</a:t>
            </a:r>
            <a:endParaRPr lang="en-US" sz="3600" b="1" dirty="0">
              <a:solidFill>
                <a:schemeClr val="accent1"/>
              </a:solidFill>
              <a:latin typeface="+mj-lt"/>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lumMod val="50000"/>
                  </a:schemeClr>
                </a:solidFill>
                <a:latin typeface="+mj-lt"/>
              </a:rPr>
              <a:t>Monitoring Design </a:t>
            </a:r>
            <a:r>
              <a:rPr lang="en-US" sz="3600" b="1" dirty="0" smtClean="0">
                <a:solidFill>
                  <a:schemeClr val="accent1">
                    <a:lumMod val="50000"/>
                  </a:schemeClr>
                </a:solidFill>
                <a:latin typeface="+mj-lt"/>
              </a:rPr>
              <a:t>&amp; Protocol</a:t>
            </a:r>
            <a:endParaRPr lang="en-US" sz="3600" b="1" dirty="0">
              <a:solidFill>
                <a:schemeClr val="accent1">
                  <a:lumMod val="50000"/>
                </a:schemeClr>
              </a:solidFill>
              <a:latin typeface="+mj-lt"/>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081084" y="4293096"/>
            <a:ext cx="5030417" cy="1667490"/>
          </a:xfrm>
          <a:prstGeom prst="rect">
            <a:avLst/>
          </a:prstGeom>
        </p:spPr>
      </p:pic>
    </p:spTree>
    <p:extLst>
      <p:ext uri="{BB962C8B-B14F-4D97-AF65-F5344CB8AC3E}">
        <p14:creationId xmlns:p14="http://schemas.microsoft.com/office/powerpoint/2010/main" val="23549292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Cluster</a:t>
            </a:r>
            <a:r>
              <a:rPr lang="es-ES" sz="4800" b="1" dirty="0">
                <a:solidFill>
                  <a:srgbClr val="4F81BD"/>
                </a:solidFill>
                <a:latin typeface="+mj-lt"/>
              </a:rPr>
              <a:t> </a:t>
            </a:r>
            <a:r>
              <a:rPr lang="es-ES" sz="4800" b="1" dirty="0" err="1">
                <a:solidFill>
                  <a:srgbClr val="4F81BD"/>
                </a:solidFill>
                <a:latin typeface="+mj-lt"/>
              </a:rPr>
              <a:t>Sampling</a:t>
            </a:r>
            <a:endParaRPr lang="en-US" sz="4800" b="1" dirty="0">
              <a:solidFill>
                <a:srgbClr val="4F81BD"/>
              </a:solidFill>
              <a:latin typeface="+mj-lt"/>
            </a:endParaRPr>
          </a:p>
        </p:txBody>
      </p:sp>
      <p:sp>
        <p:nvSpPr>
          <p:cNvPr id="19459" name="Rectangle 3"/>
          <p:cNvSpPr>
            <a:spLocks noChangeArrowheads="1"/>
          </p:cNvSpPr>
          <p:nvPr/>
        </p:nvSpPr>
        <p:spPr bwMode="auto">
          <a:xfrm>
            <a:off x="323850" y="1700213"/>
            <a:ext cx="8351838"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latin typeface="+mj-lt"/>
              </a:rPr>
              <a:t>Use two steps to first select the clusters (stage one)</a:t>
            </a:r>
          </a:p>
          <a:p>
            <a:pPr marL="609600" indent="-609600">
              <a:lnSpc>
                <a:spcPct val="90000"/>
              </a:lnSpc>
              <a:spcBef>
                <a:spcPct val="20000"/>
              </a:spcBef>
              <a:buClr>
                <a:schemeClr val="accent2"/>
              </a:buClr>
              <a:buFontTx/>
              <a:buChar char="•"/>
            </a:pPr>
            <a:r>
              <a:rPr lang="en-GB" sz="3200">
                <a:latin typeface="+mj-lt"/>
              </a:rPr>
              <a:t>And then the study objects in cluster (stage two)</a:t>
            </a:r>
          </a:p>
        </p:txBody>
      </p:sp>
    </p:spTree>
    <p:extLst>
      <p:ext uri="{BB962C8B-B14F-4D97-AF65-F5344CB8AC3E}">
        <p14:creationId xmlns:p14="http://schemas.microsoft.com/office/powerpoint/2010/main" val="3973316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Stage</a:t>
            </a:r>
            <a:r>
              <a:rPr lang="es-ES" sz="4800" b="1" dirty="0">
                <a:solidFill>
                  <a:srgbClr val="4F81BD"/>
                </a:solidFill>
                <a:latin typeface="+mj-lt"/>
              </a:rPr>
              <a:t> </a:t>
            </a:r>
            <a:r>
              <a:rPr lang="es-ES" sz="4800" b="1" dirty="0" err="1">
                <a:solidFill>
                  <a:srgbClr val="4F81BD"/>
                </a:solidFill>
                <a:latin typeface="+mj-lt"/>
              </a:rPr>
              <a:t>One</a:t>
            </a:r>
            <a:endParaRPr lang="en-US" sz="4800" b="1" dirty="0">
              <a:solidFill>
                <a:srgbClr val="4F81BD"/>
              </a:solidFill>
              <a:latin typeface="+mj-lt"/>
            </a:endParaRPr>
          </a:p>
        </p:txBody>
      </p:sp>
      <p:sp>
        <p:nvSpPr>
          <p:cNvPr id="20483" name="Rectangle 3"/>
          <p:cNvSpPr>
            <a:spLocks noChangeArrowheads="1"/>
          </p:cNvSpPr>
          <p:nvPr/>
        </p:nvSpPr>
        <p:spPr bwMode="auto">
          <a:xfrm>
            <a:off x="323850" y="1700213"/>
            <a:ext cx="85693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dirty="0">
                <a:latin typeface="+mj-lt"/>
              </a:rPr>
              <a:t>Whenever possible the first stage should be done from some kind of list using “Probability Proportionate to Size” or PPS</a:t>
            </a:r>
          </a:p>
          <a:p>
            <a:pPr marL="990600" lvl="1" indent="-533400">
              <a:lnSpc>
                <a:spcPct val="90000"/>
              </a:lnSpc>
              <a:spcBef>
                <a:spcPct val="20000"/>
              </a:spcBef>
              <a:buClr>
                <a:schemeClr val="accent2"/>
              </a:buClr>
              <a:buFontTx/>
              <a:buChar char="–"/>
            </a:pPr>
            <a:r>
              <a:rPr lang="en-GB" sz="2800" dirty="0">
                <a:latin typeface="+mj-lt"/>
              </a:rPr>
              <a:t>Need list of clusters and any measure of size</a:t>
            </a:r>
          </a:p>
          <a:p>
            <a:pPr marL="990600" lvl="1" indent="-533400">
              <a:lnSpc>
                <a:spcPct val="90000"/>
              </a:lnSpc>
              <a:spcBef>
                <a:spcPct val="20000"/>
              </a:spcBef>
              <a:buClr>
                <a:schemeClr val="accent2"/>
              </a:buClr>
              <a:buFontTx/>
              <a:buChar char="–"/>
            </a:pPr>
            <a:r>
              <a:rPr lang="en-GB" sz="2800" dirty="0">
                <a:latin typeface="+mj-lt"/>
              </a:rPr>
              <a:t>PPS is a systematic sampling which allocates more units where more people are </a:t>
            </a:r>
            <a:r>
              <a:rPr lang="en-GB" sz="2800" dirty="0" smtClean="0">
                <a:latin typeface="+mj-lt"/>
              </a:rPr>
              <a:t>living</a:t>
            </a:r>
            <a:endParaRPr lang="en-GB" sz="2800" dirty="0">
              <a:latin typeface="+mj-lt"/>
            </a:endParaRPr>
          </a:p>
        </p:txBody>
      </p:sp>
    </p:spTree>
    <p:extLst>
      <p:ext uri="{BB962C8B-B14F-4D97-AF65-F5344CB8AC3E}">
        <p14:creationId xmlns:p14="http://schemas.microsoft.com/office/powerpoint/2010/main" val="1123506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Stage</a:t>
            </a:r>
            <a:r>
              <a:rPr lang="es-ES" sz="4800" b="1" dirty="0">
                <a:solidFill>
                  <a:srgbClr val="4F81BD"/>
                </a:solidFill>
                <a:latin typeface="+mj-lt"/>
              </a:rPr>
              <a:t> </a:t>
            </a:r>
            <a:r>
              <a:rPr lang="es-ES" sz="4800" b="1" dirty="0" err="1">
                <a:solidFill>
                  <a:srgbClr val="4F81BD"/>
                </a:solidFill>
                <a:latin typeface="+mj-lt"/>
              </a:rPr>
              <a:t>One</a:t>
            </a:r>
            <a:endParaRPr lang="en-US" sz="4800" b="1" dirty="0">
              <a:solidFill>
                <a:srgbClr val="4F81BD"/>
              </a:solidFill>
              <a:latin typeface="+mj-lt"/>
            </a:endParaRPr>
          </a:p>
        </p:txBody>
      </p:sp>
      <p:sp>
        <p:nvSpPr>
          <p:cNvPr id="21507" name="Rectangle 3"/>
          <p:cNvSpPr>
            <a:spLocks noChangeArrowheads="1"/>
          </p:cNvSpPr>
          <p:nvPr/>
        </p:nvSpPr>
        <p:spPr bwMode="auto">
          <a:xfrm>
            <a:off x="323850" y="1700213"/>
            <a:ext cx="85693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smtClean="0">
                <a:latin typeface="+mj-lt"/>
              </a:rPr>
              <a:t>Another common method of selecting clusters by simple random sampling (SRS) from a “cascade” of administrative units can be very misleading if variable of interest is inhomogeneous</a:t>
            </a:r>
          </a:p>
          <a:p>
            <a:pPr marL="609600" indent="-609600">
              <a:lnSpc>
                <a:spcPct val="90000"/>
              </a:lnSpc>
              <a:spcBef>
                <a:spcPct val="20000"/>
              </a:spcBef>
              <a:buClr>
                <a:schemeClr val="accent2"/>
              </a:buClr>
              <a:buFontTx/>
              <a:buChar char="•"/>
            </a:pPr>
            <a:r>
              <a:rPr lang="en-US" sz="3200" smtClean="0">
                <a:latin typeface="+mj-lt"/>
              </a:rPr>
              <a:t>IT SHOULD BE AVOIDED IF AT ALL POSSIBLE</a:t>
            </a:r>
            <a:endParaRPr lang="en-US" sz="3200">
              <a:latin typeface="+mj-lt"/>
            </a:endParaRPr>
          </a:p>
        </p:txBody>
      </p:sp>
    </p:spTree>
    <p:extLst>
      <p:ext uri="{BB962C8B-B14F-4D97-AF65-F5344CB8AC3E}">
        <p14:creationId xmlns:p14="http://schemas.microsoft.com/office/powerpoint/2010/main" val="17911601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Stage</a:t>
            </a:r>
            <a:r>
              <a:rPr lang="es-ES" sz="4800" b="1" dirty="0">
                <a:solidFill>
                  <a:srgbClr val="4F81BD"/>
                </a:solidFill>
                <a:latin typeface="+mj-lt"/>
              </a:rPr>
              <a:t> </a:t>
            </a:r>
            <a:r>
              <a:rPr lang="es-ES" sz="4800" b="1" dirty="0" err="1">
                <a:solidFill>
                  <a:srgbClr val="4F81BD"/>
                </a:solidFill>
                <a:latin typeface="+mj-lt"/>
              </a:rPr>
              <a:t>Two</a:t>
            </a:r>
            <a:endParaRPr lang="en-US" sz="4800" b="1" dirty="0">
              <a:solidFill>
                <a:srgbClr val="4F81BD"/>
              </a:solidFill>
              <a:latin typeface="+mj-lt"/>
            </a:endParaRPr>
          </a:p>
        </p:txBody>
      </p:sp>
      <p:sp>
        <p:nvSpPr>
          <p:cNvPr id="22531"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dirty="0" smtClean="0">
                <a:latin typeface="+mj-lt"/>
              </a:rPr>
              <a:t>Within the cluster the required number of units need to be selected (Primary Sampling Unit, PSU)</a:t>
            </a:r>
          </a:p>
          <a:p>
            <a:pPr marL="609600" indent="-609600">
              <a:lnSpc>
                <a:spcPct val="90000"/>
              </a:lnSpc>
              <a:spcBef>
                <a:spcPct val="20000"/>
              </a:spcBef>
              <a:buClr>
                <a:schemeClr val="accent2"/>
              </a:buClr>
              <a:buFontTx/>
              <a:buChar char="•"/>
            </a:pPr>
            <a:r>
              <a:rPr lang="en-US" sz="3200" dirty="0" smtClean="0">
                <a:latin typeface="+mj-lt"/>
              </a:rPr>
              <a:t>If at all possible this should be done from a list of all eligible units either prepared on the day of survey or just before</a:t>
            </a:r>
          </a:p>
          <a:p>
            <a:pPr marL="609600" indent="-609600">
              <a:lnSpc>
                <a:spcPct val="90000"/>
              </a:lnSpc>
              <a:spcBef>
                <a:spcPct val="20000"/>
              </a:spcBef>
              <a:buClr>
                <a:schemeClr val="accent2"/>
              </a:buClr>
              <a:buFontTx/>
              <a:buChar char="•"/>
            </a:pPr>
            <a:r>
              <a:rPr lang="en-US" sz="3200" dirty="0" smtClean="0">
                <a:latin typeface="+mj-lt"/>
              </a:rPr>
              <a:t>Selection then done by simple random sampling (SRS) or systematic sampling</a:t>
            </a:r>
          </a:p>
          <a:p>
            <a:pPr marL="609600" indent="-609600">
              <a:lnSpc>
                <a:spcPct val="90000"/>
              </a:lnSpc>
              <a:spcBef>
                <a:spcPct val="20000"/>
              </a:spcBef>
              <a:buClr>
                <a:schemeClr val="accent2"/>
              </a:buClr>
              <a:buFontTx/>
              <a:buChar char="•"/>
            </a:pPr>
            <a:r>
              <a:rPr lang="en-US" sz="3200" dirty="0" smtClean="0">
                <a:latin typeface="+mj-lt"/>
              </a:rPr>
              <a:t>Other methods such as “random walk” or “spin the bottle” </a:t>
            </a:r>
            <a:r>
              <a:rPr lang="en-US" sz="3200" b="1" dirty="0" smtClean="0">
                <a:latin typeface="+mj-lt"/>
              </a:rPr>
              <a:t>should be avoided</a:t>
            </a:r>
            <a:endParaRPr lang="en-US" sz="3200" b="1" dirty="0">
              <a:latin typeface="+mj-lt"/>
            </a:endParaRPr>
          </a:p>
        </p:txBody>
      </p:sp>
    </p:spTree>
    <p:extLst>
      <p:ext uri="{BB962C8B-B14F-4D97-AF65-F5344CB8AC3E}">
        <p14:creationId xmlns:p14="http://schemas.microsoft.com/office/powerpoint/2010/main" val="38392376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400" b="1" dirty="0" err="1">
                <a:solidFill>
                  <a:srgbClr val="4F81BD"/>
                </a:solidFill>
                <a:latin typeface="+mj-lt"/>
              </a:rPr>
              <a:t>Sampling</a:t>
            </a:r>
            <a:r>
              <a:rPr lang="es-ES" sz="4400" b="1" dirty="0">
                <a:solidFill>
                  <a:srgbClr val="4F81BD"/>
                </a:solidFill>
                <a:latin typeface="+mj-lt"/>
              </a:rPr>
              <a:t> </a:t>
            </a:r>
            <a:r>
              <a:rPr lang="es-ES" sz="4400" b="1" dirty="0" err="1">
                <a:solidFill>
                  <a:srgbClr val="4F81BD"/>
                </a:solidFill>
                <a:latin typeface="+mj-lt"/>
              </a:rPr>
              <a:t>within</a:t>
            </a:r>
            <a:r>
              <a:rPr lang="es-ES" sz="4400" b="1" dirty="0">
                <a:solidFill>
                  <a:srgbClr val="4F81BD"/>
                </a:solidFill>
                <a:latin typeface="+mj-lt"/>
              </a:rPr>
              <a:t> </a:t>
            </a:r>
            <a:r>
              <a:rPr lang="es-ES" sz="4400" b="1" dirty="0" err="1">
                <a:solidFill>
                  <a:srgbClr val="4F81BD"/>
                </a:solidFill>
                <a:latin typeface="+mj-lt"/>
              </a:rPr>
              <a:t>Cluster</a:t>
            </a:r>
            <a:endParaRPr lang="en-US" sz="4400" b="1" dirty="0">
              <a:solidFill>
                <a:srgbClr val="4F81BD"/>
              </a:solidFill>
              <a:latin typeface="+mj-lt"/>
            </a:endParaRPr>
          </a:p>
        </p:txBody>
      </p:sp>
      <p:sp>
        <p:nvSpPr>
          <p:cNvPr id="15364" name="Oval 4"/>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5365" name="Group 5"/>
          <p:cNvGrpSpPr>
            <a:grpSpLocks noChangeAspect="1"/>
          </p:cNvGrpSpPr>
          <p:nvPr/>
        </p:nvGrpSpPr>
        <p:grpSpPr bwMode="auto">
          <a:xfrm>
            <a:off x="2916238" y="4437063"/>
            <a:ext cx="107950" cy="144462"/>
            <a:chOff x="3470" y="3113"/>
            <a:chExt cx="272" cy="272"/>
          </a:xfrm>
        </p:grpSpPr>
        <p:sp>
          <p:nvSpPr>
            <p:cNvPr id="15366" name="Rectangle 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67" name="AutoShape 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68" name="Group 8"/>
          <p:cNvGrpSpPr>
            <a:grpSpLocks noChangeAspect="1"/>
          </p:cNvGrpSpPr>
          <p:nvPr/>
        </p:nvGrpSpPr>
        <p:grpSpPr bwMode="auto">
          <a:xfrm>
            <a:off x="2339975" y="3573463"/>
            <a:ext cx="107950" cy="144462"/>
            <a:chOff x="3470" y="3113"/>
            <a:chExt cx="272" cy="272"/>
          </a:xfrm>
        </p:grpSpPr>
        <p:sp>
          <p:nvSpPr>
            <p:cNvPr id="15369" name="Rectangle 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0" name="AutoShape 1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1" name="Group 11"/>
          <p:cNvGrpSpPr>
            <a:grpSpLocks noChangeAspect="1"/>
          </p:cNvGrpSpPr>
          <p:nvPr/>
        </p:nvGrpSpPr>
        <p:grpSpPr bwMode="auto">
          <a:xfrm>
            <a:off x="971550" y="4581525"/>
            <a:ext cx="107950" cy="144463"/>
            <a:chOff x="3470" y="3113"/>
            <a:chExt cx="272" cy="272"/>
          </a:xfrm>
        </p:grpSpPr>
        <p:sp>
          <p:nvSpPr>
            <p:cNvPr id="15372" name="Rectangle 1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3" name="AutoShape 1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4" name="Group 14"/>
          <p:cNvGrpSpPr>
            <a:grpSpLocks noChangeAspect="1"/>
          </p:cNvGrpSpPr>
          <p:nvPr/>
        </p:nvGrpSpPr>
        <p:grpSpPr bwMode="auto">
          <a:xfrm>
            <a:off x="1692275" y="4292600"/>
            <a:ext cx="107950" cy="144463"/>
            <a:chOff x="3470" y="3113"/>
            <a:chExt cx="272" cy="272"/>
          </a:xfrm>
        </p:grpSpPr>
        <p:sp>
          <p:nvSpPr>
            <p:cNvPr id="15375" name="Rectangle 1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6" name="AutoShape 1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7" name="Group 17"/>
          <p:cNvGrpSpPr>
            <a:grpSpLocks noChangeAspect="1"/>
          </p:cNvGrpSpPr>
          <p:nvPr/>
        </p:nvGrpSpPr>
        <p:grpSpPr bwMode="auto">
          <a:xfrm>
            <a:off x="1908175" y="4508500"/>
            <a:ext cx="107950" cy="144463"/>
            <a:chOff x="3470" y="3113"/>
            <a:chExt cx="272" cy="272"/>
          </a:xfrm>
        </p:grpSpPr>
        <p:sp>
          <p:nvSpPr>
            <p:cNvPr id="15378" name="Rectangle 1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9" name="AutoShape 1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0" name="Group 20"/>
          <p:cNvGrpSpPr>
            <a:grpSpLocks noChangeAspect="1"/>
          </p:cNvGrpSpPr>
          <p:nvPr/>
        </p:nvGrpSpPr>
        <p:grpSpPr bwMode="auto">
          <a:xfrm>
            <a:off x="1547813" y="4797425"/>
            <a:ext cx="107950" cy="144463"/>
            <a:chOff x="3470" y="3113"/>
            <a:chExt cx="272" cy="272"/>
          </a:xfrm>
        </p:grpSpPr>
        <p:sp>
          <p:nvSpPr>
            <p:cNvPr id="15381" name="Rectangle 21"/>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2" name="AutoShape 22"/>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3" name="Group 23"/>
          <p:cNvGrpSpPr>
            <a:grpSpLocks noChangeAspect="1"/>
          </p:cNvGrpSpPr>
          <p:nvPr/>
        </p:nvGrpSpPr>
        <p:grpSpPr bwMode="auto">
          <a:xfrm>
            <a:off x="2195513" y="4724400"/>
            <a:ext cx="107950" cy="144463"/>
            <a:chOff x="3470" y="3113"/>
            <a:chExt cx="272" cy="272"/>
          </a:xfrm>
        </p:grpSpPr>
        <p:sp>
          <p:nvSpPr>
            <p:cNvPr id="15384" name="Rectangle 2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5" name="AutoShape 2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6" name="Group 26"/>
          <p:cNvGrpSpPr>
            <a:grpSpLocks noChangeAspect="1"/>
          </p:cNvGrpSpPr>
          <p:nvPr/>
        </p:nvGrpSpPr>
        <p:grpSpPr bwMode="auto">
          <a:xfrm>
            <a:off x="1187450" y="5157788"/>
            <a:ext cx="107950" cy="144462"/>
            <a:chOff x="3470" y="3113"/>
            <a:chExt cx="272" cy="272"/>
          </a:xfrm>
        </p:grpSpPr>
        <p:sp>
          <p:nvSpPr>
            <p:cNvPr id="15387" name="Rectangle 2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8" name="AutoShape 2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9" name="Group 29"/>
          <p:cNvGrpSpPr>
            <a:grpSpLocks noChangeAspect="1"/>
          </p:cNvGrpSpPr>
          <p:nvPr/>
        </p:nvGrpSpPr>
        <p:grpSpPr bwMode="auto">
          <a:xfrm>
            <a:off x="1908175" y="5949950"/>
            <a:ext cx="107950" cy="144463"/>
            <a:chOff x="3470" y="3113"/>
            <a:chExt cx="272" cy="272"/>
          </a:xfrm>
        </p:grpSpPr>
        <p:sp>
          <p:nvSpPr>
            <p:cNvPr id="15390" name="Rectangle 30"/>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1" name="AutoShape 31"/>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2" name="Group 32"/>
          <p:cNvGrpSpPr>
            <a:grpSpLocks noChangeAspect="1"/>
          </p:cNvGrpSpPr>
          <p:nvPr/>
        </p:nvGrpSpPr>
        <p:grpSpPr bwMode="auto">
          <a:xfrm>
            <a:off x="3276600" y="5516563"/>
            <a:ext cx="107950" cy="144462"/>
            <a:chOff x="3470" y="3113"/>
            <a:chExt cx="272" cy="272"/>
          </a:xfrm>
        </p:grpSpPr>
        <p:sp>
          <p:nvSpPr>
            <p:cNvPr id="15393" name="Rectangle 3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4" name="AutoShape 3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5" name="Group 35"/>
          <p:cNvGrpSpPr>
            <a:grpSpLocks noChangeAspect="1"/>
          </p:cNvGrpSpPr>
          <p:nvPr/>
        </p:nvGrpSpPr>
        <p:grpSpPr bwMode="auto">
          <a:xfrm>
            <a:off x="1692275" y="3573463"/>
            <a:ext cx="107950" cy="144462"/>
            <a:chOff x="3470" y="3113"/>
            <a:chExt cx="272" cy="272"/>
          </a:xfrm>
        </p:grpSpPr>
        <p:sp>
          <p:nvSpPr>
            <p:cNvPr id="15396" name="Rectangle 3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7" name="AutoShape 3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8" name="Group 38"/>
          <p:cNvGrpSpPr>
            <a:grpSpLocks noChangeAspect="1"/>
          </p:cNvGrpSpPr>
          <p:nvPr/>
        </p:nvGrpSpPr>
        <p:grpSpPr bwMode="auto">
          <a:xfrm>
            <a:off x="1908175" y="4005263"/>
            <a:ext cx="107950" cy="144462"/>
            <a:chOff x="3470" y="3113"/>
            <a:chExt cx="272" cy="272"/>
          </a:xfrm>
        </p:grpSpPr>
        <p:sp>
          <p:nvSpPr>
            <p:cNvPr id="15399" name="Rectangle 3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0" name="AutoShape 4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1" name="Group 41"/>
          <p:cNvGrpSpPr>
            <a:grpSpLocks noChangeAspect="1"/>
          </p:cNvGrpSpPr>
          <p:nvPr/>
        </p:nvGrpSpPr>
        <p:grpSpPr bwMode="auto">
          <a:xfrm>
            <a:off x="2051050" y="4292600"/>
            <a:ext cx="107950" cy="144463"/>
            <a:chOff x="3470" y="3113"/>
            <a:chExt cx="272" cy="272"/>
          </a:xfrm>
        </p:grpSpPr>
        <p:sp>
          <p:nvSpPr>
            <p:cNvPr id="15402" name="Rectangle 42"/>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3" name="AutoShape 43"/>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4" name="Group 44"/>
          <p:cNvGrpSpPr>
            <a:grpSpLocks noChangeAspect="1"/>
          </p:cNvGrpSpPr>
          <p:nvPr/>
        </p:nvGrpSpPr>
        <p:grpSpPr bwMode="auto">
          <a:xfrm>
            <a:off x="2555875" y="5084763"/>
            <a:ext cx="107950" cy="144462"/>
            <a:chOff x="3470" y="3113"/>
            <a:chExt cx="272" cy="272"/>
          </a:xfrm>
        </p:grpSpPr>
        <p:sp>
          <p:nvSpPr>
            <p:cNvPr id="15405" name="Rectangle 4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6" name="AutoShape 4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7" name="Group 47"/>
          <p:cNvGrpSpPr>
            <a:grpSpLocks noChangeAspect="1"/>
          </p:cNvGrpSpPr>
          <p:nvPr/>
        </p:nvGrpSpPr>
        <p:grpSpPr bwMode="auto">
          <a:xfrm>
            <a:off x="2268538" y="4076700"/>
            <a:ext cx="107950" cy="144463"/>
            <a:chOff x="3470" y="3113"/>
            <a:chExt cx="272" cy="272"/>
          </a:xfrm>
        </p:grpSpPr>
        <p:sp>
          <p:nvSpPr>
            <p:cNvPr id="15408" name="Rectangle 4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9" name="AutoShape 4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0" name="Group 50"/>
          <p:cNvGrpSpPr>
            <a:grpSpLocks noChangeAspect="1"/>
          </p:cNvGrpSpPr>
          <p:nvPr/>
        </p:nvGrpSpPr>
        <p:grpSpPr bwMode="auto">
          <a:xfrm>
            <a:off x="3346450" y="5011738"/>
            <a:ext cx="107950" cy="144462"/>
            <a:chOff x="3470" y="3113"/>
            <a:chExt cx="272" cy="272"/>
          </a:xfrm>
        </p:grpSpPr>
        <p:sp>
          <p:nvSpPr>
            <p:cNvPr id="15411" name="Rectangle 5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2" name="AutoShape 5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3" name="Group 53"/>
          <p:cNvGrpSpPr>
            <a:grpSpLocks noChangeAspect="1"/>
          </p:cNvGrpSpPr>
          <p:nvPr/>
        </p:nvGrpSpPr>
        <p:grpSpPr bwMode="auto">
          <a:xfrm>
            <a:off x="3562350" y="5227638"/>
            <a:ext cx="107950" cy="144462"/>
            <a:chOff x="3470" y="3113"/>
            <a:chExt cx="272" cy="272"/>
          </a:xfrm>
        </p:grpSpPr>
        <p:sp>
          <p:nvSpPr>
            <p:cNvPr id="15414" name="Rectangle 5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5" name="AutoShape 5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6" name="Group 56"/>
          <p:cNvGrpSpPr>
            <a:grpSpLocks noChangeAspect="1"/>
          </p:cNvGrpSpPr>
          <p:nvPr/>
        </p:nvGrpSpPr>
        <p:grpSpPr bwMode="auto">
          <a:xfrm>
            <a:off x="2987675" y="3500438"/>
            <a:ext cx="107950" cy="144462"/>
            <a:chOff x="3470" y="3113"/>
            <a:chExt cx="272" cy="272"/>
          </a:xfrm>
        </p:grpSpPr>
        <p:sp>
          <p:nvSpPr>
            <p:cNvPr id="15417" name="Rectangle 5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8" name="AutoShape 5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9" name="Group 59"/>
          <p:cNvGrpSpPr>
            <a:grpSpLocks noChangeAspect="1"/>
          </p:cNvGrpSpPr>
          <p:nvPr/>
        </p:nvGrpSpPr>
        <p:grpSpPr bwMode="auto">
          <a:xfrm>
            <a:off x="2195513" y="4437063"/>
            <a:ext cx="107950" cy="144462"/>
            <a:chOff x="3470" y="3113"/>
            <a:chExt cx="272" cy="272"/>
          </a:xfrm>
        </p:grpSpPr>
        <p:sp>
          <p:nvSpPr>
            <p:cNvPr id="15420" name="Rectangle 6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1" name="AutoShape 6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2" name="Group 62"/>
          <p:cNvGrpSpPr>
            <a:grpSpLocks noChangeAspect="1"/>
          </p:cNvGrpSpPr>
          <p:nvPr/>
        </p:nvGrpSpPr>
        <p:grpSpPr bwMode="auto">
          <a:xfrm>
            <a:off x="3203575" y="3933825"/>
            <a:ext cx="107950" cy="144463"/>
            <a:chOff x="3470" y="3113"/>
            <a:chExt cx="272" cy="272"/>
          </a:xfrm>
        </p:grpSpPr>
        <p:sp>
          <p:nvSpPr>
            <p:cNvPr id="15423" name="Rectangle 6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4" name="AutoShape 6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5" name="Group 65"/>
          <p:cNvGrpSpPr>
            <a:grpSpLocks noChangeAspect="1"/>
          </p:cNvGrpSpPr>
          <p:nvPr/>
        </p:nvGrpSpPr>
        <p:grpSpPr bwMode="auto">
          <a:xfrm>
            <a:off x="2051050" y="4581525"/>
            <a:ext cx="107950" cy="144463"/>
            <a:chOff x="3470" y="3113"/>
            <a:chExt cx="272" cy="272"/>
          </a:xfrm>
        </p:grpSpPr>
        <p:sp>
          <p:nvSpPr>
            <p:cNvPr id="15426" name="Rectangle 6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7" name="AutoShape 6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8" name="Group 68"/>
          <p:cNvGrpSpPr>
            <a:grpSpLocks noChangeAspect="1"/>
          </p:cNvGrpSpPr>
          <p:nvPr/>
        </p:nvGrpSpPr>
        <p:grpSpPr bwMode="auto">
          <a:xfrm>
            <a:off x="3419475" y="4652963"/>
            <a:ext cx="107950" cy="144462"/>
            <a:chOff x="3470" y="3113"/>
            <a:chExt cx="272" cy="272"/>
          </a:xfrm>
        </p:grpSpPr>
        <p:sp>
          <p:nvSpPr>
            <p:cNvPr id="15429" name="Rectangle 6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0" name="AutoShape 7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1" name="Group 71"/>
          <p:cNvGrpSpPr>
            <a:grpSpLocks noChangeAspect="1"/>
          </p:cNvGrpSpPr>
          <p:nvPr/>
        </p:nvGrpSpPr>
        <p:grpSpPr bwMode="auto">
          <a:xfrm>
            <a:off x="3635375" y="4868863"/>
            <a:ext cx="107950" cy="144462"/>
            <a:chOff x="3470" y="3113"/>
            <a:chExt cx="272" cy="272"/>
          </a:xfrm>
        </p:grpSpPr>
        <p:sp>
          <p:nvSpPr>
            <p:cNvPr id="15432" name="Rectangle 7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3" name="AutoShape 7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4" name="Group 74"/>
          <p:cNvGrpSpPr>
            <a:grpSpLocks noChangeAspect="1"/>
          </p:cNvGrpSpPr>
          <p:nvPr/>
        </p:nvGrpSpPr>
        <p:grpSpPr bwMode="auto">
          <a:xfrm>
            <a:off x="3851275" y="5084763"/>
            <a:ext cx="107950" cy="144462"/>
            <a:chOff x="3470" y="3113"/>
            <a:chExt cx="272" cy="272"/>
          </a:xfrm>
        </p:grpSpPr>
        <p:sp>
          <p:nvSpPr>
            <p:cNvPr id="15435" name="Rectangle 7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6" name="AutoShape 7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7" name="Group 77"/>
          <p:cNvGrpSpPr>
            <a:grpSpLocks noChangeAspect="1"/>
          </p:cNvGrpSpPr>
          <p:nvPr/>
        </p:nvGrpSpPr>
        <p:grpSpPr bwMode="auto">
          <a:xfrm>
            <a:off x="1619250" y="4581525"/>
            <a:ext cx="107950" cy="144463"/>
            <a:chOff x="3470" y="3113"/>
            <a:chExt cx="272" cy="272"/>
          </a:xfrm>
        </p:grpSpPr>
        <p:sp>
          <p:nvSpPr>
            <p:cNvPr id="15438" name="Rectangle 7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9" name="AutoShape 7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0" name="Group 80"/>
          <p:cNvGrpSpPr>
            <a:grpSpLocks noChangeAspect="1"/>
          </p:cNvGrpSpPr>
          <p:nvPr/>
        </p:nvGrpSpPr>
        <p:grpSpPr bwMode="auto">
          <a:xfrm>
            <a:off x="1331913" y="4437063"/>
            <a:ext cx="107950" cy="144462"/>
            <a:chOff x="3470" y="3113"/>
            <a:chExt cx="272" cy="272"/>
          </a:xfrm>
        </p:grpSpPr>
        <p:sp>
          <p:nvSpPr>
            <p:cNvPr id="15441" name="Rectangle 8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2" name="AutoShape 8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3" name="Group 83"/>
          <p:cNvGrpSpPr>
            <a:grpSpLocks noChangeAspect="1"/>
          </p:cNvGrpSpPr>
          <p:nvPr/>
        </p:nvGrpSpPr>
        <p:grpSpPr bwMode="auto">
          <a:xfrm>
            <a:off x="1331913" y="4005263"/>
            <a:ext cx="107950" cy="144462"/>
            <a:chOff x="3470" y="3113"/>
            <a:chExt cx="272" cy="272"/>
          </a:xfrm>
        </p:grpSpPr>
        <p:sp>
          <p:nvSpPr>
            <p:cNvPr id="15444" name="Rectangle 8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5" name="AutoShape 8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6" name="Group 86"/>
          <p:cNvGrpSpPr>
            <a:grpSpLocks noChangeAspect="1"/>
          </p:cNvGrpSpPr>
          <p:nvPr/>
        </p:nvGrpSpPr>
        <p:grpSpPr bwMode="auto">
          <a:xfrm>
            <a:off x="1763713" y="5300663"/>
            <a:ext cx="107950" cy="144462"/>
            <a:chOff x="3470" y="3113"/>
            <a:chExt cx="272" cy="272"/>
          </a:xfrm>
        </p:grpSpPr>
        <p:sp>
          <p:nvSpPr>
            <p:cNvPr id="15447" name="Rectangle 8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8" name="AutoShape 8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9" name="Group 89"/>
          <p:cNvGrpSpPr>
            <a:grpSpLocks noChangeAspect="1"/>
          </p:cNvGrpSpPr>
          <p:nvPr/>
        </p:nvGrpSpPr>
        <p:grpSpPr bwMode="auto">
          <a:xfrm>
            <a:off x="1476375" y="5084763"/>
            <a:ext cx="107950" cy="144462"/>
            <a:chOff x="3470" y="3113"/>
            <a:chExt cx="272" cy="272"/>
          </a:xfrm>
        </p:grpSpPr>
        <p:sp>
          <p:nvSpPr>
            <p:cNvPr id="15450" name="Rectangle 9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1" name="AutoShape 9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2" name="Group 92"/>
          <p:cNvGrpSpPr>
            <a:grpSpLocks noChangeAspect="1"/>
          </p:cNvGrpSpPr>
          <p:nvPr/>
        </p:nvGrpSpPr>
        <p:grpSpPr bwMode="auto">
          <a:xfrm>
            <a:off x="2268538" y="5589588"/>
            <a:ext cx="107950" cy="144462"/>
            <a:chOff x="3470" y="3113"/>
            <a:chExt cx="272" cy="272"/>
          </a:xfrm>
        </p:grpSpPr>
        <p:sp>
          <p:nvSpPr>
            <p:cNvPr id="15453" name="Rectangle 93"/>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4" name="AutoShape 94"/>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5" name="Group 95"/>
          <p:cNvGrpSpPr>
            <a:grpSpLocks noChangeAspect="1"/>
          </p:cNvGrpSpPr>
          <p:nvPr/>
        </p:nvGrpSpPr>
        <p:grpSpPr bwMode="auto">
          <a:xfrm>
            <a:off x="1835150" y="4724400"/>
            <a:ext cx="107950" cy="144463"/>
            <a:chOff x="3470" y="3113"/>
            <a:chExt cx="272" cy="272"/>
          </a:xfrm>
        </p:grpSpPr>
        <p:sp>
          <p:nvSpPr>
            <p:cNvPr id="15456" name="Rectangle 9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7" name="AutoShape 9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8" name="Group 98"/>
          <p:cNvGrpSpPr>
            <a:grpSpLocks noChangeAspect="1"/>
          </p:cNvGrpSpPr>
          <p:nvPr/>
        </p:nvGrpSpPr>
        <p:grpSpPr bwMode="auto">
          <a:xfrm>
            <a:off x="2554288" y="5516563"/>
            <a:ext cx="107950" cy="144462"/>
            <a:chOff x="3470" y="3113"/>
            <a:chExt cx="272" cy="272"/>
          </a:xfrm>
        </p:grpSpPr>
        <p:sp>
          <p:nvSpPr>
            <p:cNvPr id="15459" name="Rectangle 9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0" name="AutoShape 10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61" name="Group 101"/>
          <p:cNvGrpSpPr>
            <a:grpSpLocks noChangeAspect="1"/>
          </p:cNvGrpSpPr>
          <p:nvPr/>
        </p:nvGrpSpPr>
        <p:grpSpPr bwMode="auto">
          <a:xfrm>
            <a:off x="2770188" y="5732463"/>
            <a:ext cx="107950" cy="144462"/>
            <a:chOff x="3470" y="3113"/>
            <a:chExt cx="272" cy="272"/>
          </a:xfrm>
        </p:grpSpPr>
        <p:sp>
          <p:nvSpPr>
            <p:cNvPr id="15462" name="Rectangle 10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3" name="AutoShape 10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5464" name="AutoShape 104"/>
          <p:cNvSpPr>
            <a:spLocks/>
          </p:cNvSpPr>
          <p:nvPr/>
        </p:nvSpPr>
        <p:spPr bwMode="auto">
          <a:xfrm>
            <a:off x="250825" y="2133600"/>
            <a:ext cx="3168650" cy="935038"/>
          </a:xfrm>
          <a:prstGeom prst="borderCallout1">
            <a:avLst>
              <a:gd name="adj1" fmla="val 12222"/>
              <a:gd name="adj2" fmla="val 102403"/>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SRS from complete household list from leaders or after mapping (GPS)</a:t>
            </a:r>
            <a:endParaRPr lang="en-US">
              <a:latin typeface="+mj-lt"/>
            </a:endParaRPr>
          </a:p>
        </p:txBody>
      </p:sp>
      <p:grpSp>
        <p:nvGrpSpPr>
          <p:cNvPr id="15465" name="Group 105"/>
          <p:cNvGrpSpPr>
            <a:grpSpLocks/>
          </p:cNvGrpSpPr>
          <p:nvPr/>
        </p:nvGrpSpPr>
        <p:grpSpPr bwMode="auto">
          <a:xfrm>
            <a:off x="5003800" y="2997200"/>
            <a:ext cx="3529013" cy="3240088"/>
            <a:chOff x="3152" y="1888"/>
            <a:chExt cx="2223" cy="2041"/>
          </a:xfrm>
        </p:grpSpPr>
        <p:sp>
          <p:nvSpPr>
            <p:cNvPr id="15466" name="Oval 106"/>
            <p:cNvSpPr>
              <a:spLocks noChangeArrowheads="1"/>
            </p:cNvSpPr>
            <p:nvPr/>
          </p:nvSpPr>
          <p:spPr bwMode="auto">
            <a:xfrm>
              <a:off x="3152" y="1888"/>
              <a:ext cx="2223" cy="2041"/>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5467" name="Group 107"/>
            <p:cNvGrpSpPr>
              <a:grpSpLocks noChangeAspect="1"/>
            </p:cNvGrpSpPr>
            <p:nvPr/>
          </p:nvGrpSpPr>
          <p:grpSpPr bwMode="auto">
            <a:xfrm>
              <a:off x="4513" y="2659"/>
              <a:ext cx="68" cy="91"/>
              <a:chOff x="3470" y="3113"/>
              <a:chExt cx="272" cy="272"/>
            </a:xfrm>
          </p:grpSpPr>
          <p:sp>
            <p:nvSpPr>
              <p:cNvPr id="15468" name="Rectangle 10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9" name="AutoShape 10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0" name="Group 110"/>
            <p:cNvGrpSpPr>
              <a:grpSpLocks noChangeAspect="1"/>
            </p:cNvGrpSpPr>
            <p:nvPr/>
          </p:nvGrpSpPr>
          <p:grpSpPr bwMode="auto">
            <a:xfrm>
              <a:off x="4150" y="2115"/>
              <a:ext cx="68" cy="91"/>
              <a:chOff x="3470" y="3113"/>
              <a:chExt cx="272" cy="272"/>
            </a:xfrm>
          </p:grpSpPr>
          <p:sp>
            <p:nvSpPr>
              <p:cNvPr id="15471" name="Rectangle 11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2" name="AutoShape 11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3" name="Group 113"/>
            <p:cNvGrpSpPr>
              <a:grpSpLocks noChangeAspect="1"/>
            </p:cNvGrpSpPr>
            <p:nvPr/>
          </p:nvGrpSpPr>
          <p:grpSpPr bwMode="auto">
            <a:xfrm>
              <a:off x="3288" y="2750"/>
              <a:ext cx="68" cy="91"/>
              <a:chOff x="3470" y="3113"/>
              <a:chExt cx="272" cy="272"/>
            </a:xfrm>
          </p:grpSpPr>
          <p:sp>
            <p:nvSpPr>
              <p:cNvPr id="15474" name="Rectangle 11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5" name="AutoShape 11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6" name="Group 116"/>
            <p:cNvGrpSpPr>
              <a:grpSpLocks noChangeAspect="1"/>
            </p:cNvGrpSpPr>
            <p:nvPr/>
          </p:nvGrpSpPr>
          <p:grpSpPr bwMode="auto">
            <a:xfrm>
              <a:off x="3742" y="2568"/>
              <a:ext cx="68" cy="91"/>
              <a:chOff x="3470" y="3113"/>
              <a:chExt cx="272" cy="272"/>
            </a:xfrm>
          </p:grpSpPr>
          <p:sp>
            <p:nvSpPr>
              <p:cNvPr id="15477" name="Rectangle 11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8" name="AutoShape 11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9" name="Group 119"/>
            <p:cNvGrpSpPr>
              <a:grpSpLocks noChangeAspect="1"/>
            </p:cNvGrpSpPr>
            <p:nvPr/>
          </p:nvGrpSpPr>
          <p:grpSpPr bwMode="auto">
            <a:xfrm>
              <a:off x="3878" y="2704"/>
              <a:ext cx="68" cy="91"/>
              <a:chOff x="3470" y="3113"/>
              <a:chExt cx="272" cy="272"/>
            </a:xfrm>
          </p:grpSpPr>
          <p:sp>
            <p:nvSpPr>
              <p:cNvPr id="15480" name="Rectangle 12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1" name="AutoShape 12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2" name="Group 122"/>
            <p:cNvGrpSpPr>
              <a:grpSpLocks noChangeAspect="1"/>
            </p:cNvGrpSpPr>
            <p:nvPr/>
          </p:nvGrpSpPr>
          <p:grpSpPr bwMode="auto">
            <a:xfrm>
              <a:off x="3651" y="2886"/>
              <a:ext cx="68" cy="91"/>
              <a:chOff x="3470" y="3113"/>
              <a:chExt cx="272" cy="272"/>
            </a:xfrm>
          </p:grpSpPr>
          <p:sp>
            <p:nvSpPr>
              <p:cNvPr id="15483" name="Rectangle 12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4" name="AutoShape 12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5" name="Group 125"/>
            <p:cNvGrpSpPr>
              <a:grpSpLocks noChangeAspect="1"/>
            </p:cNvGrpSpPr>
            <p:nvPr/>
          </p:nvGrpSpPr>
          <p:grpSpPr bwMode="auto">
            <a:xfrm>
              <a:off x="4059" y="2840"/>
              <a:ext cx="68" cy="91"/>
              <a:chOff x="3470" y="3113"/>
              <a:chExt cx="272" cy="272"/>
            </a:xfrm>
          </p:grpSpPr>
          <p:sp>
            <p:nvSpPr>
              <p:cNvPr id="15486" name="Rectangle 12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7" name="AutoShape 12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8" name="Group 128"/>
            <p:cNvGrpSpPr>
              <a:grpSpLocks noChangeAspect="1"/>
            </p:cNvGrpSpPr>
            <p:nvPr/>
          </p:nvGrpSpPr>
          <p:grpSpPr bwMode="auto">
            <a:xfrm>
              <a:off x="3424" y="3113"/>
              <a:ext cx="68" cy="91"/>
              <a:chOff x="3470" y="3113"/>
              <a:chExt cx="272" cy="272"/>
            </a:xfrm>
          </p:grpSpPr>
          <p:sp>
            <p:nvSpPr>
              <p:cNvPr id="15489" name="Rectangle 12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0" name="AutoShape 13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1" name="Group 131"/>
            <p:cNvGrpSpPr>
              <a:grpSpLocks noChangeAspect="1"/>
            </p:cNvGrpSpPr>
            <p:nvPr/>
          </p:nvGrpSpPr>
          <p:grpSpPr bwMode="auto">
            <a:xfrm>
              <a:off x="3878" y="3612"/>
              <a:ext cx="68" cy="91"/>
              <a:chOff x="3470" y="3113"/>
              <a:chExt cx="272" cy="272"/>
            </a:xfrm>
          </p:grpSpPr>
          <p:sp>
            <p:nvSpPr>
              <p:cNvPr id="15492" name="Rectangle 13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3" name="AutoShape 13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4" name="Group 134"/>
            <p:cNvGrpSpPr>
              <a:grpSpLocks noChangeAspect="1"/>
            </p:cNvGrpSpPr>
            <p:nvPr/>
          </p:nvGrpSpPr>
          <p:grpSpPr bwMode="auto">
            <a:xfrm>
              <a:off x="4740" y="3339"/>
              <a:ext cx="68" cy="91"/>
              <a:chOff x="3470" y="3113"/>
              <a:chExt cx="272" cy="272"/>
            </a:xfrm>
          </p:grpSpPr>
          <p:sp>
            <p:nvSpPr>
              <p:cNvPr id="15495" name="Rectangle 13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6" name="AutoShape 13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7" name="Group 137"/>
            <p:cNvGrpSpPr>
              <a:grpSpLocks noChangeAspect="1"/>
            </p:cNvGrpSpPr>
            <p:nvPr/>
          </p:nvGrpSpPr>
          <p:grpSpPr bwMode="auto">
            <a:xfrm>
              <a:off x="3742" y="2115"/>
              <a:ext cx="68" cy="91"/>
              <a:chOff x="3470" y="3113"/>
              <a:chExt cx="272" cy="272"/>
            </a:xfrm>
          </p:grpSpPr>
          <p:sp>
            <p:nvSpPr>
              <p:cNvPr id="15498" name="Rectangle 13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9" name="AutoShape 13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0" name="Group 140"/>
            <p:cNvGrpSpPr>
              <a:grpSpLocks noChangeAspect="1"/>
            </p:cNvGrpSpPr>
            <p:nvPr/>
          </p:nvGrpSpPr>
          <p:grpSpPr bwMode="auto">
            <a:xfrm>
              <a:off x="3878" y="2387"/>
              <a:ext cx="68" cy="91"/>
              <a:chOff x="3470" y="3113"/>
              <a:chExt cx="272" cy="272"/>
            </a:xfrm>
          </p:grpSpPr>
          <p:sp>
            <p:nvSpPr>
              <p:cNvPr id="15501" name="Rectangle 14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2" name="AutoShape 14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3" name="Group 143"/>
            <p:cNvGrpSpPr>
              <a:grpSpLocks noChangeAspect="1"/>
            </p:cNvGrpSpPr>
            <p:nvPr/>
          </p:nvGrpSpPr>
          <p:grpSpPr bwMode="auto">
            <a:xfrm>
              <a:off x="3968" y="2568"/>
              <a:ext cx="68" cy="91"/>
              <a:chOff x="3470" y="3113"/>
              <a:chExt cx="272" cy="272"/>
            </a:xfrm>
          </p:grpSpPr>
          <p:sp>
            <p:nvSpPr>
              <p:cNvPr id="15504" name="Rectangle 14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5" name="AutoShape 14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6" name="Group 146"/>
            <p:cNvGrpSpPr>
              <a:grpSpLocks noChangeAspect="1"/>
            </p:cNvGrpSpPr>
            <p:nvPr/>
          </p:nvGrpSpPr>
          <p:grpSpPr bwMode="auto">
            <a:xfrm>
              <a:off x="4286" y="3067"/>
              <a:ext cx="68" cy="91"/>
              <a:chOff x="3470" y="3113"/>
              <a:chExt cx="272" cy="272"/>
            </a:xfrm>
          </p:grpSpPr>
          <p:sp>
            <p:nvSpPr>
              <p:cNvPr id="15507" name="Rectangle 14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8" name="AutoShape 14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9" name="Group 149"/>
            <p:cNvGrpSpPr>
              <a:grpSpLocks noChangeAspect="1"/>
            </p:cNvGrpSpPr>
            <p:nvPr/>
          </p:nvGrpSpPr>
          <p:grpSpPr bwMode="auto">
            <a:xfrm>
              <a:off x="4105" y="2432"/>
              <a:ext cx="68" cy="91"/>
              <a:chOff x="3470" y="3113"/>
              <a:chExt cx="272" cy="272"/>
            </a:xfrm>
          </p:grpSpPr>
          <p:sp>
            <p:nvSpPr>
              <p:cNvPr id="15510" name="Rectangle 15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1" name="AutoShape 15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2" name="Group 152"/>
            <p:cNvGrpSpPr>
              <a:grpSpLocks noChangeAspect="1"/>
            </p:cNvGrpSpPr>
            <p:nvPr/>
          </p:nvGrpSpPr>
          <p:grpSpPr bwMode="auto">
            <a:xfrm>
              <a:off x="4784" y="3021"/>
              <a:ext cx="68" cy="91"/>
              <a:chOff x="3470" y="3113"/>
              <a:chExt cx="272" cy="272"/>
            </a:xfrm>
          </p:grpSpPr>
          <p:sp>
            <p:nvSpPr>
              <p:cNvPr id="15513" name="Rectangle 15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4" name="AutoShape 15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5" name="Group 155"/>
            <p:cNvGrpSpPr>
              <a:grpSpLocks noChangeAspect="1"/>
            </p:cNvGrpSpPr>
            <p:nvPr/>
          </p:nvGrpSpPr>
          <p:grpSpPr bwMode="auto">
            <a:xfrm>
              <a:off x="4920" y="3157"/>
              <a:ext cx="68" cy="91"/>
              <a:chOff x="3470" y="3113"/>
              <a:chExt cx="272" cy="272"/>
            </a:xfrm>
          </p:grpSpPr>
          <p:sp>
            <p:nvSpPr>
              <p:cNvPr id="15516" name="Rectangle 15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7" name="AutoShape 15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8" name="Group 158"/>
            <p:cNvGrpSpPr>
              <a:grpSpLocks noChangeAspect="1"/>
            </p:cNvGrpSpPr>
            <p:nvPr/>
          </p:nvGrpSpPr>
          <p:grpSpPr bwMode="auto">
            <a:xfrm>
              <a:off x="4558" y="2069"/>
              <a:ext cx="68" cy="91"/>
              <a:chOff x="3470" y="3113"/>
              <a:chExt cx="272" cy="272"/>
            </a:xfrm>
          </p:grpSpPr>
          <p:sp>
            <p:nvSpPr>
              <p:cNvPr id="15519" name="Rectangle 15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0" name="AutoShape 16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1" name="Group 161"/>
            <p:cNvGrpSpPr>
              <a:grpSpLocks noChangeAspect="1"/>
            </p:cNvGrpSpPr>
            <p:nvPr/>
          </p:nvGrpSpPr>
          <p:grpSpPr bwMode="auto">
            <a:xfrm>
              <a:off x="4059" y="2659"/>
              <a:ext cx="68" cy="91"/>
              <a:chOff x="3470" y="3113"/>
              <a:chExt cx="272" cy="272"/>
            </a:xfrm>
          </p:grpSpPr>
          <p:sp>
            <p:nvSpPr>
              <p:cNvPr id="15522" name="Rectangle 16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3" name="AutoShape 16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4" name="Group 164"/>
            <p:cNvGrpSpPr>
              <a:grpSpLocks noChangeAspect="1"/>
            </p:cNvGrpSpPr>
            <p:nvPr/>
          </p:nvGrpSpPr>
          <p:grpSpPr bwMode="auto">
            <a:xfrm>
              <a:off x="4694" y="2342"/>
              <a:ext cx="68" cy="91"/>
              <a:chOff x="3470" y="3113"/>
              <a:chExt cx="272" cy="272"/>
            </a:xfrm>
          </p:grpSpPr>
          <p:sp>
            <p:nvSpPr>
              <p:cNvPr id="15525" name="Rectangle 16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6" name="AutoShape 16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7" name="Group 167"/>
            <p:cNvGrpSpPr>
              <a:grpSpLocks noChangeAspect="1"/>
            </p:cNvGrpSpPr>
            <p:nvPr/>
          </p:nvGrpSpPr>
          <p:grpSpPr bwMode="auto">
            <a:xfrm>
              <a:off x="3968" y="2750"/>
              <a:ext cx="68" cy="91"/>
              <a:chOff x="3470" y="3113"/>
              <a:chExt cx="272" cy="272"/>
            </a:xfrm>
          </p:grpSpPr>
          <p:sp>
            <p:nvSpPr>
              <p:cNvPr id="15528" name="Rectangle 16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9" name="AutoShape 16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0" name="Group 170"/>
            <p:cNvGrpSpPr>
              <a:grpSpLocks noChangeAspect="1"/>
            </p:cNvGrpSpPr>
            <p:nvPr/>
          </p:nvGrpSpPr>
          <p:grpSpPr bwMode="auto">
            <a:xfrm>
              <a:off x="4830" y="2795"/>
              <a:ext cx="68" cy="91"/>
              <a:chOff x="3470" y="3113"/>
              <a:chExt cx="272" cy="272"/>
            </a:xfrm>
          </p:grpSpPr>
          <p:sp>
            <p:nvSpPr>
              <p:cNvPr id="15531" name="Rectangle 17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2" name="AutoShape 17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3" name="Group 173"/>
            <p:cNvGrpSpPr>
              <a:grpSpLocks noChangeAspect="1"/>
            </p:cNvGrpSpPr>
            <p:nvPr/>
          </p:nvGrpSpPr>
          <p:grpSpPr bwMode="auto">
            <a:xfrm>
              <a:off x="4966" y="2931"/>
              <a:ext cx="68" cy="91"/>
              <a:chOff x="3470" y="3113"/>
              <a:chExt cx="272" cy="272"/>
            </a:xfrm>
          </p:grpSpPr>
          <p:sp>
            <p:nvSpPr>
              <p:cNvPr id="15534" name="Rectangle 17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5" name="AutoShape 17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6" name="Group 176"/>
            <p:cNvGrpSpPr>
              <a:grpSpLocks noChangeAspect="1"/>
            </p:cNvGrpSpPr>
            <p:nvPr/>
          </p:nvGrpSpPr>
          <p:grpSpPr bwMode="auto">
            <a:xfrm>
              <a:off x="5102" y="3067"/>
              <a:ext cx="68" cy="91"/>
              <a:chOff x="3470" y="3113"/>
              <a:chExt cx="272" cy="272"/>
            </a:xfrm>
          </p:grpSpPr>
          <p:sp>
            <p:nvSpPr>
              <p:cNvPr id="15537" name="Rectangle 17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8" name="AutoShape 17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9" name="Group 179"/>
            <p:cNvGrpSpPr>
              <a:grpSpLocks noChangeAspect="1"/>
            </p:cNvGrpSpPr>
            <p:nvPr/>
          </p:nvGrpSpPr>
          <p:grpSpPr bwMode="auto">
            <a:xfrm>
              <a:off x="3696" y="2750"/>
              <a:ext cx="68" cy="91"/>
              <a:chOff x="3470" y="3113"/>
              <a:chExt cx="272" cy="272"/>
            </a:xfrm>
          </p:grpSpPr>
          <p:sp>
            <p:nvSpPr>
              <p:cNvPr id="15540" name="Rectangle 18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1" name="AutoShape 18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2" name="Group 182"/>
            <p:cNvGrpSpPr>
              <a:grpSpLocks noChangeAspect="1"/>
            </p:cNvGrpSpPr>
            <p:nvPr/>
          </p:nvGrpSpPr>
          <p:grpSpPr bwMode="auto">
            <a:xfrm>
              <a:off x="3515" y="2659"/>
              <a:ext cx="68" cy="91"/>
              <a:chOff x="3470" y="3113"/>
              <a:chExt cx="272" cy="272"/>
            </a:xfrm>
          </p:grpSpPr>
          <p:sp>
            <p:nvSpPr>
              <p:cNvPr id="15543" name="Rectangle 18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4" name="AutoShape 18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5" name="Group 185"/>
            <p:cNvGrpSpPr>
              <a:grpSpLocks noChangeAspect="1"/>
            </p:cNvGrpSpPr>
            <p:nvPr/>
          </p:nvGrpSpPr>
          <p:grpSpPr bwMode="auto">
            <a:xfrm>
              <a:off x="3515" y="2387"/>
              <a:ext cx="68" cy="91"/>
              <a:chOff x="3470" y="3113"/>
              <a:chExt cx="272" cy="272"/>
            </a:xfrm>
          </p:grpSpPr>
          <p:sp>
            <p:nvSpPr>
              <p:cNvPr id="15546" name="Rectangle 18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7" name="AutoShape 18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8" name="Group 188"/>
            <p:cNvGrpSpPr>
              <a:grpSpLocks noChangeAspect="1"/>
            </p:cNvGrpSpPr>
            <p:nvPr/>
          </p:nvGrpSpPr>
          <p:grpSpPr bwMode="auto">
            <a:xfrm>
              <a:off x="3787" y="3203"/>
              <a:ext cx="68" cy="91"/>
              <a:chOff x="3470" y="3113"/>
              <a:chExt cx="272" cy="272"/>
            </a:xfrm>
          </p:grpSpPr>
          <p:sp>
            <p:nvSpPr>
              <p:cNvPr id="15549" name="Rectangle 18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0" name="AutoShape 19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1" name="Group 191"/>
            <p:cNvGrpSpPr>
              <a:grpSpLocks noChangeAspect="1"/>
            </p:cNvGrpSpPr>
            <p:nvPr/>
          </p:nvGrpSpPr>
          <p:grpSpPr bwMode="auto">
            <a:xfrm>
              <a:off x="3606" y="3067"/>
              <a:ext cx="68" cy="91"/>
              <a:chOff x="3470" y="3113"/>
              <a:chExt cx="272" cy="272"/>
            </a:xfrm>
          </p:grpSpPr>
          <p:sp>
            <p:nvSpPr>
              <p:cNvPr id="15552" name="Rectangle 19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3" name="AutoShape 19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4" name="Group 194"/>
            <p:cNvGrpSpPr>
              <a:grpSpLocks noChangeAspect="1"/>
            </p:cNvGrpSpPr>
            <p:nvPr/>
          </p:nvGrpSpPr>
          <p:grpSpPr bwMode="auto">
            <a:xfrm>
              <a:off x="4105" y="3385"/>
              <a:ext cx="68" cy="91"/>
              <a:chOff x="3470" y="3113"/>
              <a:chExt cx="272" cy="272"/>
            </a:xfrm>
          </p:grpSpPr>
          <p:sp>
            <p:nvSpPr>
              <p:cNvPr id="15555" name="Rectangle 19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6" name="AutoShape 19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7" name="Group 197"/>
            <p:cNvGrpSpPr>
              <a:grpSpLocks noChangeAspect="1"/>
            </p:cNvGrpSpPr>
            <p:nvPr/>
          </p:nvGrpSpPr>
          <p:grpSpPr bwMode="auto">
            <a:xfrm>
              <a:off x="3832" y="2840"/>
              <a:ext cx="68" cy="91"/>
              <a:chOff x="3470" y="3113"/>
              <a:chExt cx="272" cy="272"/>
            </a:xfrm>
          </p:grpSpPr>
          <p:sp>
            <p:nvSpPr>
              <p:cNvPr id="15558" name="Rectangle 19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9" name="AutoShape 19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60" name="Group 200"/>
            <p:cNvGrpSpPr>
              <a:grpSpLocks noChangeAspect="1"/>
            </p:cNvGrpSpPr>
            <p:nvPr/>
          </p:nvGrpSpPr>
          <p:grpSpPr bwMode="auto">
            <a:xfrm>
              <a:off x="4285" y="3339"/>
              <a:ext cx="68" cy="91"/>
              <a:chOff x="3470" y="3113"/>
              <a:chExt cx="272" cy="272"/>
            </a:xfrm>
          </p:grpSpPr>
          <p:sp>
            <p:nvSpPr>
              <p:cNvPr id="15561" name="Rectangle 20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62" name="AutoShape 20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63" name="Group 203"/>
            <p:cNvGrpSpPr>
              <a:grpSpLocks noChangeAspect="1"/>
            </p:cNvGrpSpPr>
            <p:nvPr/>
          </p:nvGrpSpPr>
          <p:grpSpPr bwMode="auto">
            <a:xfrm>
              <a:off x="4421" y="3475"/>
              <a:ext cx="68" cy="91"/>
              <a:chOff x="3470" y="3113"/>
              <a:chExt cx="272" cy="272"/>
            </a:xfrm>
          </p:grpSpPr>
          <p:sp>
            <p:nvSpPr>
              <p:cNvPr id="15564" name="Rectangle 20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65" name="AutoShape 20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sp>
        <p:nvSpPr>
          <p:cNvPr id="15566" name="AutoShape 206"/>
          <p:cNvSpPr>
            <a:spLocks/>
          </p:cNvSpPr>
          <p:nvPr/>
        </p:nvSpPr>
        <p:spPr bwMode="auto">
          <a:xfrm>
            <a:off x="5219700" y="1989138"/>
            <a:ext cx="3384550" cy="863600"/>
          </a:xfrm>
          <a:prstGeom prst="borderCallout1">
            <a:avLst>
              <a:gd name="adj1" fmla="val 13236"/>
              <a:gd name="adj2" fmla="val -2250"/>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“Spin the bottle” method to find index house and the next nearest</a:t>
            </a:r>
            <a:endParaRPr lang="en-US">
              <a:latin typeface="+mj-lt"/>
            </a:endParaRPr>
          </a:p>
        </p:txBody>
      </p:sp>
    </p:spTree>
    <p:extLst>
      <p:ext uri="{BB962C8B-B14F-4D97-AF65-F5344CB8AC3E}">
        <p14:creationId xmlns:p14="http://schemas.microsoft.com/office/powerpoint/2010/main" val="2345224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4"/>
                                        </p:tgtEl>
                                        <p:attrNameLst>
                                          <p:attrName>style.visibility</p:attrName>
                                        </p:attrNameLst>
                                      </p:cBhvr>
                                      <p:to>
                                        <p:strVal val="visible"/>
                                      </p:to>
                                    </p:set>
                                    <p:animEffect transition="in" filter="fade">
                                      <p:cBhvr>
                                        <p:cTn id="7" dur="500"/>
                                        <p:tgtEl>
                                          <p:spTgt spid="15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465"/>
                                        </p:tgtEl>
                                        <p:attrNameLst>
                                          <p:attrName>style.visibility</p:attrName>
                                        </p:attrNameLst>
                                      </p:cBhvr>
                                      <p:to>
                                        <p:strVal val="visible"/>
                                      </p:to>
                                    </p:set>
                                    <p:animEffect transition="in" filter="fade">
                                      <p:cBhvr>
                                        <p:cTn id="12" dur="500"/>
                                        <p:tgtEl>
                                          <p:spTgt spid="1546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566"/>
                                        </p:tgtEl>
                                        <p:attrNameLst>
                                          <p:attrName>style.visibility</p:attrName>
                                        </p:attrNameLst>
                                      </p:cBhvr>
                                      <p:to>
                                        <p:strVal val="visible"/>
                                      </p:to>
                                    </p:set>
                                    <p:animEffect transition="in" filter="fade">
                                      <p:cBhvr>
                                        <p:cTn id="16" dur="500"/>
                                        <p:tgtEl>
                                          <p:spTgt spid="15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 grpId="0" animBg="1"/>
      <p:bldP spid="155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5003800" y="2997200"/>
            <a:ext cx="3529013" cy="3240088"/>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87"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400" b="1" dirty="0" err="1">
                <a:solidFill>
                  <a:srgbClr val="4F81BD"/>
                </a:solidFill>
                <a:latin typeface="+mj-lt"/>
              </a:rPr>
              <a:t>Sampling</a:t>
            </a:r>
            <a:r>
              <a:rPr lang="es-ES" sz="4400" b="1" dirty="0">
                <a:solidFill>
                  <a:srgbClr val="4F81BD"/>
                </a:solidFill>
                <a:latin typeface="+mj-lt"/>
              </a:rPr>
              <a:t> </a:t>
            </a:r>
            <a:r>
              <a:rPr lang="es-ES" sz="4400" b="1" dirty="0" err="1">
                <a:solidFill>
                  <a:srgbClr val="4F81BD"/>
                </a:solidFill>
                <a:latin typeface="+mj-lt"/>
              </a:rPr>
              <a:t>within</a:t>
            </a:r>
            <a:r>
              <a:rPr lang="es-ES" sz="4400" b="1" dirty="0">
                <a:solidFill>
                  <a:srgbClr val="4F81BD"/>
                </a:solidFill>
                <a:latin typeface="+mj-lt"/>
              </a:rPr>
              <a:t> </a:t>
            </a:r>
            <a:r>
              <a:rPr lang="es-ES" sz="4400" b="1" dirty="0" err="1">
                <a:solidFill>
                  <a:srgbClr val="4F81BD"/>
                </a:solidFill>
                <a:latin typeface="+mj-lt"/>
              </a:rPr>
              <a:t>Cluster</a:t>
            </a:r>
            <a:endParaRPr lang="en-US" sz="4400" b="1" dirty="0">
              <a:solidFill>
                <a:srgbClr val="4F81BD"/>
              </a:solidFill>
              <a:latin typeface="+mj-lt"/>
            </a:endParaRPr>
          </a:p>
        </p:txBody>
      </p:sp>
      <p:sp>
        <p:nvSpPr>
          <p:cNvPr id="16389" name="Oval 5"/>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6390" name="Group 6"/>
          <p:cNvGrpSpPr>
            <a:grpSpLocks noChangeAspect="1"/>
          </p:cNvGrpSpPr>
          <p:nvPr/>
        </p:nvGrpSpPr>
        <p:grpSpPr bwMode="auto">
          <a:xfrm>
            <a:off x="2916238" y="4437063"/>
            <a:ext cx="107950" cy="144462"/>
            <a:chOff x="3470" y="3113"/>
            <a:chExt cx="272" cy="272"/>
          </a:xfrm>
        </p:grpSpPr>
        <p:sp>
          <p:nvSpPr>
            <p:cNvPr id="16391" name="Rectangle 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2" name="AutoShape 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3" name="Group 9"/>
          <p:cNvGrpSpPr>
            <a:grpSpLocks noChangeAspect="1"/>
          </p:cNvGrpSpPr>
          <p:nvPr/>
        </p:nvGrpSpPr>
        <p:grpSpPr bwMode="auto">
          <a:xfrm>
            <a:off x="2339975" y="3573463"/>
            <a:ext cx="107950" cy="144462"/>
            <a:chOff x="3470" y="3113"/>
            <a:chExt cx="272" cy="272"/>
          </a:xfrm>
        </p:grpSpPr>
        <p:sp>
          <p:nvSpPr>
            <p:cNvPr id="16394" name="Rectangle 1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5" name="AutoShape 1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6" name="Group 12"/>
          <p:cNvGrpSpPr>
            <a:grpSpLocks noChangeAspect="1"/>
          </p:cNvGrpSpPr>
          <p:nvPr/>
        </p:nvGrpSpPr>
        <p:grpSpPr bwMode="auto">
          <a:xfrm>
            <a:off x="971550" y="4581525"/>
            <a:ext cx="107950" cy="144463"/>
            <a:chOff x="3470" y="3113"/>
            <a:chExt cx="272" cy="272"/>
          </a:xfrm>
        </p:grpSpPr>
        <p:sp>
          <p:nvSpPr>
            <p:cNvPr id="16397" name="Rectangle 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8"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9" name="Group 15"/>
          <p:cNvGrpSpPr>
            <a:grpSpLocks noChangeAspect="1"/>
          </p:cNvGrpSpPr>
          <p:nvPr/>
        </p:nvGrpSpPr>
        <p:grpSpPr bwMode="auto">
          <a:xfrm>
            <a:off x="1692275" y="4292600"/>
            <a:ext cx="107950" cy="144463"/>
            <a:chOff x="3470" y="3113"/>
            <a:chExt cx="272" cy="272"/>
          </a:xfrm>
        </p:grpSpPr>
        <p:sp>
          <p:nvSpPr>
            <p:cNvPr id="16400"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1"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2" name="Group 18"/>
          <p:cNvGrpSpPr>
            <a:grpSpLocks noChangeAspect="1"/>
          </p:cNvGrpSpPr>
          <p:nvPr/>
        </p:nvGrpSpPr>
        <p:grpSpPr bwMode="auto">
          <a:xfrm>
            <a:off x="1908175" y="4508500"/>
            <a:ext cx="107950" cy="144463"/>
            <a:chOff x="3470" y="3113"/>
            <a:chExt cx="272" cy="272"/>
          </a:xfrm>
        </p:grpSpPr>
        <p:sp>
          <p:nvSpPr>
            <p:cNvPr id="16403"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4"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5" name="Group 21"/>
          <p:cNvGrpSpPr>
            <a:grpSpLocks noChangeAspect="1"/>
          </p:cNvGrpSpPr>
          <p:nvPr/>
        </p:nvGrpSpPr>
        <p:grpSpPr bwMode="auto">
          <a:xfrm>
            <a:off x="1547813" y="4797425"/>
            <a:ext cx="107950" cy="144463"/>
            <a:chOff x="3470" y="3113"/>
            <a:chExt cx="272" cy="272"/>
          </a:xfrm>
        </p:grpSpPr>
        <p:sp>
          <p:nvSpPr>
            <p:cNvPr id="16406" name="Rectangle 22"/>
            <p:cNvSpPr>
              <a:spLocks noChangeAspect="1" noChangeArrowheads="1"/>
            </p:cNvSpPr>
            <p:nvPr/>
          </p:nvSpPr>
          <p:spPr bwMode="auto">
            <a:xfrm>
              <a:off x="3470" y="3249"/>
              <a:ext cx="272" cy="136"/>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7" name="AutoShape 23"/>
            <p:cNvSpPr>
              <a:spLocks noChangeAspect="1" noChangeArrowheads="1"/>
            </p:cNvSpPr>
            <p:nvPr/>
          </p:nvSpPr>
          <p:spPr bwMode="auto">
            <a:xfrm>
              <a:off x="3470" y="3113"/>
              <a:ext cx="272" cy="136"/>
            </a:xfrm>
            <a:prstGeom prst="triangle">
              <a:avLst>
                <a:gd name="adj" fmla="val 500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8" name="Group 24"/>
          <p:cNvGrpSpPr>
            <a:grpSpLocks noChangeAspect="1"/>
          </p:cNvGrpSpPr>
          <p:nvPr/>
        </p:nvGrpSpPr>
        <p:grpSpPr bwMode="auto">
          <a:xfrm>
            <a:off x="2195513" y="4724400"/>
            <a:ext cx="107950" cy="144463"/>
            <a:chOff x="3470" y="3113"/>
            <a:chExt cx="272" cy="272"/>
          </a:xfrm>
        </p:grpSpPr>
        <p:sp>
          <p:nvSpPr>
            <p:cNvPr id="16409" name="Rectangle 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0"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1" name="Group 27"/>
          <p:cNvGrpSpPr>
            <a:grpSpLocks noChangeAspect="1"/>
          </p:cNvGrpSpPr>
          <p:nvPr/>
        </p:nvGrpSpPr>
        <p:grpSpPr bwMode="auto">
          <a:xfrm>
            <a:off x="1187450" y="5157788"/>
            <a:ext cx="107950" cy="144462"/>
            <a:chOff x="3470" y="3113"/>
            <a:chExt cx="272" cy="272"/>
          </a:xfrm>
        </p:grpSpPr>
        <p:sp>
          <p:nvSpPr>
            <p:cNvPr id="16412"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3"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4" name="Group 30"/>
          <p:cNvGrpSpPr>
            <a:grpSpLocks noChangeAspect="1"/>
          </p:cNvGrpSpPr>
          <p:nvPr/>
        </p:nvGrpSpPr>
        <p:grpSpPr bwMode="auto">
          <a:xfrm>
            <a:off x="1908175" y="5949950"/>
            <a:ext cx="107950" cy="144463"/>
            <a:chOff x="3470" y="3113"/>
            <a:chExt cx="272" cy="272"/>
          </a:xfrm>
        </p:grpSpPr>
        <p:sp>
          <p:nvSpPr>
            <p:cNvPr id="16415" name="Rectangle 31"/>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6" name="AutoShape 32"/>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7" name="Group 33"/>
          <p:cNvGrpSpPr>
            <a:grpSpLocks noChangeAspect="1"/>
          </p:cNvGrpSpPr>
          <p:nvPr/>
        </p:nvGrpSpPr>
        <p:grpSpPr bwMode="auto">
          <a:xfrm>
            <a:off x="3276600" y="5516563"/>
            <a:ext cx="107950" cy="144462"/>
            <a:chOff x="3470" y="3113"/>
            <a:chExt cx="272" cy="272"/>
          </a:xfrm>
        </p:grpSpPr>
        <p:sp>
          <p:nvSpPr>
            <p:cNvPr id="16418" name="Rectangle 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9"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0" name="Group 36"/>
          <p:cNvGrpSpPr>
            <a:grpSpLocks noChangeAspect="1"/>
          </p:cNvGrpSpPr>
          <p:nvPr/>
        </p:nvGrpSpPr>
        <p:grpSpPr bwMode="auto">
          <a:xfrm>
            <a:off x="1692275" y="3573463"/>
            <a:ext cx="107950" cy="144462"/>
            <a:chOff x="3470" y="3113"/>
            <a:chExt cx="272" cy="272"/>
          </a:xfrm>
        </p:grpSpPr>
        <p:sp>
          <p:nvSpPr>
            <p:cNvPr id="16421"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2"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3" name="Group 39"/>
          <p:cNvGrpSpPr>
            <a:grpSpLocks noChangeAspect="1"/>
          </p:cNvGrpSpPr>
          <p:nvPr/>
        </p:nvGrpSpPr>
        <p:grpSpPr bwMode="auto">
          <a:xfrm>
            <a:off x="1908175" y="4005263"/>
            <a:ext cx="107950" cy="144462"/>
            <a:chOff x="3470" y="3113"/>
            <a:chExt cx="272" cy="272"/>
          </a:xfrm>
        </p:grpSpPr>
        <p:sp>
          <p:nvSpPr>
            <p:cNvPr id="16424"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5"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6" name="Group 42"/>
          <p:cNvGrpSpPr>
            <a:grpSpLocks noChangeAspect="1"/>
          </p:cNvGrpSpPr>
          <p:nvPr/>
        </p:nvGrpSpPr>
        <p:grpSpPr bwMode="auto">
          <a:xfrm>
            <a:off x="2051050" y="4292600"/>
            <a:ext cx="107950" cy="144463"/>
            <a:chOff x="3470" y="3113"/>
            <a:chExt cx="272" cy="272"/>
          </a:xfrm>
        </p:grpSpPr>
        <p:sp>
          <p:nvSpPr>
            <p:cNvPr id="16427" name="Rectangle 4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8" name="AutoShape 4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9" name="Group 45"/>
          <p:cNvGrpSpPr>
            <a:grpSpLocks noChangeAspect="1"/>
          </p:cNvGrpSpPr>
          <p:nvPr/>
        </p:nvGrpSpPr>
        <p:grpSpPr bwMode="auto">
          <a:xfrm>
            <a:off x="2555875" y="5084763"/>
            <a:ext cx="107950" cy="144462"/>
            <a:chOff x="3470" y="3113"/>
            <a:chExt cx="272" cy="272"/>
          </a:xfrm>
        </p:grpSpPr>
        <p:sp>
          <p:nvSpPr>
            <p:cNvPr id="16430" name="Rectangle 4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1" name="AutoShape 4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2" name="Group 48"/>
          <p:cNvGrpSpPr>
            <a:grpSpLocks noChangeAspect="1"/>
          </p:cNvGrpSpPr>
          <p:nvPr/>
        </p:nvGrpSpPr>
        <p:grpSpPr bwMode="auto">
          <a:xfrm>
            <a:off x="2268538" y="4076700"/>
            <a:ext cx="107950" cy="144463"/>
            <a:chOff x="3470" y="3113"/>
            <a:chExt cx="272" cy="272"/>
          </a:xfrm>
        </p:grpSpPr>
        <p:sp>
          <p:nvSpPr>
            <p:cNvPr id="16433" name="Rectangle 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4"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5" name="Group 51"/>
          <p:cNvGrpSpPr>
            <a:grpSpLocks noChangeAspect="1"/>
          </p:cNvGrpSpPr>
          <p:nvPr/>
        </p:nvGrpSpPr>
        <p:grpSpPr bwMode="auto">
          <a:xfrm>
            <a:off x="3346450" y="5011738"/>
            <a:ext cx="107950" cy="144462"/>
            <a:chOff x="3470" y="3113"/>
            <a:chExt cx="272" cy="272"/>
          </a:xfrm>
        </p:grpSpPr>
        <p:sp>
          <p:nvSpPr>
            <p:cNvPr id="16436"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7"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8" name="Group 54"/>
          <p:cNvGrpSpPr>
            <a:grpSpLocks noChangeAspect="1"/>
          </p:cNvGrpSpPr>
          <p:nvPr/>
        </p:nvGrpSpPr>
        <p:grpSpPr bwMode="auto">
          <a:xfrm>
            <a:off x="3562350" y="5227638"/>
            <a:ext cx="107950" cy="144462"/>
            <a:chOff x="3470" y="3113"/>
            <a:chExt cx="272" cy="272"/>
          </a:xfrm>
        </p:grpSpPr>
        <p:sp>
          <p:nvSpPr>
            <p:cNvPr id="16439"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0"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1" name="Group 57"/>
          <p:cNvGrpSpPr>
            <a:grpSpLocks noChangeAspect="1"/>
          </p:cNvGrpSpPr>
          <p:nvPr/>
        </p:nvGrpSpPr>
        <p:grpSpPr bwMode="auto">
          <a:xfrm>
            <a:off x="2987675" y="3500438"/>
            <a:ext cx="107950" cy="144462"/>
            <a:chOff x="3470" y="3113"/>
            <a:chExt cx="272" cy="272"/>
          </a:xfrm>
        </p:grpSpPr>
        <p:sp>
          <p:nvSpPr>
            <p:cNvPr id="16442"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3"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4" name="Group 60"/>
          <p:cNvGrpSpPr>
            <a:grpSpLocks noChangeAspect="1"/>
          </p:cNvGrpSpPr>
          <p:nvPr/>
        </p:nvGrpSpPr>
        <p:grpSpPr bwMode="auto">
          <a:xfrm>
            <a:off x="2195513" y="4437063"/>
            <a:ext cx="107950" cy="144462"/>
            <a:chOff x="3470" y="3113"/>
            <a:chExt cx="272" cy="272"/>
          </a:xfrm>
        </p:grpSpPr>
        <p:sp>
          <p:nvSpPr>
            <p:cNvPr id="16445"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6"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7" name="Group 63"/>
          <p:cNvGrpSpPr>
            <a:grpSpLocks noChangeAspect="1"/>
          </p:cNvGrpSpPr>
          <p:nvPr/>
        </p:nvGrpSpPr>
        <p:grpSpPr bwMode="auto">
          <a:xfrm>
            <a:off x="3203575" y="3933825"/>
            <a:ext cx="107950" cy="144463"/>
            <a:chOff x="3470" y="3113"/>
            <a:chExt cx="272" cy="272"/>
          </a:xfrm>
        </p:grpSpPr>
        <p:sp>
          <p:nvSpPr>
            <p:cNvPr id="16448"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9"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0" name="Group 66"/>
          <p:cNvGrpSpPr>
            <a:grpSpLocks noChangeAspect="1"/>
          </p:cNvGrpSpPr>
          <p:nvPr/>
        </p:nvGrpSpPr>
        <p:grpSpPr bwMode="auto">
          <a:xfrm>
            <a:off x="2051050" y="4581525"/>
            <a:ext cx="107950" cy="144463"/>
            <a:chOff x="3470" y="3113"/>
            <a:chExt cx="272" cy="272"/>
          </a:xfrm>
        </p:grpSpPr>
        <p:sp>
          <p:nvSpPr>
            <p:cNvPr id="16451"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2"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3" name="Group 69"/>
          <p:cNvGrpSpPr>
            <a:grpSpLocks noChangeAspect="1"/>
          </p:cNvGrpSpPr>
          <p:nvPr/>
        </p:nvGrpSpPr>
        <p:grpSpPr bwMode="auto">
          <a:xfrm>
            <a:off x="3419475" y="4652963"/>
            <a:ext cx="107950" cy="144462"/>
            <a:chOff x="3470" y="3113"/>
            <a:chExt cx="272" cy="272"/>
          </a:xfrm>
        </p:grpSpPr>
        <p:sp>
          <p:nvSpPr>
            <p:cNvPr id="16454"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5"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6" name="Group 72"/>
          <p:cNvGrpSpPr>
            <a:grpSpLocks noChangeAspect="1"/>
          </p:cNvGrpSpPr>
          <p:nvPr/>
        </p:nvGrpSpPr>
        <p:grpSpPr bwMode="auto">
          <a:xfrm>
            <a:off x="3635375" y="4868863"/>
            <a:ext cx="107950" cy="144462"/>
            <a:chOff x="3470" y="3113"/>
            <a:chExt cx="272" cy="272"/>
          </a:xfrm>
        </p:grpSpPr>
        <p:sp>
          <p:nvSpPr>
            <p:cNvPr id="16457"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8"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9" name="Group 75"/>
          <p:cNvGrpSpPr>
            <a:grpSpLocks noChangeAspect="1"/>
          </p:cNvGrpSpPr>
          <p:nvPr/>
        </p:nvGrpSpPr>
        <p:grpSpPr bwMode="auto">
          <a:xfrm>
            <a:off x="3851275" y="5084763"/>
            <a:ext cx="107950" cy="144462"/>
            <a:chOff x="3470" y="3113"/>
            <a:chExt cx="272" cy="272"/>
          </a:xfrm>
        </p:grpSpPr>
        <p:sp>
          <p:nvSpPr>
            <p:cNvPr id="16460" name="Rectangle 7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1" name="AutoShape 7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2" name="Group 78"/>
          <p:cNvGrpSpPr>
            <a:grpSpLocks noChangeAspect="1"/>
          </p:cNvGrpSpPr>
          <p:nvPr/>
        </p:nvGrpSpPr>
        <p:grpSpPr bwMode="auto">
          <a:xfrm>
            <a:off x="1619250" y="4581525"/>
            <a:ext cx="107950" cy="144463"/>
            <a:chOff x="3470" y="3113"/>
            <a:chExt cx="272" cy="272"/>
          </a:xfrm>
        </p:grpSpPr>
        <p:sp>
          <p:nvSpPr>
            <p:cNvPr id="16463" name="Rectangle 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4"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5" name="Group 81"/>
          <p:cNvGrpSpPr>
            <a:grpSpLocks noChangeAspect="1"/>
          </p:cNvGrpSpPr>
          <p:nvPr/>
        </p:nvGrpSpPr>
        <p:grpSpPr bwMode="auto">
          <a:xfrm>
            <a:off x="1331913" y="4437063"/>
            <a:ext cx="107950" cy="144462"/>
            <a:chOff x="3470" y="3113"/>
            <a:chExt cx="272" cy="272"/>
          </a:xfrm>
        </p:grpSpPr>
        <p:sp>
          <p:nvSpPr>
            <p:cNvPr id="16466"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7"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8" name="Group 84"/>
          <p:cNvGrpSpPr>
            <a:grpSpLocks noChangeAspect="1"/>
          </p:cNvGrpSpPr>
          <p:nvPr/>
        </p:nvGrpSpPr>
        <p:grpSpPr bwMode="auto">
          <a:xfrm>
            <a:off x="1331913" y="4005263"/>
            <a:ext cx="107950" cy="144462"/>
            <a:chOff x="3470" y="3113"/>
            <a:chExt cx="272" cy="272"/>
          </a:xfrm>
        </p:grpSpPr>
        <p:sp>
          <p:nvSpPr>
            <p:cNvPr id="16469"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0"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1" name="Group 87"/>
          <p:cNvGrpSpPr>
            <a:grpSpLocks noChangeAspect="1"/>
          </p:cNvGrpSpPr>
          <p:nvPr/>
        </p:nvGrpSpPr>
        <p:grpSpPr bwMode="auto">
          <a:xfrm>
            <a:off x="1763713" y="5300663"/>
            <a:ext cx="107950" cy="144462"/>
            <a:chOff x="3470" y="3113"/>
            <a:chExt cx="272" cy="272"/>
          </a:xfrm>
        </p:grpSpPr>
        <p:sp>
          <p:nvSpPr>
            <p:cNvPr id="16472"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3"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4" name="Group 90"/>
          <p:cNvGrpSpPr>
            <a:grpSpLocks noChangeAspect="1"/>
          </p:cNvGrpSpPr>
          <p:nvPr/>
        </p:nvGrpSpPr>
        <p:grpSpPr bwMode="auto">
          <a:xfrm>
            <a:off x="1476375" y="5084763"/>
            <a:ext cx="107950" cy="144462"/>
            <a:chOff x="3470" y="3113"/>
            <a:chExt cx="272" cy="272"/>
          </a:xfrm>
        </p:grpSpPr>
        <p:sp>
          <p:nvSpPr>
            <p:cNvPr id="16475"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6"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7" name="Group 93"/>
          <p:cNvGrpSpPr>
            <a:grpSpLocks noChangeAspect="1"/>
          </p:cNvGrpSpPr>
          <p:nvPr/>
        </p:nvGrpSpPr>
        <p:grpSpPr bwMode="auto">
          <a:xfrm>
            <a:off x="2268538" y="5589588"/>
            <a:ext cx="107950" cy="144462"/>
            <a:chOff x="3470" y="3113"/>
            <a:chExt cx="272" cy="272"/>
          </a:xfrm>
        </p:grpSpPr>
        <p:sp>
          <p:nvSpPr>
            <p:cNvPr id="16478" name="Rectangle 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9" name="AutoShape 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0" name="Group 96"/>
          <p:cNvGrpSpPr>
            <a:grpSpLocks noChangeAspect="1"/>
          </p:cNvGrpSpPr>
          <p:nvPr/>
        </p:nvGrpSpPr>
        <p:grpSpPr bwMode="auto">
          <a:xfrm>
            <a:off x="1835150" y="4724400"/>
            <a:ext cx="107950" cy="144463"/>
            <a:chOff x="3470" y="3113"/>
            <a:chExt cx="272" cy="272"/>
          </a:xfrm>
        </p:grpSpPr>
        <p:sp>
          <p:nvSpPr>
            <p:cNvPr id="16481" name="Rectangle 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2"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3" name="Group 99"/>
          <p:cNvGrpSpPr>
            <a:grpSpLocks noChangeAspect="1"/>
          </p:cNvGrpSpPr>
          <p:nvPr/>
        </p:nvGrpSpPr>
        <p:grpSpPr bwMode="auto">
          <a:xfrm>
            <a:off x="2554288" y="5516563"/>
            <a:ext cx="107950" cy="144462"/>
            <a:chOff x="3470" y="3113"/>
            <a:chExt cx="272" cy="272"/>
          </a:xfrm>
        </p:grpSpPr>
        <p:sp>
          <p:nvSpPr>
            <p:cNvPr id="16484"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5"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6" name="Group 102"/>
          <p:cNvGrpSpPr>
            <a:grpSpLocks noChangeAspect="1"/>
          </p:cNvGrpSpPr>
          <p:nvPr/>
        </p:nvGrpSpPr>
        <p:grpSpPr bwMode="auto">
          <a:xfrm>
            <a:off x="2770188" y="5732463"/>
            <a:ext cx="107950" cy="144462"/>
            <a:chOff x="3470" y="3113"/>
            <a:chExt cx="272" cy="272"/>
          </a:xfrm>
        </p:grpSpPr>
        <p:sp>
          <p:nvSpPr>
            <p:cNvPr id="16487"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8"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6489" name="AutoShape 105"/>
          <p:cNvSpPr>
            <a:spLocks/>
          </p:cNvSpPr>
          <p:nvPr/>
        </p:nvSpPr>
        <p:spPr bwMode="auto">
          <a:xfrm>
            <a:off x="250825" y="2133600"/>
            <a:ext cx="3168650" cy="935038"/>
          </a:xfrm>
          <a:prstGeom prst="borderCallout1">
            <a:avLst>
              <a:gd name="adj1" fmla="val 12222"/>
              <a:gd name="adj2" fmla="val 102403"/>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SRS from complete household list from leaders or after mapping (GPS)</a:t>
            </a:r>
            <a:endParaRPr lang="en-US">
              <a:latin typeface="+mj-lt"/>
            </a:endParaRPr>
          </a:p>
        </p:txBody>
      </p:sp>
      <p:grpSp>
        <p:nvGrpSpPr>
          <p:cNvPr id="16490" name="Group 106"/>
          <p:cNvGrpSpPr>
            <a:grpSpLocks noChangeAspect="1"/>
          </p:cNvGrpSpPr>
          <p:nvPr/>
        </p:nvGrpSpPr>
        <p:grpSpPr bwMode="auto">
          <a:xfrm>
            <a:off x="7164388" y="4221163"/>
            <a:ext cx="107950" cy="144462"/>
            <a:chOff x="3470" y="3113"/>
            <a:chExt cx="272" cy="272"/>
          </a:xfrm>
        </p:grpSpPr>
        <p:sp>
          <p:nvSpPr>
            <p:cNvPr id="16491" name="Rectangle 10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2" name="AutoShape 10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3" name="Group 109"/>
          <p:cNvGrpSpPr>
            <a:grpSpLocks noChangeAspect="1"/>
          </p:cNvGrpSpPr>
          <p:nvPr/>
        </p:nvGrpSpPr>
        <p:grpSpPr bwMode="auto">
          <a:xfrm>
            <a:off x="6588125" y="3357563"/>
            <a:ext cx="107950" cy="144462"/>
            <a:chOff x="3470" y="3113"/>
            <a:chExt cx="272" cy="272"/>
          </a:xfrm>
        </p:grpSpPr>
        <p:sp>
          <p:nvSpPr>
            <p:cNvPr id="16494" name="Rectangle 1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5" name="AutoShape 1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6" name="Group 112"/>
          <p:cNvGrpSpPr>
            <a:grpSpLocks noChangeAspect="1"/>
          </p:cNvGrpSpPr>
          <p:nvPr/>
        </p:nvGrpSpPr>
        <p:grpSpPr bwMode="auto">
          <a:xfrm>
            <a:off x="5219700" y="4365625"/>
            <a:ext cx="107950" cy="144463"/>
            <a:chOff x="3470" y="3113"/>
            <a:chExt cx="272" cy="272"/>
          </a:xfrm>
        </p:grpSpPr>
        <p:sp>
          <p:nvSpPr>
            <p:cNvPr id="16497" name="Rectangle 1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8" name="AutoShape 1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9" name="Group 115"/>
          <p:cNvGrpSpPr>
            <a:grpSpLocks noChangeAspect="1"/>
          </p:cNvGrpSpPr>
          <p:nvPr/>
        </p:nvGrpSpPr>
        <p:grpSpPr bwMode="auto">
          <a:xfrm>
            <a:off x="5940425" y="4076700"/>
            <a:ext cx="107950" cy="144463"/>
            <a:chOff x="3470" y="3113"/>
            <a:chExt cx="272" cy="272"/>
          </a:xfrm>
        </p:grpSpPr>
        <p:sp>
          <p:nvSpPr>
            <p:cNvPr id="16500" name="Rectangle 1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1" name="AutoShape 1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2" name="Group 118"/>
          <p:cNvGrpSpPr>
            <a:grpSpLocks noChangeAspect="1"/>
          </p:cNvGrpSpPr>
          <p:nvPr/>
        </p:nvGrpSpPr>
        <p:grpSpPr bwMode="auto">
          <a:xfrm>
            <a:off x="6156325" y="4292600"/>
            <a:ext cx="107950" cy="144463"/>
            <a:chOff x="3470" y="3113"/>
            <a:chExt cx="272" cy="272"/>
          </a:xfrm>
        </p:grpSpPr>
        <p:sp>
          <p:nvSpPr>
            <p:cNvPr id="16503" name="Rectangle 1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4" name="AutoShape 1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5" name="Group 121"/>
          <p:cNvGrpSpPr>
            <a:grpSpLocks noChangeAspect="1"/>
          </p:cNvGrpSpPr>
          <p:nvPr/>
        </p:nvGrpSpPr>
        <p:grpSpPr bwMode="auto">
          <a:xfrm>
            <a:off x="5795963" y="4581525"/>
            <a:ext cx="107950" cy="144463"/>
            <a:chOff x="3470" y="3113"/>
            <a:chExt cx="272" cy="272"/>
          </a:xfrm>
        </p:grpSpPr>
        <p:sp>
          <p:nvSpPr>
            <p:cNvPr id="16506" name="Rectangle 1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7" name="AutoShape 1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8" name="Group 124"/>
          <p:cNvGrpSpPr>
            <a:grpSpLocks noChangeAspect="1"/>
          </p:cNvGrpSpPr>
          <p:nvPr/>
        </p:nvGrpSpPr>
        <p:grpSpPr bwMode="auto">
          <a:xfrm>
            <a:off x="6443663" y="4508500"/>
            <a:ext cx="107950" cy="144463"/>
            <a:chOff x="3470" y="3113"/>
            <a:chExt cx="272" cy="272"/>
          </a:xfrm>
        </p:grpSpPr>
        <p:sp>
          <p:nvSpPr>
            <p:cNvPr id="16509" name="Rectangle 1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0" name="AutoShape 1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1" name="Group 127"/>
          <p:cNvGrpSpPr>
            <a:grpSpLocks noChangeAspect="1"/>
          </p:cNvGrpSpPr>
          <p:nvPr/>
        </p:nvGrpSpPr>
        <p:grpSpPr bwMode="auto">
          <a:xfrm>
            <a:off x="5435600" y="4941888"/>
            <a:ext cx="107950" cy="144462"/>
            <a:chOff x="3470" y="3113"/>
            <a:chExt cx="272" cy="272"/>
          </a:xfrm>
        </p:grpSpPr>
        <p:sp>
          <p:nvSpPr>
            <p:cNvPr id="16512" name="Rectangle 1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3" name="AutoShape 1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4" name="Group 130"/>
          <p:cNvGrpSpPr>
            <a:grpSpLocks noChangeAspect="1"/>
          </p:cNvGrpSpPr>
          <p:nvPr/>
        </p:nvGrpSpPr>
        <p:grpSpPr bwMode="auto">
          <a:xfrm>
            <a:off x="6156325" y="5734050"/>
            <a:ext cx="107950" cy="144463"/>
            <a:chOff x="3470" y="3113"/>
            <a:chExt cx="272" cy="272"/>
          </a:xfrm>
        </p:grpSpPr>
        <p:sp>
          <p:nvSpPr>
            <p:cNvPr id="16515" name="Rectangle 1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6" name="AutoShape 1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7" name="Group 133"/>
          <p:cNvGrpSpPr>
            <a:grpSpLocks noChangeAspect="1"/>
          </p:cNvGrpSpPr>
          <p:nvPr/>
        </p:nvGrpSpPr>
        <p:grpSpPr bwMode="auto">
          <a:xfrm>
            <a:off x="7524750" y="5300663"/>
            <a:ext cx="107950" cy="144462"/>
            <a:chOff x="3470" y="3113"/>
            <a:chExt cx="272" cy="272"/>
          </a:xfrm>
        </p:grpSpPr>
        <p:sp>
          <p:nvSpPr>
            <p:cNvPr id="16518" name="Rectangle 1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9" name="AutoShape 1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0" name="Group 136"/>
          <p:cNvGrpSpPr>
            <a:grpSpLocks noChangeAspect="1"/>
          </p:cNvGrpSpPr>
          <p:nvPr/>
        </p:nvGrpSpPr>
        <p:grpSpPr bwMode="auto">
          <a:xfrm>
            <a:off x="5940425" y="3357563"/>
            <a:ext cx="107950" cy="144462"/>
            <a:chOff x="3470" y="3113"/>
            <a:chExt cx="272" cy="272"/>
          </a:xfrm>
        </p:grpSpPr>
        <p:sp>
          <p:nvSpPr>
            <p:cNvPr id="16521" name="Rectangle 1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2" name="AutoShape 1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3" name="Group 139"/>
          <p:cNvGrpSpPr>
            <a:grpSpLocks noChangeAspect="1"/>
          </p:cNvGrpSpPr>
          <p:nvPr/>
        </p:nvGrpSpPr>
        <p:grpSpPr bwMode="auto">
          <a:xfrm>
            <a:off x="6156325" y="3789363"/>
            <a:ext cx="107950" cy="144462"/>
            <a:chOff x="3470" y="3113"/>
            <a:chExt cx="272" cy="272"/>
          </a:xfrm>
        </p:grpSpPr>
        <p:sp>
          <p:nvSpPr>
            <p:cNvPr id="16524" name="Rectangle 1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5" name="AutoShape 1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6" name="Group 142"/>
          <p:cNvGrpSpPr>
            <a:grpSpLocks noChangeAspect="1"/>
          </p:cNvGrpSpPr>
          <p:nvPr/>
        </p:nvGrpSpPr>
        <p:grpSpPr bwMode="auto">
          <a:xfrm>
            <a:off x="6299200" y="4076700"/>
            <a:ext cx="107950" cy="144463"/>
            <a:chOff x="3470" y="3113"/>
            <a:chExt cx="272" cy="272"/>
          </a:xfrm>
        </p:grpSpPr>
        <p:sp>
          <p:nvSpPr>
            <p:cNvPr id="16527" name="Rectangle 1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8" name="AutoShape 1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9" name="Group 145"/>
          <p:cNvGrpSpPr>
            <a:grpSpLocks noChangeAspect="1"/>
          </p:cNvGrpSpPr>
          <p:nvPr/>
        </p:nvGrpSpPr>
        <p:grpSpPr bwMode="auto">
          <a:xfrm>
            <a:off x="6804025" y="4868863"/>
            <a:ext cx="107950" cy="144462"/>
            <a:chOff x="3470" y="3113"/>
            <a:chExt cx="272" cy="272"/>
          </a:xfrm>
        </p:grpSpPr>
        <p:sp>
          <p:nvSpPr>
            <p:cNvPr id="16530" name="Rectangle 14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1" name="AutoShape 14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2" name="Group 148"/>
          <p:cNvGrpSpPr>
            <a:grpSpLocks noChangeAspect="1"/>
          </p:cNvGrpSpPr>
          <p:nvPr/>
        </p:nvGrpSpPr>
        <p:grpSpPr bwMode="auto">
          <a:xfrm>
            <a:off x="6516688" y="3860800"/>
            <a:ext cx="107950" cy="144463"/>
            <a:chOff x="3470" y="3113"/>
            <a:chExt cx="272" cy="272"/>
          </a:xfrm>
        </p:grpSpPr>
        <p:sp>
          <p:nvSpPr>
            <p:cNvPr id="16533" name="Rectangle 1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4" name="AutoShape 1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5" name="Group 151"/>
          <p:cNvGrpSpPr>
            <a:grpSpLocks noChangeAspect="1"/>
          </p:cNvGrpSpPr>
          <p:nvPr/>
        </p:nvGrpSpPr>
        <p:grpSpPr bwMode="auto">
          <a:xfrm>
            <a:off x="7594600" y="4795838"/>
            <a:ext cx="107950" cy="144462"/>
            <a:chOff x="3470" y="3113"/>
            <a:chExt cx="272" cy="272"/>
          </a:xfrm>
        </p:grpSpPr>
        <p:sp>
          <p:nvSpPr>
            <p:cNvPr id="16536" name="Rectangle 1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7" name="AutoShape 1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8" name="Group 154"/>
          <p:cNvGrpSpPr>
            <a:grpSpLocks noChangeAspect="1"/>
          </p:cNvGrpSpPr>
          <p:nvPr/>
        </p:nvGrpSpPr>
        <p:grpSpPr bwMode="auto">
          <a:xfrm>
            <a:off x="7810500" y="5011738"/>
            <a:ext cx="107950" cy="144462"/>
            <a:chOff x="3470" y="3113"/>
            <a:chExt cx="272" cy="272"/>
          </a:xfrm>
        </p:grpSpPr>
        <p:sp>
          <p:nvSpPr>
            <p:cNvPr id="16539" name="Rectangle 1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0" name="AutoShape 1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1" name="Group 157"/>
          <p:cNvGrpSpPr>
            <a:grpSpLocks noChangeAspect="1"/>
          </p:cNvGrpSpPr>
          <p:nvPr/>
        </p:nvGrpSpPr>
        <p:grpSpPr bwMode="auto">
          <a:xfrm>
            <a:off x="7235825" y="3284538"/>
            <a:ext cx="107950" cy="144462"/>
            <a:chOff x="3470" y="3113"/>
            <a:chExt cx="272" cy="272"/>
          </a:xfrm>
        </p:grpSpPr>
        <p:sp>
          <p:nvSpPr>
            <p:cNvPr id="16542" name="Rectangle 1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3" name="AutoShape 1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4" name="Group 160"/>
          <p:cNvGrpSpPr>
            <a:grpSpLocks noChangeAspect="1"/>
          </p:cNvGrpSpPr>
          <p:nvPr/>
        </p:nvGrpSpPr>
        <p:grpSpPr bwMode="auto">
          <a:xfrm>
            <a:off x="6443663" y="4221163"/>
            <a:ext cx="107950" cy="144462"/>
            <a:chOff x="3470" y="3113"/>
            <a:chExt cx="272" cy="272"/>
          </a:xfrm>
        </p:grpSpPr>
        <p:sp>
          <p:nvSpPr>
            <p:cNvPr id="16545" name="Rectangle 1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6" name="AutoShape 1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7" name="Group 163"/>
          <p:cNvGrpSpPr>
            <a:grpSpLocks noChangeAspect="1"/>
          </p:cNvGrpSpPr>
          <p:nvPr/>
        </p:nvGrpSpPr>
        <p:grpSpPr bwMode="auto">
          <a:xfrm>
            <a:off x="7451725" y="3717925"/>
            <a:ext cx="107950" cy="144463"/>
            <a:chOff x="3470" y="3113"/>
            <a:chExt cx="272" cy="272"/>
          </a:xfrm>
        </p:grpSpPr>
        <p:sp>
          <p:nvSpPr>
            <p:cNvPr id="16548" name="Rectangle 1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9" name="AutoShape 1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0" name="Group 166"/>
          <p:cNvGrpSpPr>
            <a:grpSpLocks noChangeAspect="1"/>
          </p:cNvGrpSpPr>
          <p:nvPr/>
        </p:nvGrpSpPr>
        <p:grpSpPr bwMode="auto">
          <a:xfrm>
            <a:off x="6299200" y="4365625"/>
            <a:ext cx="107950" cy="144463"/>
            <a:chOff x="3470" y="3113"/>
            <a:chExt cx="272" cy="272"/>
          </a:xfrm>
        </p:grpSpPr>
        <p:sp>
          <p:nvSpPr>
            <p:cNvPr id="16551" name="Rectangle 1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2" name="AutoShape 1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3" name="Group 169"/>
          <p:cNvGrpSpPr>
            <a:grpSpLocks noChangeAspect="1"/>
          </p:cNvGrpSpPr>
          <p:nvPr/>
        </p:nvGrpSpPr>
        <p:grpSpPr bwMode="auto">
          <a:xfrm>
            <a:off x="7667625" y="4437063"/>
            <a:ext cx="107950" cy="144462"/>
            <a:chOff x="3470" y="3113"/>
            <a:chExt cx="272" cy="272"/>
          </a:xfrm>
        </p:grpSpPr>
        <p:sp>
          <p:nvSpPr>
            <p:cNvPr id="16554" name="Rectangle 1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5" name="AutoShape 1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6" name="Group 172"/>
          <p:cNvGrpSpPr>
            <a:grpSpLocks noChangeAspect="1"/>
          </p:cNvGrpSpPr>
          <p:nvPr/>
        </p:nvGrpSpPr>
        <p:grpSpPr bwMode="auto">
          <a:xfrm>
            <a:off x="7883525" y="4652963"/>
            <a:ext cx="107950" cy="144462"/>
            <a:chOff x="3470" y="3113"/>
            <a:chExt cx="272" cy="272"/>
          </a:xfrm>
        </p:grpSpPr>
        <p:sp>
          <p:nvSpPr>
            <p:cNvPr id="16557" name="Rectangle 1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8" name="AutoShape 1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9" name="Group 175"/>
          <p:cNvGrpSpPr>
            <a:grpSpLocks noChangeAspect="1"/>
          </p:cNvGrpSpPr>
          <p:nvPr/>
        </p:nvGrpSpPr>
        <p:grpSpPr bwMode="auto">
          <a:xfrm>
            <a:off x="8099425" y="4868863"/>
            <a:ext cx="107950" cy="144462"/>
            <a:chOff x="3470" y="3113"/>
            <a:chExt cx="272" cy="272"/>
          </a:xfrm>
        </p:grpSpPr>
        <p:sp>
          <p:nvSpPr>
            <p:cNvPr id="16560" name="Rectangle 1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1" name="AutoShape 1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2" name="Group 178"/>
          <p:cNvGrpSpPr>
            <a:grpSpLocks noChangeAspect="1"/>
          </p:cNvGrpSpPr>
          <p:nvPr/>
        </p:nvGrpSpPr>
        <p:grpSpPr bwMode="auto">
          <a:xfrm>
            <a:off x="5867400" y="4365625"/>
            <a:ext cx="107950" cy="144463"/>
            <a:chOff x="3470" y="3113"/>
            <a:chExt cx="272" cy="272"/>
          </a:xfrm>
        </p:grpSpPr>
        <p:sp>
          <p:nvSpPr>
            <p:cNvPr id="16563" name="Rectangle 1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4" name="AutoShape 1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5" name="Group 181"/>
          <p:cNvGrpSpPr>
            <a:grpSpLocks noChangeAspect="1"/>
          </p:cNvGrpSpPr>
          <p:nvPr/>
        </p:nvGrpSpPr>
        <p:grpSpPr bwMode="auto">
          <a:xfrm>
            <a:off x="5580063" y="4221163"/>
            <a:ext cx="107950" cy="144462"/>
            <a:chOff x="3470" y="3113"/>
            <a:chExt cx="272" cy="272"/>
          </a:xfrm>
        </p:grpSpPr>
        <p:sp>
          <p:nvSpPr>
            <p:cNvPr id="16566" name="Rectangle 1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7" name="AutoShape 1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8" name="Group 184"/>
          <p:cNvGrpSpPr>
            <a:grpSpLocks noChangeAspect="1"/>
          </p:cNvGrpSpPr>
          <p:nvPr/>
        </p:nvGrpSpPr>
        <p:grpSpPr bwMode="auto">
          <a:xfrm>
            <a:off x="5580063" y="3789363"/>
            <a:ext cx="107950" cy="144462"/>
            <a:chOff x="3470" y="3113"/>
            <a:chExt cx="272" cy="272"/>
          </a:xfrm>
        </p:grpSpPr>
        <p:sp>
          <p:nvSpPr>
            <p:cNvPr id="16569" name="Rectangle 1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0" name="AutoShape 1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1" name="Group 187"/>
          <p:cNvGrpSpPr>
            <a:grpSpLocks noChangeAspect="1"/>
          </p:cNvGrpSpPr>
          <p:nvPr/>
        </p:nvGrpSpPr>
        <p:grpSpPr bwMode="auto">
          <a:xfrm>
            <a:off x="6011863" y="5084763"/>
            <a:ext cx="107950" cy="144462"/>
            <a:chOff x="3470" y="3113"/>
            <a:chExt cx="272" cy="272"/>
          </a:xfrm>
        </p:grpSpPr>
        <p:sp>
          <p:nvSpPr>
            <p:cNvPr id="16572" name="Rectangle 1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3" name="AutoShape 1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4" name="Group 190"/>
          <p:cNvGrpSpPr>
            <a:grpSpLocks noChangeAspect="1"/>
          </p:cNvGrpSpPr>
          <p:nvPr/>
        </p:nvGrpSpPr>
        <p:grpSpPr bwMode="auto">
          <a:xfrm>
            <a:off x="5724525" y="4868863"/>
            <a:ext cx="107950" cy="144462"/>
            <a:chOff x="3470" y="3113"/>
            <a:chExt cx="272" cy="272"/>
          </a:xfrm>
        </p:grpSpPr>
        <p:sp>
          <p:nvSpPr>
            <p:cNvPr id="16575" name="Rectangle 1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6" name="AutoShape 1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7" name="Group 193"/>
          <p:cNvGrpSpPr>
            <a:grpSpLocks noChangeAspect="1"/>
          </p:cNvGrpSpPr>
          <p:nvPr/>
        </p:nvGrpSpPr>
        <p:grpSpPr bwMode="auto">
          <a:xfrm>
            <a:off x="6516688" y="5373688"/>
            <a:ext cx="107950" cy="144462"/>
            <a:chOff x="3470" y="3113"/>
            <a:chExt cx="272" cy="272"/>
          </a:xfrm>
        </p:grpSpPr>
        <p:sp>
          <p:nvSpPr>
            <p:cNvPr id="16578" name="Rectangle 19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9" name="AutoShape 19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0" name="Group 196"/>
          <p:cNvGrpSpPr>
            <a:grpSpLocks noChangeAspect="1"/>
          </p:cNvGrpSpPr>
          <p:nvPr/>
        </p:nvGrpSpPr>
        <p:grpSpPr bwMode="auto">
          <a:xfrm>
            <a:off x="6083300" y="4508500"/>
            <a:ext cx="107950" cy="144463"/>
            <a:chOff x="3470" y="3113"/>
            <a:chExt cx="272" cy="272"/>
          </a:xfrm>
        </p:grpSpPr>
        <p:sp>
          <p:nvSpPr>
            <p:cNvPr id="16581" name="Rectangle 1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2" name="AutoShape 1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3" name="Group 199"/>
          <p:cNvGrpSpPr>
            <a:grpSpLocks noChangeAspect="1"/>
          </p:cNvGrpSpPr>
          <p:nvPr/>
        </p:nvGrpSpPr>
        <p:grpSpPr bwMode="auto">
          <a:xfrm>
            <a:off x="6802438" y="5300663"/>
            <a:ext cx="107950" cy="144462"/>
            <a:chOff x="3470" y="3113"/>
            <a:chExt cx="272" cy="272"/>
          </a:xfrm>
        </p:grpSpPr>
        <p:sp>
          <p:nvSpPr>
            <p:cNvPr id="16584" name="Rectangle 2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5" name="AutoShape 2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6" name="Group 202"/>
          <p:cNvGrpSpPr>
            <a:grpSpLocks noChangeAspect="1"/>
          </p:cNvGrpSpPr>
          <p:nvPr/>
        </p:nvGrpSpPr>
        <p:grpSpPr bwMode="auto">
          <a:xfrm>
            <a:off x="7018338" y="5516563"/>
            <a:ext cx="107950" cy="144462"/>
            <a:chOff x="3470" y="3113"/>
            <a:chExt cx="272" cy="272"/>
          </a:xfrm>
        </p:grpSpPr>
        <p:sp>
          <p:nvSpPr>
            <p:cNvPr id="16587" name="Rectangle 2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8" name="AutoShape 2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6589" name="Line 205"/>
          <p:cNvSpPr>
            <a:spLocks noChangeShapeType="1"/>
          </p:cNvSpPr>
          <p:nvPr/>
        </p:nvSpPr>
        <p:spPr bwMode="auto">
          <a:xfrm flipH="1">
            <a:off x="6877050" y="4365625"/>
            <a:ext cx="144463" cy="2873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grpSp>
        <p:nvGrpSpPr>
          <p:cNvPr id="16590" name="Group 206"/>
          <p:cNvGrpSpPr>
            <a:grpSpLocks/>
          </p:cNvGrpSpPr>
          <p:nvPr/>
        </p:nvGrpSpPr>
        <p:grpSpPr bwMode="auto">
          <a:xfrm>
            <a:off x="5940425" y="4581525"/>
            <a:ext cx="1008063" cy="1584325"/>
            <a:chOff x="3742" y="2886"/>
            <a:chExt cx="635" cy="998"/>
          </a:xfrm>
        </p:grpSpPr>
        <p:sp>
          <p:nvSpPr>
            <p:cNvPr id="16591" name="Line 207"/>
            <p:cNvSpPr>
              <a:spLocks noChangeShapeType="1"/>
            </p:cNvSpPr>
            <p:nvPr/>
          </p:nvSpPr>
          <p:spPr bwMode="auto">
            <a:xfrm flipH="1">
              <a:off x="3742" y="2886"/>
              <a:ext cx="590" cy="862"/>
            </a:xfrm>
            <a:prstGeom prst="line">
              <a:avLst/>
            </a:prstGeom>
            <a:noFill/>
            <a:ln w="254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2" name="Line 208"/>
            <p:cNvSpPr>
              <a:spLocks noChangeShapeType="1"/>
            </p:cNvSpPr>
            <p:nvPr/>
          </p:nvSpPr>
          <p:spPr bwMode="auto">
            <a:xfrm flipH="1">
              <a:off x="4105" y="2931"/>
              <a:ext cx="272" cy="953"/>
            </a:xfrm>
            <a:prstGeom prst="line">
              <a:avLst/>
            </a:prstGeom>
            <a:noFill/>
            <a:ln w="254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grpSp>
      <p:grpSp>
        <p:nvGrpSpPr>
          <p:cNvPr id="16593" name="Group 209"/>
          <p:cNvGrpSpPr>
            <a:grpSpLocks/>
          </p:cNvGrpSpPr>
          <p:nvPr/>
        </p:nvGrpSpPr>
        <p:grpSpPr bwMode="auto">
          <a:xfrm>
            <a:off x="6588125" y="4724400"/>
            <a:ext cx="1296988" cy="865188"/>
            <a:chOff x="4150" y="2976"/>
            <a:chExt cx="817" cy="545"/>
          </a:xfrm>
        </p:grpSpPr>
        <p:sp>
          <p:nvSpPr>
            <p:cNvPr id="16594" name="Line 210"/>
            <p:cNvSpPr>
              <a:spLocks noChangeShapeType="1"/>
            </p:cNvSpPr>
            <p:nvPr/>
          </p:nvSpPr>
          <p:spPr bwMode="auto">
            <a:xfrm flipV="1">
              <a:off x="4150" y="3385"/>
              <a:ext cx="136" cy="45"/>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5" name="Line 211"/>
            <p:cNvSpPr>
              <a:spLocks noChangeShapeType="1"/>
            </p:cNvSpPr>
            <p:nvPr/>
          </p:nvSpPr>
          <p:spPr bwMode="auto">
            <a:xfrm>
              <a:off x="4332" y="3385"/>
              <a:ext cx="90" cy="13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6" name="Line 212"/>
            <p:cNvSpPr>
              <a:spLocks noChangeShapeType="1"/>
            </p:cNvSpPr>
            <p:nvPr/>
          </p:nvSpPr>
          <p:spPr bwMode="auto">
            <a:xfrm flipV="1">
              <a:off x="4468" y="3430"/>
              <a:ext cx="272" cy="91"/>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7" name="Line 213"/>
            <p:cNvSpPr>
              <a:spLocks noChangeShapeType="1"/>
            </p:cNvSpPr>
            <p:nvPr/>
          </p:nvSpPr>
          <p:spPr bwMode="auto">
            <a:xfrm flipV="1">
              <a:off x="4785" y="3249"/>
              <a:ext cx="136" cy="13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8" name="Line 214"/>
            <p:cNvSpPr>
              <a:spLocks noChangeShapeType="1"/>
            </p:cNvSpPr>
            <p:nvPr/>
          </p:nvSpPr>
          <p:spPr bwMode="auto">
            <a:xfrm flipH="1" flipV="1">
              <a:off x="4830" y="3067"/>
              <a:ext cx="137" cy="91"/>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6599" name="Line 215"/>
            <p:cNvSpPr>
              <a:spLocks noChangeShapeType="1"/>
            </p:cNvSpPr>
            <p:nvPr/>
          </p:nvSpPr>
          <p:spPr bwMode="auto">
            <a:xfrm flipV="1">
              <a:off x="4830" y="2976"/>
              <a:ext cx="137" cy="4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grpSp>
      <p:sp>
        <p:nvSpPr>
          <p:cNvPr id="16600" name="AutoShape 216"/>
          <p:cNvSpPr>
            <a:spLocks/>
          </p:cNvSpPr>
          <p:nvPr/>
        </p:nvSpPr>
        <p:spPr bwMode="auto">
          <a:xfrm>
            <a:off x="5219700" y="1989138"/>
            <a:ext cx="3384550" cy="863600"/>
          </a:xfrm>
          <a:prstGeom prst="borderCallout1">
            <a:avLst>
              <a:gd name="adj1" fmla="val 13236"/>
              <a:gd name="adj2" fmla="val -2250"/>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“Spin the bottle” method to find index house and the next nearest</a:t>
            </a:r>
            <a:endParaRPr lang="en-US">
              <a:latin typeface="+mj-lt"/>
            </a:endParaRPr>
          </a:p>
        </p:txBody>
      </p:sp>
    </p:spTree>
    <p:extLst>
      <p:ext uri="{BB962C8B-B14F-4D97-AF65-F5344CB8AC3E}">
        <p14:creationId xmlns:p14="http://schemas.microsoft.com/office/powerpoint/2010/main" val="2553244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500"/>
                                  </p:stCondLst>
                                  <p:childTnLst>
                                    <p:set>
                                      <p:cBhvr>
                                        <p:cTn id="9" dur="1" fill="hold">
                                          <p:stCondLst>
                                            <p:cond delay="0"/>
                                          </p:stCondLst>
                                        </p:cTn>
                                        <p:tgtEl>
                                          <p:spTgt spid="16590"/>
                                        </p:tgtEl>
                                        <p:attrNameLst>
                                          <p:attrName>style.visibility</p:attrName>
                                        </p:attrNameLst>
                                      </p:cBhvr>
                                      <p:to>
                                        <p:strVal val="visible"/>
                                      </p:to>
                                    </p:set>
                                    <p:animEffect transition="in" filter="wipe(up)">
                                      <p:cBhvr>
                                        <p:cTn id="10" dur="500"/>
                                        <p:tgtEl>
                                          <p:spTgt spid="16590"/>
                                        </p:tgtEl>
                                      </p:cBhvr>
                                    </p:animEffect>
                                  </p:childTnLst>
                                </p:cTn>
                              </p:par>
                            </p:childTnLst>
                          </p:cTn>
                        </p:par>
                        <p:par>
                          <p:cTn id="11" fill="hold" nodeType="afterGroup">
                            <p:stCondLst>
                              <p:cond delay="1000"/>
                            </p:stCondLst>
                            <p:childTnLst>
                              <p:par>
                                <p:cTn id="12" presetID="22" presetClass="entr" presetSubtype="8" fill="hold" nodeType="afterEffect">
                                  <p:stCondLst>
                                    <p:cond delay="500"/>
                                  </p:stCondLst>
                                  <p:childTnLst>
                                    <p:set>
                                      <p:cBhvr>
                                        <p:cTn id="13" dur="1" fill="hold">
                                          <p:stCondLst>
                                            <p:cond delay="0"/>
                                          </p:stCondLst>
                                        </p:cTn>
                                        <p:tgtEl>
                                          <p:spTgt spid="16593"/>
                                        </p:tgtEl>
                                        <p:attrNameLst>
                                          <p:attrName>style.visibility</p:attrName>
                                        </p:attrNameLst>
                                      </p:cBhvr>
                                      <p:to>
                                        <p:strVal val="visible"/>
                                      </p:to>
                                    </p:set>
                                    <p:animEffect transition="in" filter="wipe(left)">
                                      <p:cBhvr>
                                        <p:cTn id="14" dur="1000"/>
                                        <p:tgtEl>
                                          <p:spTgt spid="16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5003800" y="2997200"/>
            <a:ext cx="3529013" cy="3240088"/>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400" b="1" dirty="0" err="1">
                <a:solidFill>
                  <a:srgbClr val="4F81BD"/>
                </a:solidFill>
                <a:latin typeface="+mj-lt"/>
              </a:rPr>
              <a:t>Sampling</a:t>
            </a:r>
            <a:r>
              <a:rPr lang="es-ES" sz="4400" b="1" dirty="0">
                <a:solidFill>
                  <a:srgbClr val="4F81BD"/>
                </a:solidFill>
                <a:latin typeface="+mj-lt"/>
              </a:rPr>
              <a:t> </a:t>
            </a:r>
            <a:r>
              <a:rPr lang="es-ES" sz="4400" b="1" dirty="0" err="1">
                <a:solidFill>
                  <a:srgbClr val="4F81BD"/>
                </a:solidFill>
                <a:latin typeface="+mj-lt"/>
              </a:rPr>
              <a:t>within</a:t>
            </a:r>
            <a:r>
              <a:rPr lang="es-ES" sz="4400" b="1" dirty="0">
                <a:solidFill>
                  <a:srgbClr val="4F81BD"/>
                </a:solidFill>
                <a:latin typeface="+mj-lt"/>
              </a:rPr>
              <a:t> </a:t>
            </a:r>
            <a:r>
              <a:rPr lang="es-ES" sz="4400" b="1" dirty="0" err="1">
                <a:solidFill>
                  <a:srgbClr val="4F81BD"/>
                </a:solidFill>
                <a:latin typeface="+mj-lt"/>
              </a:rPr>
              <a:t>Cluster</a:t>
            </a:r>
            <a:endParaRPr lang="en-US" sz="4400" b="1" dirty="0">
              <a:solidFill>
                <a:srgbClr val="4F81BD"/>
              </a:solidFill>
              <a:latin typeface="+mj-lt"/>
            </a:endParaRPr>
          </a:p>
        </p:txBody>
      </p:sp>
      <p:sp>
        <p:nvSpPr>
          <p:cNvPr id="17413" name="Oval 5"/>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7414" name="Group 6"/>
          <p:cNvGrpSpPr>
            <a:grpSpLocks noChangeAspect="1"/>
          </p:cNvGrpSpPr>
          <p:nvPr/>
        </p:nvGrpSpPr>
        <p:grpSpPr bwMode="auto">
          <a:xfrm>
            <a:off x="2916238" y="4437063"/>
            <a:ext cx="107950" cy="144462"/>
            <a:chOff x="3470" y="3113"/>
            <a:chExt cx="272" cy="272"/>
          </a:xfrm>
        </p:grpSpPr>
        <p:sp>
          <p:nvSpPr>
            <p:cNvPr id="17415" name="Rectangle 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6" name="AutoShape 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17" name="Group 9"/>
          <p:cNvGrpSpPr>
            <a:grpSpLocks noChangeAspect="1"/>
          </p:cNvGrpSpPr>
          <p:nvPr/>
        </p:nvGrpSpPr>
        <p:grpSpPr bwMode="auto">
          <a:xfrm>
            <a:off x="2339975" y="3573463"/>
            <a:ext cx="107950" cy="144462"/>
            <a:chOff x="3470" y="3113"/>
            <a:chExt cx="272" cy="272"/>
          </a:xfrm>
        </p:grpSpPr>
        <p:sp>
          <p:nvSpPr>
            <p:cNvPr id="17418" name="Rectangle 1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9" name="AutoShape 1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0" name="Group 12"/>
          <p:cNvGrpSpPr>
            <a:grpSpLocks noChangeAspect="1"/>
          </p:cNvGrpSpPr>
          <p:nvPr/>
        </p:nvGrpSpPr>
        <p:grpSpPr bwMode="auto">
          <a:xfrm>
            <a:off x="971550" y="4581525"/>
            <a:ext cx="107950" cy="144463"/>
            <a:chOff x="3470" y="3113"/>
            <a:chExt cx="272" cy="272"/>
          </a:xfrm>
        </p:grpSpPr>
        <p:sp>
          <p:nvSpPr>
            <p:cNvPr id="17421" name="Rectangle 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2"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3" name="Group 15"/>
          <p:cNvGrpSpPr>
            <a:grpSpLocks noChangeAspect="1"/>
          </p:cNvGrpSpPr>
          <p:nvPr/>
        </p:nvGrpSpPr>
        <p:grpSpPr bwMode="auto">
          <a:xfrm>
            <a:off x="1692275" y="4292600"/>
            <a:ext cx="107950" cy="144463"/>
            <a:chOff x="3470" y="3113"/>
            <a:chExt cx="272" cy="272"/>
          </a:xfrm>
        </p:grpSpPr>
        <p:sp>
          <p:nvSpPr>
            <p:cNvPr id="17424"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5"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6" name="Group 18"/>
          <p:cNvGrpSpPr>
            <a:grpSpLocks noChangeAspect="1"/>
          </p:cNvGrpSpPr>
          <p:nvPr/>
        </p:nvGrpSpPr>
        <p:grpSpPr bwMode="auto">
          <a:xfrm>
            <a:off x="1908175" y="4508500"/>
            <a:ext cx="107950" cy="144463"/>
            <a:chOff x="3470" y="3113"/>
            <a:chExt cx="272" cy="272"/>
          </a:xfrm>
        </p:grpSpPr>
        <p:sp>
          <p:nvSpPr>
            <p:cNvPr id="17427"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8"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9" name="Group 21"/>
          <p:cNvGrpSpPr>
            <a:grpSpLocks noChangeAspect="1"/>
          </p:cNvGrpSpPr>
          <p:nvPr/>
        </p:nvGrpSpPr>
        <p:grpSpPr bwMode="auto">
          <a:xfrm>
            <a:off x="1547813" y="4797425"/>
            <a:ext cx="107950" cy="144463"/>
            <a:chOff x="3470" y="3113"/>
            <a:chExt cx="272" cy="272"/>
          </a:xfrm>
        </p:grpSpPr>
        <p:sp>
          <p:nvSpPr>
            <p:cNvPr id="17430" name="Rectangle 22"/>
            <p:cNvSpPr>
              <a:spLocks noChangeAspect="1" noChangeArrowheads="1"/>
            </p:cNvSpPr>
            <p:nvPr/>
          </p:nvSpPr>
          <p:spPr bwMode="auto">
            <a:xfrm>
              <a:off x="3470" y="3249"/>
              <a:ext cx="272" cy="136"/>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1" name="AutoShape 23"/>
            <p:cNvSpPr>
              <a:spLocks noChangeAspect="1" noChangeArrowheads="1"/>
            </p:cNvSpPr>
            <p:nvPr/>
          </p:nvSpPr>
          <p:spPr bwMode="auto">
            <a:xfrm>
              <a:off x="3470" y="3113"/>
              <a:ext cx="272" cy="136"/>
            </a:xfrm>
            <a:prstGeom prst="triangle">
              <a:avLst>
                <a:gd name="adj" fmla="val 500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2" name="Group 24"/>
          <p:cNvGrpSpPr>
            <a:grpSpLocks noChangeAspect="1"/>
          </p:cNvGrpSpPr>
          <p:nvPr/>
        </p:nvGrpSpPr>
        <p:grpSpPr bwMode="auto">
          <a:xfrm>
            <a:off x="2195513" y="4724400"/>
            <a:ext cx="107950" cy="144463"/>
            <a:chOff x="3470" y="3113"/>
            <a:chExt cx="272" cy="272"/>
          </a:xfrm>
        </p:grpSpPr>
        <p:sp>
          <p:nvSpPr>
            <p:cNvPr id="17433" name="Rectangle 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4"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5" name="Group 27"/>
          <p:cNvGrpSpPr>
            <a:grpSpLocks noChangeAspect="1"/>
          </p:cNvGrpSpPr>
          <p:nvPr/>
        </p:nvGrpSpPr>
        <p:grpSpPr bwMode="auto">
          <a:xfrm>
            <a:off x="1187450" y="5157788"/>
            <a:ext cx="107950" cy="144462"/>
            <a:chOff x="3470" y="3113"/>
            <a:chExt cx="272" cy="272"/>
          </a:xfrm>
        </p:grpSpPr>
        <p:sp>
          <p:nvSpPr>
            <p:cNvPr id="17436"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7"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8" name="Group 30"/>
          <p:cNvGrpSpPr>
            <a:grpSpLocks noChangeAspect="1"/>
          </p:cNvGrpSpPr>
          <p:nvPr/>
        </p:nvGrpSpPr>
        <p:grpSpPr bwMode="auto">
          <a:xfrm>
            <a:off x="1908175" y="5949950"/>
            <a:ext cx="107950" cy="144463"/>
            <a:chOff x="3470" y="3113"/>
            <a:chExt cx="272" cy="272"/>
          </a:xfrm>
        </p:grpSpPr>
        <p:sp>
          <p:nvSpPr>
            <p:cNvPr id="17439" name="Rectangle 31"/>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0" name="AutoShape 32"/>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1" name="Group 33"/>
          <p:cNvGrpSpPr>
            <a:grpSpLocks noChangeAspect="1"/>
          </p:cNvGrpSpPr>
          <p:nvPr/>
        </p:nvGrpSpPr>
        <p:grpSpPr bwMode="auto">
          <a:xfrm>
            <a:off x="3276600" y="5516563"/>
            <a:ext cx="107950" cy="144462"/>
            <a:chOff x="3470" y="3113"/>
            <a:chExt cx="272" cy="272"/>
          </a:xfrm>
        </p:grpSpPr>
        <p:sp>
          <p:nvSpPr>
            <p:cNvPr id="17442" name="Rectangle 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3"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4" name="Group 36"/>
          <p:cNvGrpSpPr>
            <a:grpSpLocks noChangeAspect="1"/>
          </p:cNvGrpSpPr>
          <p:nvPr/>
        </p:nvGrpSpPr>
        <p:grpSpPr bwMode="auto">
          <a:xfrm>
            <a:off x="1692275" y="3573463"/>
            <a:ext cx="107950" cy="144462"/>
            <a:chOff x="3470" y="3113"/>
            <a:chExt cx="272" cy="272"/>
          </a:xfrm>
        </p:grpSpPr>
        <p:sp>
          <p:nvSpPr>
            <p:cNvPr id="17445"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6"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7" name="Group 39"/>
          <p:cNvGrpSpPr>
            <a:grpSpLocks noChangeAspect="1"/>
          </p:cNvGrpSpPr>
          <p:nvPr/>
        </p:nvGrpSpPr>
        <p:grpSpPr bwMode="auto">
          <a:xfrm>
            <a:off x="1908175" y="4005263"/>
            <a:ext cx="107950" cy="144462"/>
            <a:chOff x="3470" y="3113"/>
            <a:chExt cx="272" cy="272"/>
          </a:xfrm>
        </p:grpSpPr>
        <p:sp>
          <p:nvSpPr>
            <p:cNvPr id="17448"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9"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0" name="Group 42"/>
          <p:cNvGrpSpPr>
            <a:grpSpLocks noChangeAspect="1"/>
          </p:cNvGrpSpPr>
          <p:nvPr/>
        </p:nvGrpSpPr>
        <p:grpSpPr bwMode="auto">
          <a:xfrm>
            <a:off x="2051050" y="4292600"/>
            <a:ext cx="107950" cy="144463"/>
            <a:chOff x="3470" y="3113"/>
            <a:chExt cx="272" cy="272"/>
          </a:xfrm>
        </p:grpSpPr>
        <p:sp>
          <p:nvSpPr>
            <p:cNvPr id="17451" name="Rectangle 4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2" name="AutoShape 4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3" name="Group 45"/>
          <p:cNvGrpSpPr>
            <a:grpSpLocks noChangeAspect="1"/>
          </p:cNvGrpSpPr>
          <p:nvPr/>
        </p:nvGrpSpPr>
        <p:grpSpPr bwMode="auto">
          <a:xfrm>
            <a:off x="2555875" y="5084763"/>
            <a:ext cx="107950" cy="144462"/>
            <a:chOff x="3470" y="3113"/>
            <a:chExt cx="272" cy="272"/>
          </a:xfrm>
        </p:grpSpPr>
        <p:sp>
          <p:nvSpPr>
            <p:cNvPr id="17454" name="Rectangle 4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5" name="AutoShape 4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6" name="Group 48"/>
          <p:cNvGrpSpPr>
            <a:grpSpLocks noChangeAspect="1"/>
          </p:cNvGrpSpPr>
          <p:nvPr/>
        </p:nvGrpSpPr>
        <p:grpSpPr bwMode="auto">
          <a:xfrm>
            <a:off x="2268538" y="4076700"/>
            <a:ext cx="107950" cy="144463"/>
            <a:chOff x="3470" y="3113"/>
            <a:chExt cx="272" cy="272"/>
          </a:xfrm>
        </p:grpSpPr>
        <p:sp>
          <p:nvSpPr>
            <p:cNvPr id="17457" name="Rectangle 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8"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9" name="Group 51"/>
          <p:cNvGrpSpPr>
            <a:grpSpLocks noChangeAspect="1"/>
          </p:cNvGrpSpPr>
          <p:nvPr/>
        </p:nvGrpSpPr>
        <p:grpSpPr bwMode="auto">
          <a:xfrm>
            <a:off x="3346450" y="5011738"/>
            <a:ext cx="107950" cy="144462"/>
            <a:chOff x="3470" y="3113"/>
            <a:chExt cx="272" cy="272"/>
          </a:xfrm>
        </p:grpSpPr>
        <p:sp>
          <p:nvSpPr>
            <p:cNvPr id="17460"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1"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2" name="Group 54"/>
          <p:cNvGrpSpPr>
            <a:grpSpLocks noChangeAspect="1"/>
          </p:cNvGrpSpPr>
          <p:nvPr/>
        </p:nvGrpSpPr>
        <p:grpSpPr bwMode="auto">
          <a:xfrm>
            <a:off x="3562350" y="5227638"/>
            <a:ext cx="107950" cy="144462"/>
            <a:chOff x="3470" y="3113"/>
            <a:chExt cx="272" cy="272"/>
          </a:xfrm>
        </p:grpSpPr>
        <p:sp>
          <p:nvSpPr>
            <p:cNvPr id="17463"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4"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5" name="Group 57"/>
          <p:cNvGrpSpPr>
            <a:grpSpLocks noChangeAspect="1"/>
          </p:cNvGrpSpPr>
          <p:nvPr/>
        </p:nvGrpSpPr>
        <p:grpSpPr bwMode="auto">
          <a:xfrm>
            <a:off x="2987675" y="3500438"/>
            <a:ext cx="107950" cy="144462"/>
            <a:chOff x="3470" y="3113"/>
            <a:chExt cx="272" cy="272"/>
          </a:xfrm>
        </p:grpSpPr>
        <p:sp>
          <p:nvSpPr>
            <p:cNvPr id="17466"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7"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8" name="Group 60"/>
          <p:cNvGrpSpPr>
            <a:grpSpLocks noChangeAspect="1"/>
          </p:cNvGrpSpPr>
          <p:nvPr/>
        </p:nvGrpSpPr>
        <p:grpSpPr bwMode="auto">
          <a:xfrm>
            <a:off x="2195513" y="4437063"/>
            <a:ext cx="107950" cy="144462"/>
            <a:chOff x="3470" y="3113"/>
            <a:chExt cx="272" cy="272"/>
          </a:xfrm>
        </p:grpSpPr>
        <p:sp>
          <p:nvSpPr>
            <p:cNvPr id="17469"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0"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1" name="Group 63"/>
          <p:cNvGrpSpPr>
            <a:grpSpLocks noChangeAspect="1"/>
          </p:cNvGrpSpPr>
          <p:nvPr/>
        </p:nvGrpSpPr>
        <p:grpSpPr bwMode="auto">
          <a:xfrm>
            <a:off x="3203575" y="3933825"/>
            <a:ext cx="107950" cy="144463"/>
            <a:chOff x="3470" y="3113"/>
            <a:chExt cx="272" cy="272"/>
          </a:xfrm>
        </p:grpSpPr>
        <p:sp>
          <p:nvSpPr>
            <p:cNvPr id="17472"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3"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4" name="Group 66"/>
          <p:cNvGrpSpPr>
            <a:grpSpLocks noChangeAspect="1"/>
          </p:cNvGrpSpPr>
          <p:nvPr/>
        </p:nvGrpSpPr>
        <p:grpSpPr bwMode="auto">
          <a:xfrm>
            <a:off x="2051050" y="4581525"/>
            <a:ext cx="107950" cy="144463"/>
            <a:chOff x="3470" y="3113"/>
            <a:chExt cx="272" cy="272"/>
          </a:xfrm>
        </p:grpSpPr>
        <p:sp>
          <p:nvSpPr>
            <p:cNvPr id="17475"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6"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7" name="Group 69"/>
          <p:cNvGrpSpPr>
            <a:grpSpLocks noChangeAspect="1"/>
          </p:cNvGrpSpPr>
          <p:nvPr/>
        </p:nvGrpSpPr>
        <p:grpSpPr bwMode="auto">
          <a:xfrm>
            <a:off x="3419475" y="4652963"/>
            <a:ext cx="107950" cy="144462"/>
            <a:chOff x="3470" y="3113"/>
            <a:chExt cx="272" cy="272"/>
          </a:xfrm>
        </p:grpSpPr>
        <p:sp>
          <p:nvSpPr>
            <p:cNvPr id="17478"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9"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0" name="Group 72"/>
          <p:cNvGrpSpPr>
            <a:grpSpLocks noChangeAspect="1"/>
          </p:cNvGrpSpPr>
          <p:nvPr/>
        </p:nvGrpSpPr>
        <p:grpSpPr bwMode="auto">
          <a:xfrm>
            <a:off x="3635375" y="4868863"/>
            <a:ext cx="107950" cy="144462"/>
            <a:chOff x="3470" y="3113"/>
            <a:chExt cx="272" cy="272"/>
          </a:xfrm>
        </p:grpSpPr>
        <p:sp>
          <p:nvSpPr>
            <p:cNvPr id="17481"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2"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3" name="Group 75"/>
          <p:cNvGrpSpPr>
            <a:grpSpLocks noChangeAspect="1"/>
          </p:cNvGrpSpPr>
          <p:nvPr/>
        </p:nvGrpSpPr>
        <p:grpSpPr bwMode="auto">
          <a:xfrm>
            <a:off x="3851275" y="5084763"/>
            <a:ext cx="107950" cy="144462"/>
            <a:chOff x="3470" y="3113"/>
            <a:chExt cx="272" cy="272"/>
          </a:xfrm>
        </p:grpSpPr>
        <p:sp>
          <p:nvSpPr>
            <p:cNvPr id="17484" name="Rectangle 7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5" name="AutoShape 7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6" name="Group 78"/>
          <p:cNvGrpSpPr>
            <a:grpSpLocks noChangeAspect="1"/>
          </p:cNvGrpSpPr>
          <p:nvPr/>
        </p:nvGrpSpPr>
        <p:grpSpPr bwMode="auto">
          <a:xfrm>
            <a:off x="1619250" y="4581525"/>
            <a:ext cx="107950" cy="144463"/>
            <a:chOff x="3470" y="3113"/>
            <a:chExt cx="272" cy="272"/>
          </a:xfrm>
        </p:grpSpPr>
        <p:sp>
          <p:nvSpPr>
            <p:cNvPr id="17487" name="Rectangle 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8"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9" name="Group 81"/>
          <p:cNvGrpSpPr>
            <a:grpSpLocks noChangeAspect="1"/>
          </p:cNvGrpSpPr>
          <p:nvPr/>
        </p:nvGrpSpPr>
        <p:grpSpPr bwMode="auto">
          <a:xfrm>
            <a:off x="1331913" y="4437063"/>
            <a:ext cx="107950" cy="144462"/>
            <a:chOff x="3470" y="3113"/>
            <a:chExt cx="272" cy="272"/>
          </a:xfrm>
        </p:grpSpPr>
        <p:sp>
          <p:nvSpPr>
            <p:cNvPr id="17490"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1"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2" name="Group 84"/>
          <p:cNvGrpSpPr>
            <a:grpSpLocks noChangeAspect="1"/>
          </p:cNvGrpSpPr>
          <p:nvPr/>
        </p:nvGrpSpPr>
        <p:grpSpPr bwMode="auto">
          <a:xfrm>
            <a:off x="1331913" y="4005263"/>
            <a:ext cx="107950" cy="144462"/>
            <a:chOff x="3470" y="3113"/>
            <a:chExt cx="272" cy="272"/>
          </a:xfrm>
        </p:grpSpPr>
        <p:sp>
          <p:nvSpPr>
            <p:cNvPr id="17493"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4"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5" name="Group 87"/>
          <p:cNvGrpSpPr>
            <a:grpSpLocks noChangeAspect="1"/>
          </p:cNvGrpSpPr>
          <p:nvPr/>
        </p:nvGrpSpPr>
        <p:grpSpPr bwMode="auto">
          <a:xfrm>
            <a:off x="1763713" y="5300663"/>
            <a:ext cx="107950" cy="144462"/>
            <a:chOff x="3470" y="3113"/>
            <a:chExt cx="272" cy="272"/>
          </a:xfrm>
        </p:grpSpPr>
        <p:sp>
          <p:nvSpPr>
            <p:cNvPr id="17496"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7"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8" name="Group 90"/>
          <p:cNvGrpSpPr>
            <a:grpSpLocks noChangeAspect="1"/>
          </p:cNvGrpSpPr>
          <p:nvPr/>
        </p:nvGrpSpPr>
        <p:grpSpPr bwMode="auto">
          <a:xfrm>
            <a:off x="1476375" y="5084763"/>
            <a:ext cx="107950" cy="144462"/>
            <a:chOff x="3470" y="3113"/>
            <a:chExt cx="272" cy="272"/>
          </a:xfrm>
        </p:grpSpPr>
        <p:sp>
          <p:nvSpPr>
            <p:cNvPr id="17499"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0"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1" name="Group 93"/>
          <p:cNvGrpSpPr>
            <a:grpSpLocks noChangeAspect="1"/>
          </p:cNvGrpSpPr>
          <p:nvPr/>
        </p:nvGrpSpPr>
        <p:grpSpPr bwMode="auto">
          <a:xfrm>
            <a:off x="2268538" y="5589588"/>
            <a:ext cx="107950" cy="144462"/>
            <a:chOff x="3470" y="3113"/>
            <a:chExt cx="272" cy="272"/>
          </a:xfrm>
        </p:grpSpPr>
        <p:sp>
          <p:nvSpPr>
            <p:cNvPr id="17502" name="Rectangle 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3" name="AutoShape 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4" name="Group 96"/>
          <p:cNvGrpSpPr>
            <a:grpSpLocks noChangeAspect="1"/>
          </p:cNvGrpSpPr>
          <p:nvPr/>
        </p:nvGrpSpPr>
        <p:grpSpPr bwMode="auto">
          <a:xfrm>
            <a:off x="1835150" y="4724400"/>
            <a:ext cx="107950" cy="144463"/>
            <a:chOff x="3470" y="3113"/>
            <a:chExt cx="272" cy="272"/>
          </a:xfrm>
        </p:grpSpPr>
        <p:sp>
          <p:nvSpPr>
            <p:cNvPr id="17505" name="Rectangle 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6"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7" name="Group 99"/>
          <p:cNvGrpSpPr>
            <a:grpSpLocks noChangeAspect="1"/>
          </p:cNvGrpSpPr>
          <p:nvPr/>
        </p:nvGrpSpPr>
        <p:grpSpPr bwMode="auto">
          <a:xfrm>
            <a:off x="2554288" y="5516563"/>
            <a:ext cx="107950" cy="144462"/>
            <a:chOff x="3470" y="3113"/>
            <a:chExt cx="272" cy="272"/>
          </a:xfrm>
        </p:grpSpPr>
        <p:sp>
          <p:nvSpPr>
            <p:cNvPr id="17508"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9"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10" name="Group 102"/>
          <p:cNvGrpSpPr>
            <a:grpSpLocks noChangeAspect="1"/>
          </p:cNvGrpSpPr>
          <p:nvPr/>
        </p:nvGrpSpPr>
        <p:grpSpPr bwMode="auto">
          <a:xfrm>
            <a:off x="2770188" y="5732463"/>
            <a:ext cx="107950" cy="144462"/>
            <a:chOff x="3470" y="3113"/>
            <a:chExt cx="272" cy="272"/>
          </a:xfrm>
        </p:grpSpPr>
        <p:sp>
          <p:nvSpPr>
            <p:cNvPr id="17511"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2"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7513" name="AutoShape 105"/>
          <p:cNvSpPr>
            <a:spLocks/>
          </p:cNvSpPr>
          <p:nvPr/>
        </p:nvSpPr>
        <p:spPr bwMode="auto">
          <a:xfrm>
            <a:off x="250825" y="2133600"/>
            <a:ext cx="3168650" cy="935038"/>
          </a:xfrm>
          <a:prstGeom prst="borderCallout1">
            <a:avLst>
              <a:gd name="adj1" fmla="val 12222"/>
              <a:gd name="adj2" fmla="val 102403"/>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SRS from complete household list from leaders or after mapping (GPS)</a:t>
            </a:r>
            <a:endParaRPr lang="en-US">
              <a:latin typeface="+mj-lt"/>
            </a:endParaRPr>
          </a:p>
        </p:txBody>
      </p:sp>
      <p:grpSp>
        <p:nvGrpSpPr>
          <p:cNvPr id="17514" name="Group 106"/>
          <p:cNvGrpSpPr>
            <a:grpSpLocks noChangeAspect="1"/>
          </p:cNvGrpSpPr>
          <p:nvPr/>
        </p:nvGrpSpPr>
        <p:grpSpPr bwMode="auto">
          <a:xfrm>
            <a:off x="7164388" y="4221163"/>
            <a:ext cx="107950" cy="144462"/>
            <a:chOff x="3470" y="3113"/>
            <a:chExt cx="272" cy="272"/>
          </a:xfrm>
        </p:grpSpPr>
        <p:sp>
          <p:nvSpPr>
            <p:cNvPr id="17515" name="Rectangle 10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6" name="AutoShape 10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17" name="Group 109"/>
          <p:cNvGrpSpPr>
            <a:grpSpLocks noChangeAspect="1"/>
          </p:cNvGrpSpPr>
          <p:nvPr/>
        </p:nvGrpSpPr>
        <p:grpSpPr bwMode="auto">
          <a:xfrm>
            <a:off x="6588125" y="3357563"/>
            <a:ext cx="107950" cy="144462"/>
            <a:chOff x="3470" y="3113"/>
            <a:chExt cx="272" cy="272"/>
          </a:xfrm>
        </p:grpSpPr>
        <p:sp>
          <p:nvSpPr>
            <p:cNvPr id="17518" name="Rectangle 1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9" name="AutoShape 1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0" name="Group 112"/>
          <p:cNvGrpSpPr>
            <a:grpSpLocks noChangeAspect="1"/>
          </p:cNvGrpSpPr>
          <p:nvPr/>
        </p:nvGrpSpPr>
        <p:grpSpPr bwMode="auto">
          <a:xfrm>
            <a:off x="5219700" y="4365625"/>
            <a:ext cx="107950" cy="144463"/>
            <a:chOff x="3470" y="3113"/>
            <a:chExt cx="272" cy="272"/>
          </a:xfrm>
        </p:grpSpPr>
        <p:sp>
          <p:nvSpPr>
            <p:cNvPr id="17521" name="Rectangle 1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2" name="AutoShape 1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3" name="Group 115"/>
          <p:cNvGrpSpPr>
            <a:grpSpLocks noChangeAspect="1"/>
          </p:cNvGrpSpPr>
          <p:nvPr/>
        </p:nvGrpSpPr>
        <p:grpSpPr bwMode="auto">
          <a:xfrm>
            <a:off x="5940425" y="4076700"/>
            <a:ext cx="107950" cy="144463"/>
            <a:chOff x="3470" y="3113"/>
            <a:chExt cx="272" cy="272"/>
          </a:xfrm>
        </p:grpSpPr>
        <p:sp>
          <p:nvSpPr>
            <p:cNvPr id="17524" name="Rectangle 1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5" name="AutoShape 1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6" name="Group 118"/>
          <p:cNvGrpSpPr>
            <a:grpSpLocks noChangeAspect="1"/>
          </p:cNvGrpSpPr>
          <p:nvPr/>
        </p:nvGrpSpPr>
        <p:grpSpPr bwMode="auto">
          <a:xfrm>
            <a:off x="6156325" y="4292600"/>
            <a:ext cx="107950" cy="144463"/>
            <a:chOff x="3470" y="3113"/>
            <a:chExt cx="272" cy="272"/>
          </a:xfrm>
        </p:grpSpPr>
        <p:sp>
          <p:nvSpPr>
            <p:cNvPr id="17527" name="Rectangle 1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8" name="AutoShape 1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9" name="Group 121"/>
          <p:cNvGrpSpPr>
            <a:grpSpLocks noChangeAspect="1"/>
          </p:cNvGrpSpPr>
          <p:nvPr/>
        </p:nvGrpSpPr>
        <p:grpSpPr bwMode="auto">
          <a:xfrm>
            <a:off x="5795963" y="4581525"/>
            <a:ext cx="107950" cy="144463"/>
            <a:chOff x="3470" y="3113"/>
            <a:chExt cx="272" cy="272"/>
          </a:xfrm>
        </p:grpSpPr>
        <p:sp>
          <p:nvSpPr>
            <p:cNvPr id="17530" name="Rectangle 1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1" name="AutoShape 1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2" name="Group 124"/>
          <p:cNvGrpSpPr>
            <a:grpSpLocks noChangeAspect="1"/>
          </p:cNvGrpSpPr>
          <p:nvPr/>
        </p:nvGrpSpPr>
        <p:grpSpPr bwMode="auto">
          <a:xfrm>
            <a:off x="6443663" y="4508500"/>
            <a:ext cx="107950" cy="144463"/>
            <a:chOff x="3470" y="3113"/>
            <a:chExt cx="272" cy="272"/>
          </a:xfrm>
        </p:grpSpPr>
        <p:sp>
          <p:nvSpPr>
            <p:cNvPr id="17533" name="Rectangle 1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4" name="AutoShape 1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5" name="Group 127"/>
          <p:cNvGrpSpPr>
            <a:grpSpLocks noChangeAspect="1"/>
          </p:cNvGrpSpPr>
          <p:nvPr/>
        </p:nvGrpSpPr>
        <p:grpSpPr bwMode="auto">
          <a:xfrm>
            <a:off x="5435600" y="4941888"/>
            <a:ext cx="107950" cy="144462"/>
            <a:chOff x="3470" y="3113"/>
            <a:chExt cx="272" cy="272"/>
          </a:xfrm>
        </p:grpSpPr>
        <p:sp>
          <p:nvSpPr>
            <p:cNvPr id="17536" name="Rectangle 1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7" name="AutoShape 1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8" name="Group 130"/>
          <p:cNvGrpSpPr>
            <a:grpSpLocks noChangeAspect="1"/>
          </p:cNvGrpSpPr>
          <p:nvPr/>
        </p:nvGrpSpPr>
        <p:grpSpPr bwMode="auto">
          <a:xfrm>
            <a:off x="6156325" y="5734050"/>
            <a:ext cx="107950" cy="144463"/>
            <a:chOff x="3470" y="3113"/>
            <a:chExt cx="272" cy="272"/>
          </a:xfrm>
        </p:grpSpPr>
        <p:sp>
          <p:nvSpPr>
            <p:cNvPr id="17539" name="Rectangle 1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0" name="AutoShape 1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1" name="Group 133"/>
          <p:cNvGrpSpPr>
            <a:grpSpLocks noChangeAspect="1"/>
          </p:cNvGrpSpPr>
          <p:nvPr/>
        </p:nvGrpSpPr>
        <p:grpSpPr bwMode="auto">
          <a:xfrm>
            <a:off x="7524750" y="5300663"/>
            <a:ext cx="107950" cy="144462"/>
            <a:chOff x="3470" y="3113"/>
            <a:chExt cx="272" cy="272"/>
          </a:xfrm>
        </p:grpSpPr>
        <p:sp>
          <p:nvSpPr>
            <p:cNvPr id="17542" name="Rectangle 13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3" name="AutoShape 13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4" name="Group 136"/>
          <p:cNvGrpSpPr>
            <a:grpSpLocks noChangeAspect="1"/>
          </p:cNvGrpSpPr>
          <p:nvPr/>
        </p:nvGrpSpPr>
        <p:grpSpPr bwMode="auto">
          <a:xfrm>
            <a:off x="5940425" y="3357563"/>
            <a:ext cx="107950" cy="144462"/>
            <a:chOff x="3470" y="3113"/>
            <a:chExt cx="272" cy="272"/>
          </a:xfrm>
        </p:grpSpPr>
        <p:sp>
          <p:nvSpPr>
            <p:cNvPr id="17545" name="Rectangle 1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6" name="AutoShape 1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7" name="Group 139"/>
          <p:cNvGrpSpPr>
            <a:grpSpLocks noChangeAspect="1"/>
          </p:cNvGrpSpPr>
          <p:nvPr/>
        </p:nvGrpSpPr>
        <p:grpSpPr bwMode="auto">
          <a:xfrm>
            <a:off x="6156325" y="3789363"/>
            <a:ext cx="107950" cy="144462"/>
            <a:chOff x="3470" y="3113"/>
            <a:chExt cx="272" cy="272"/>
          </a:xfrm>
        </p:grpSpPr>
        <p:sp>
          <p:nvSpPr>
            <p:cNvPr id="17548" name="Rectangle 1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9" name="AutoShape 1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0" name="Group 142"/>
          <p:cNvGrpSpPr>
            <a:grpSpLocks noChangeAspect="1"/>
          </p:cNvGrpSpPr>
          <p:nvPr/>
        </p:nvGrpSpPr>
        <p:grpSpPr bwMode="auto">
          <a:xfrm>
            <a:off x="6299200" y="4076700"/>
            <a:ext cx="107950" cy="144463"/>
            <a:chOff x="3470" y="3113"/>
            <a:chExt cx="272" cy="272"/>
          </a:xfrm>
        </p:grpSpPr>
        <p:sp>
          <p:nvSpPr>
            <p:cNvPr id="17551" name="Rectangle 1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2" name="AutoShape 1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3" name="Group 145"/>
          <p:cNvGrpSpPr>
            <a:grpSpLocks noChangeAspect="1"/>
          </p:cNvGrpSpPr>
          <p:nvPr/>
        </p:nvGrpSpPr>
        <p:grpSpPr bwMode="auto">
          <a:xfrm>
            <a:off x="6804025" y="4868863"/>
            <a:ext cx="107950" cy="144462"/>
            <a:chOff x="3470" y="3113"/>
            <a:chExt cx="272" cy="272"/>
          </a:xfrm>
        </p:grpSpPr>
        <p:sp>
          <p:nvSpPr>
            <p:cNvPr id="17554" name="Rectangle 14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5" name="AutoShape 14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6" name="Group 148"/>
          <p:cNvGrpSpPr>
            <a:grpSpLocks noChangeAspect="1"/>
          </p:cNvGrpSpPr>
          <p:nvPr/>
        </p:nvGrpSpPr>
        <p:grpSpPr bwMode="auto">
          <a:xfrm>
            <a:off x="6516688" y="3860800"/>
            <a:ext cx="107950" cy="144463"/>
            <a:chOff x="3470" y="3113"/>
            <a:chExt cx="272" cy="272"/>
          </a:xfrm>
        </p:grpSpPr>
        <p:sp>
          <p:nvSpPr>
            <p:cNvPr id="17557" name="Rectangle 1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8" name="AutoShape 1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9" name="Group 151"/>
          <p:cNvGrpSpPr>
            <a:grpSpLocks noChangeAspect="1"/>
          </p:cNvGrpSpPr>
          <p:nvPr/>
        </p:nvGrpSpPr>
        <p:grpSpPr bwMode="auto">
          <a:xfrm>
            <a:off x="7594600" y="4795838"/>
            <a:ext cx="107950" cy="144462"/>
            <a:chOff x="3470" y="3113"/>
            <a:chExt cx="272" cy="272"/>
          </a:xfrm>
        </p:grpSpPr>
        <p:sp>
          <p:nvSpPr>
            <p:cNvPr id="17560" name="Rectangle 152"/>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1" name="AutoShape 153"/>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2" name="Group 154"/>
          <p:cNvGrpSpPr>
            <a:grpSpLocks noChangeAspect="1"/>
          </p:cNvGrpSpPr>
          <p:nvPr/>
        </p:nvGrpSpPr>
        <p:grpSpPr bwMode="auto">
          <a:xfrm>
            <a:off x="7810500" y="5011738"/>
            <a:ext cx="107950" cy="144462"/>
            <a:chOff x="3470" y="3113"/>
            <a:chExt cx="272" cy="272"/>
          </a:xfrm>
        </p:grpSpPr>
        <p:sp>
          <p:nvSpPr>
            <p:cNvPr id="17563" name="Rectangle 155"/>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4" name="AutoShape 156"/>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5" name="Group 157"/>
          <p:cNvGrpSpPr>
            <a:grpSpLocks noChangeAspect="1"/>
          </p:cNvGrpSpPr>
          <p:nvPr/>
        </p:nvGrpSpPr>
        <p:grpSpPr bwMode="auto">
          <a:xfrm>
            <a:off x="7235825" y="3284538"/>
            <a:ext cx="107950" cy="144462"/>
            <a:chOff x="3470" y="3113"/>
            <a:chExt cx="272" cy="272"/>
          </a:xfrm>
        </p:grpSpPr>
        <p:sp>
          <p:nvSpPr>
            <p:cNvPr id="17566" name="Rectangle 1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7" name="AutoShape 1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8" name="Group 160"/>
          <p:cNvGrpSpPr>
            <a:grpSpLocks noChangeAspect="1"/>
          </p:cNvGrpSpPr>
          <p:nvPr/>
        </p:nvGrpSpPr>
        <p:grpSpPr bwMode="auto">
          <a:xfrm>
            <a:off x="6443663" y="4221163"/>
            <a:ext cx="107950" cy="144462"/>
            <a:chOff x="3470" y="3113"/>
            <a:chExt cx="272" cy="272"/>
          </a:xfrm>
        </p:grpSpPr>
        <p:sp>
          <p:nvSpPr>
            <p:cNvPr id="17569" name="Rectangle 1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0" name="AutoShape 1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1" name="Group 163"/>
          <p:cNvGrpSpPr>
            <a:grpSpLocks noChangeAspect="1"/>
          </p:cNvGrpSpPr>
          <p:nvPr/>
        </p:nvGrpSpPr>
        <p:grpSpPr bwMode="auto">
          <a:xfrm>
            <a:off x="7451725" y="3717925"/>
            <a:ext cx="107950" cy="144463"/>
            <a:chOff x="3470" y="3113"/>
            <a:chExt cx="272" cy="272"/>
          </a:xfrm>
        </p:grpSpPr>
        <p:sp>
          <p:nvSpPr>
            <p:cNvPr id="17572" name="Rectangle 1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3" name="AutoShape 1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4" name="Group 166"/>
          <p:cNvGrpSpPr>
            <a:grpSpLocks noChangeAspect="1"/>
          </p:cNvGrpSpPr>
          <p:nvPr/>
        </p:nvGrpSpPr>
        <p:grpSpPr bwMode="auto">
          <a:xfrm>
            <a:off x="6299200" y="4365625"/>
            <a:ext cx="107950" cy="144463"/>
            <a:chOff x="3470" y="3113"/>
            <a:chExt cx="272" cy="272"/>
          </a:xfrm>
        </p:grpSpPr>
        <p:sp>
          <p:nvSpPr>
            <p:cNvPr id="17575" name="Rectangle 1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6" name="AutoShape 1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7" name="Group 169"/>
          <p:cNvGrpSpPr>
            <a:grpSpLocks noChangeAspect="1"/>
          </p:cNvGrpSpPr>
          <p:nvPr/>
        </p:nvGrpSpPr>
        <p:grpSpPr bwMode="auto">
          <a:xfrm>
            <a:off x="7667625" y="4437063"/>
            <a:ext cx="107950" cy="144462"/>
            <a:chOff x="3470" y="3113"/>
            <a:chExt cx="272" cy="272"/>
          </a:xfrm>
        </p:grpSpPr>
        <p:sp>
          <p:nvSpPr>
            <p:cNvPr id="17578" name="Rectangle 1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9" name="AutoShape 1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0" name="Group 172"/>
          <p:cNvGrpSpPr>
            <a:grpSpLocks noChangeAspect="1"/>
          </p:cNvGrpSpPr>
          <p:nvPr/>
        </p:nvGrpSpPr>
        <p:grpSpPr bwMode="auto">
          <a:xfrm>
            <a:off x="7883525" y="4652963"/>
            <a:ext cx="107950" cy="144462"/>
            <a:chOff x="3470" y="3113"/>
            <a:chExt cx="272" cy="272"/>
          </a:xfrm>
        </p:grpSpPr>
        <p:sp>
          <p:nvSpPr>
            <p:cNvPr id="17581" name="Rectangle 17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2" name="AutoShape 17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3" name="Group 175"/>
          <p:cNvGrpSpPr>
            <a:grpSpLocks noChangeAspect="1"/>
          </p:cNvGrpSpPr>
          <p:nvPr/>
        </p:nvGrpSpPr>
        <p:grpSpPr bwMode="auto">
          <a:xfrm>
            <a:off x="8099425" y="4868863"/>
            <a:ext cx="107950" cy="144462"/>
            <a:chOff x="3470" y="3113"/>
            <a:chExt cx="272" cy="272"/>
          </a:xfrm>
        </p:grpSpPr>
        <p:sp>
          <p:nvSpPr>
            <p:cNvPr id="17584" name="Rectangle 1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5" name="AutoShape 1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6" name="Group 178"/>
          <p:cNvGrpSpPr>
            <a:grpSpLocks noChangeAspect="1"/>
          </p:cNvGrpSpPr>
          <p:nvPr/>
        </p:nvGrpSpPr>
        <p:grpSpPr bwMode="auto">
          <a:xfrm>
            <a:off x="5867400" y="4365625"/>
            <a:ext cx="107950" cy="144463"/>
            <a:chOff x="3470" y="3113"/>
            <a:chExt cx="272" cy="272"/>
          </a:xfrm>
        </p:grpSpPr>
        <p:sp>
          <p:nvSpPr>
            <p:cNvPr id="17587" name="Rectangle 1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8" name="AutoShape 1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9" name="Group 181"/>
          <p:cNvGrpSpPr>
            <a:grpSpLocks noChangeAspect="1"/>
          </p:cNvGrpSpPr>
          <p:nvPr/>
        </p:nvGrpSpPr>
        <p:grpSpPr bwMode="auto">
          <a:xfrm>
            <a:off x="5580063" y="4221163"/>
            <a:ext cx="107950" cy="144462"/>
            <a:chOff x="3470" y="3113"/>
            <a:chExt cx="272" cy="272"/>
          </a:xfrm>
        </p:grpSpPr>
        <p:sp>
          <p:nvSpPr>
            <p:cNvPr id="17590" name="Rectangle 1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1" name="AutoShape 1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2" name="Group 184"/>
          <p:cNvGrpSpPr>
            <a:grpSpLocks noChangeAspect="1"/>
          </p:cNvGrpSpPr>
          <p:nvPr/>
        </p:nvGrpSpPr>
        <p:grpSpPr bwMode="auto">
          <a:xfrm>
            <a:off x="5580063" y="3789363"/>
            <a:ext cx="107950" cy="144462"/>
            <a:chOff x="3470" y="3113"/>
            <a:chExt cx="272" cy="272"/>
          </a:xfrm>
        </p:grpSpPr>
        <p:sp>
          <p:nvSpPr>
            <p:cNvPr id="17593" name="Rectangle 1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4" name="AutoShape 1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5" name="Group 187"/>
          <p:cNvGrpSpPr>
            <a:grpSpLocks noChangeAspect="1"/>
          </p:cNvGrpSpPr>
          <p:nvPr/>
        </p:nvGrpSpPr>
        <p:grpSpPr bwMode="auto">
          <a:xfrm>
            <a:off x="6011863" y="5084763"/>
            <a:ext cx="107950" cy="144462"/>
            <a:chOff x="3470" y="3113"/>
            <a:chExt cx="272" cy="272"/>
          </a:xfrm>
        </p:grpSpPr>
        <p:sp>
          <p:nvSpPr>
            <p:cNvPr id="17596" name="Rectangle 1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7" name="AutoShape 1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8" name="Group 190"/>
          <p:cNvGrpSpPr>
            <a:grpSpLocks noChangeAspect="1"/>
          </p:cNvGrpSpPr>
          <p:nvPr/>
        </p:nvGrpSpPr>
        <p:grpSpPr bwMode="auto">
          <a:xfrm>
            <a:off x="5724525" y="4868863"/>
            <a:ext cx="107950" cy="144462"/>
            <a:chOff x="3470" y="3113"/>
            <a:chExt cx="272" cy="272"/>
          </a:xfrm>
        </p:grpSpPr>
        <p:sp>
          <p:nvSpPr>
            <p:cNvPr id="17599" name="Rectangle 1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0" name="AutoShape 1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1" name="Group 193"/>
          <p:cNvGrpSpPr>
            <a:grpSpLocks noChangeAspect="1"/>
          </p:cNvGrpSpPr>
          <p:nvPr/>
        </p:nvGrpSpPr>
        <p:grpSpPr bwMode="auto">
          <a:xfrm>
            <a:off x="6516688" y="5373688"/>
            <a:ext cx="107950" cy="144462"/>
            <a:chOff x="3470" y="3113"/>
            <a:chExt cx="272" cy="272"/>
          </a:xfrm>
        </p:grpSpPr>
        <p:sp>
          <p:nvSpPr>
            <p:cNvPr id="17602" name="Rectangle 1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3" name="AutoShape 1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4" name="Group 196"/>
          <p:cNvGrpSpPr>
            <a:grpSpLocks noChangeAspect="1"/>
          </p:cNvGrpSpPr>
          <p:nvPr/>
        </p:nvGrpSpPr>
        <p:grpSpPr bwMode="auto">
          <a:xfrm>
            <a:off x="6083300" y="4508500"/>
            <a:ext cx="107950" cy="144463"/>
            <a:chOff x="3470" y="3113"/>
            <a:chExt cx="272" cy="272"/>
          </a:xfrm>
        </p:grpSpPr>
        <p:sp>
          <p:nvSpPr>
            <p:cNvPr id="17605" name="Rectangle 1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6" name="AutoShape 1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7" name="Group 199"/>
          <p:cNvGrpSpPr>
            <a:grpSpLocks noChangeAspect="1"/>
          </p:cNvGrpSpPr>
          <p:nvPr/>
        </p:nvGrpSpPr>
        <p:grpSpPr bwMode="auto">
          <a:xfrm>
            <a:off x="6802438" y="5300663"/>
            <a:ext cx="107950" cy="144462"/>
            <a:chOff x="3470" y="3113"/>
            <a:chExt cx="272" cy="272"/>
          </a:xfrm>
        </p:grpSpPr>
        <p:sp>
          <p:nvSpPr>
            <p:cNvPr id="17608" name="Rectangle 20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9" name="AutoShape 20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10" name="Group 202"/>
          <p:cNvGrpSpPr>
            <a:grpSpLocks noChangeAspect="1"/>
          </p:cNvGrpSpPr>
          <p:nvPr/>
        </p:nvGrpSpPr>
        <p:grpSpPr bwMode="auto">
          <a:xfrm>
            <a:off x="7018338" y="5516563"/>
            <a:ext cx="107950" cy="144462"/>
            <a:chOff x="3470" y="3113"/>
            <a:chExt cx="272" cy="272"/>
          </a:xfrm>
        </p:grpSpPr>
        <p:sp>
          <p:nvSpPr>
            <p:cNvPr id="17611" name="Rectangle 20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12" name="AutoShape 20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7613" name="AutoShape 205"/>
          <p:cNvSpPr>
            <a:spLocks/>
          </p:cNvSpPr>
          <p:nvPr/>
        </p:nvSpPr>
        <p:spPr bwMode="auto">
          <a:xfrm>
            <a:off x="5219700" y="1989138"/>
            <a:ext cx="3384550" cy="863600"/>
          </a:xfrm>
          <a:prstGeom prst="borderCallout1">
            <a:avLst>
              <a:gd name="adj1" fmla="val 13236"/>
              <a:gd name="adj2" fmla="val -2250"/>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atin typeface="+mj-lt"/>
              </a:rPr>
              <a:t>“Spin the bottle” method to find index house and the next nearest</a:t>
            </a:r>
            <a:endParaRPr lang="en-US">
              <a:latin typeface="+mj-lt"/>
            </a:endParaRPr>
          </a:p>
        </p:txBody>
      </p:sp>
    </p:spTree>
    <p:extLst>
      <p:ext uri="{BB962C8B-B14F-4D97-AF65-F5344CB8AC3E}">
        <p14:creationId xmlns:p14="http://schemas.microsoft.com/office/powerpoint/2010/main" val="32117882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smtClean="0">
                <a:solidFill>
                  <a:srgbClr val="4F81BD"/>
                </a:solidFill>
                <a:latin typeface="+mj-lt"/>
              </a:rPr>
              <a:t>Summary: Sampling</a:t>
            </a:r>
            <a:endParaRPr lang="en-US"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dirty="0">
                <a:latin typeface="+mj-lt"/>
              </a:rPr>
              <a:t>Sampling is the most critical step in surveys to achieve accuracy and should not be neglected</a:t>
            </a:r>
          </a:p>
          <a:p>
            <a:pPr marL="609600" indent="-609600">
              <a:lnSpc>
                <a:spcPct val="90000"/>
              </a:lnSpc>
              <a:spcBef>
                <a:spcPct val="20000"/>
              </a:spcBef>
              <a:buClr>
                <a:schemeClr val="accent2"/>
              </a:buClr>
              <a:buFontTx/>
              <a:buChar char="•"/>
            </a:pPr>
            <a:r>
              <a:rPr lang="en-US" sz="3200" dirty="0">
                <a:latin typeface="+mj-lt"/>
              </a:rPr>
              <a:t>If at all possible sampling should be done from a list of clusters using PPS (stage one)</a:t>
            </a:r>
          </a:p>
          <a:p>
            <a:pPr marL="609600" indent="-609600">
              <a:lnSpc>
                <a:spcPct val="90000"/>
              </a:lnSpc>
              <a:spcBef>
                <a:spcPct val="20000"/>
              </a:spcBef>
              <a:buClr>
                <a:schemeClr val="accent2"/>
              </a:buClr>
              <a:buFontTx/>
              <a:buChar char="•"/>
            </a:pPr>
            <a:r>
              <a:rPr lang="en-US" sz="3200" dirty="0">
                <a:latin typeface="+mj-lt"/>
              </a:rPr>
              <a:t>Within the cluster study objects (PSU) should also be selected by random or systematic sampling (no random walk</a:t>
            </a:r>
            <a:r>
              <a:rPr lang="en-US" sz="3200" dirty="0" smtClean="0">
                <a:latin typeface="+mj-lt"/>
              </a:rPr>
              <a:t>!)</a:t>
            </a:r>
            <a:endParaRPr lang="en-US" sz="3200" dirty="0">
              <a:latin typeface="+mj-lt"/>
            </a:endParaRPr>
          </a:p>
        </p:txBody>
      </p:sp>
    </p:spTree>
    <p:extLst>
      <p:ext uri="{BB962C8B-B14F-4D97-AF65-F5344CB8AC3E}">
        <p14:creationId xmlns:p14="http://schemas.microsoft.com/office/powerpoint/2010/main" val="4058395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Design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191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6227" y="1844824"/>
            <a:ext cx="8569325" cy="2290960"/>
          </a:xfrm>
        </p:spPr>
        <p:txBody>
          <a:bodyPr/>
          <a:lstStyle/>
          <a:p>
            <a:pPr marL="609600" indent="-609600">
              <a:buClr>
                <a:schemeClr val="accent2"/>
              </a:buClr>
            </a:pPr>
            <a:r>
              <a:rPr lang="en-US" sz="2600" dirty="0" smtClean="0">
                <a:latin typeface="+mj-lt"/>
              </a:rPr>
              <a:t>Prospective cohort study to determine physical survival of LLIN from campaign</a:t>
            </a:r>
          </a:p>
        </p:txBody>
      </p:sp>
      <p:sp>
        <p:nvSpPr>
          <p:cNvPr id="4" name="TextBox 3"/>
          <p:cNvSpPr txBox="1"/>
          <p:nvPr/>
        </p:nvSpPr>
        <p:spPr>
          <a:xfrm>
            <a:off x="395536" y="3183359"/>
            <a:ext cx="2160240" cy="461665"/>
          </a:xfrm>
          <a:prstGeom prst="rect">
            <a:avLst/>
          </a:prstGeom>
          <a:noFill/>
        </p:spPr>
        <p:txBody>
          <a:bodyPr wrap="square" rtlCol="0">
            <a:spAutoFit/>
          </a:bodyPr>
          <a:lstStyle/>
          <a:p>
            <a:pPr algn="l"/>
            <a:r>
              <a:rPr lang="en-US" sz="2400" dirty="0" smtClean="0">
                <a:latin typeface="+mj-lt"/>
              </a:rPr>
              <a:t>Durability =</a:t>
            </a:r>
            <a:endParaRPr lang="en-US" sz="2400" dirty="0">
              <a:latin typeface="+mj-lt"/>
            </a:endParaRPr>
          </a:p>
        </p:txBody>
      </p:sp>
      <p:cxnSp>
        <p:nvCxnSpPr>
          <p:cNvPr id="5" name="Straight Connector 4"/>
          <p:cNvCxnSpPr/>
          <p:nvPr/>
        </p:nvCxnSpPr>
        <p:spPr>
          <a:xfrm>
            <a:off x="2699792" y="3482322"/>
            <a:ext cx="6120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99792" y="3059668"/>
            <a:ext cx="6120680" cy="369332"/>
          </a:xfrm>
          <a:prstGeom prst="rect">
            <a:avLst/>
          </a:prstGeom>
          <a:noFill/>
        </p:spPr>
        <p:txBody>
          <a:bodyPr wrap="square" rtlCol="0">
            <a:spAutoFit/>
          </a:bodyPr>
          <a:lstStyle/>
          <a:p>
            <a:r>
              <a:rPr lang="en-US" sz="1800" dirty="0" smtClean="0">
                <a:latin typeface="+mj-lt"/>
              </a:rPr>
              <a:t># of nets still there and fit for use at time x</a:t>
            </a:r>
            <a:endParaRPr lang="en-US" sz="1800" dirty="0">
              <a:latin typeface="+mj-lt"/>
            </a:endParaRPr>
          </a:p>
        </p:txBody>
      </p:sp>
      <p:sp>
        <p:nvSpPr>
          <p:cNvPr id="7" name="TextBox 6"/>
          <p:cNvSpPr txBox="1"/>
          <p:nvPr/>
        </p:nvSpPr>
        <p:spPr>
          <a:xfrm>
            <a:off x="2687168" y="3491716"/>
            <a:ext cx="6120680" cy="369332"/>
          </a:xfrm>
          <a:prstGeom prst="rect">
            <a:avLst/>
          </a:prstGeom>
          <a:noFill/>
        </p:spPr>
        <p:txBody>
          <a:bodyPr wrap="square" rtlCol="0">
            <a:spAutoFit/>
          </a:bodyPr>
          <a:lstStyle/>
          <a:p>
            <a:r>
              <a:rPr lang="en-US" sz="1800" dirty="0" smtClean="0">
                <a:latin typeface="+mj-lt"/>
              </a:rPr>
              <a:t># of nets originally received and not given away</a:t>
            </a:r>
            <a:endParaRPr lang="en-US" sz="1800" dirty="0">
              <a:latin typeface="+mj-lt"/>
            </a:endParaRPr>
          </a:p>
        </p:txBody>
      </p:sp>
      <p:sp>
        <p:nvSpPr>
          <p:cNvPr id="9" name="Rectangle 3"/>
          <p:cNvSpPr txBox="1">
            <a:spLocks noChangeArrowheads="1"/>
          </p:cNvSpPr>
          <p:nvPr/>
        </p:nvSpPr>
        <p:spPr bwMode="auto">
          <a:xfrm>
            <a:off x="395536" y="4062986"/>
            <a:ext cx="8569325" cy="229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buClr>
                <a:schemeClr val="accent2"/>
              </a:buClr>
            </a:pPr>
            <a:r>
              <a:rPr lang="en-US" sz="2600" dirty="0" smtClean="0">
                <a:latin typeface="+mj-lt"/>
              </a:rPr>
              <a:t>Difference in physical condition (% still good and % too torn)</a:t>
            </a:r>
            <a:endParaRPr lang="en-US" sz="2600" b="0" dirty="0" smtClean="0">
              <a:latin typeface="+mj-lt"/>
            </a:endParaRPr>
          </a:p>
        </p:txBody>
      </p:sp>
      <p:sp>
        <p:nvSpPr>
          <p:cNvPr id="10" name="Rectangle 2"/>
          <p:cNvSpPr>
            <a:spLocks noChangeArrowheads="1"/>
          </p:cNvSpPr>
          <p:nvPr/>
        </p:nvSpPr>
        <p:spPr bwMode="auto">
          <a:xfrm>
            <a:off x="457200" y="4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dirty="0" smtClean="0">
                <a:solidFill>
                  <a:srgbClr val="4F81BD"/>
                </a:solidFill>
                <a:latin typeface="+mj-lt"/>
              </a:rPr>
              <a:t>Study design of LLIN Durability Monitoring</a:t>
            </a:r>
          </a:p>
        </p:txBody>
      </p:sp>
    </p:spTree>
    <p:extLst>
      <p:ext uri="{BB962C8B-B14F-4D97-AF65-F5344CB8AC3E}">
        <p14:creationId xmlns:p14="http://schemas.microsoft.com/office/powerpoint/2010/main" val="29337926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65" y="116632"/>
            <a:ext cx="9252520" cy="707886"/>
          </a:xfrm>
          <a:prstGeom prst="rect">
            <a:avLst/>
          </a:prstGeom>
          <a:noFill/>
        </p:spPr>
        <p:txBody>
          <a:bodyPr wrap="square" rtlCol="0">
            <a:spAutoFit/>
          </a:bodyPr>
          <a:lstStyle/>
          <a:p>
            <a:pPr algn="ctr"/>
            <a:r>
              <a:rPr lang="en-US" sz="4000" b="1" dirty="0" smtClean="0">
                <a:solidFill>
                  <a:srgbClr val="4F81BD"/>
                </a:solidFill>
                <a:latin typeface="+mj-lt"/>
              </a:rPr>
              <a:t>Overview</a:t>
            </a:r>
            <a:endParaRPr lang="en-US" sz="4000" b="1" dirty="0">
              <a:solidFill>
                <a:srgbClr val="4F81BD"/>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Some background survey methodology</a:t>
            </a:r>
          </a:p>
          <a:p>
            <a:pPr>
              <a:buClr>
                <a:srgbClr val="C00000"/>
              </a:buClr>
              <a:buFont typeface="Wingdings" pitchFamily="2" charset="2"/>
              <a:buChar char="§"/>
            </a:pPr>
            <a:r>
              <a:rPr lang="en-US" dirty="0" smtClean="0">
                <a:latin typeface="+mj-lt"/>
              </a:rPr>
              <a:t>Exercise on sampling</a:t>
            </a:r>
          </a:p>
          <a:p>
            <a:pPr>
              <a:buClr>
                <a:srgbClr val="C00000"/>
              </a:buClr>
              <a:buFont typeface="Wingdings" pitchFamily="2" charset="2"/>
              <a:buChar char="§"/>
            </a:pPr>
            <a:r>
              <a:rPr lang="en-US" dirty="0" smtClean="0">
                <a:latin typeface="+mj-lt"/>
              </a:rPr>
              <a:t>Monitoring design</a:t>
            </a:r>
            <a:endParaRPr lang="en-US" dirty="0" smtClean="0">
              <a:latin typeface="+mj-lt"/>
            </a:endParaRPr>
          </a:p>
        </p:txBody>
      </p:sp>
    </p:spTree>
    <p:extLst>
      <p:ext uri="{BB962C8B-B14F-4D97-AF65-F5344CB8AC3E}">
        <p14:creationId xmlns:p14="http://schemas.microsoft.com/office/powerpoint/2010/main" val="3939544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457200" y="274638"/>
            <a:ext cx="8229600" cy="114300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smtClean="0">
                <a:solidFill>
                  <a:srgbClr val="4F81BD"/>
                </a:solidFill>
              </a:rPr>
              <a:t>Durability monitoring timeline</a:t>
            </a:r>
            <a:endParaRPr lang="en-US" b="1" dirty="0">
              <a:solidFill>
                <a:srgbClr val="4F81BD"/>
              </a:solidFill>
            </a:endParaRPr>
          </a:p>
        </p:txBody>
      </p:sp>
      <p:grpSp>
        <p:nvGrpSpPr>
          <p:cNvPr id="2" name="Group 1"/>
          <p:cNvGrpSpPr/>
          <p:nvPr/>
        </p:nvGrpSpPr>
        <p:grpSpPr>
          <a:xfrm>
            <a:off x="539552" y="1916832"/>
            <a:ext cx="7976064" cy="2072493"/>
            <a:chOff x="264354" y="1076148"/>
            <a:chExt cx="7976064" cy="2072493"/>
          </a:xfrm>
        </p:grpSpPr>
        <p:cxnSp>
          <p:nvCxnSpPr>
            <p:cNvPr id="4" name="Straight Arrow Connector 3"/>
            <p:cNvCxnSpPr/>
            <p:nvPr/>
          </p:nvCxnSpPr>
          <p:spPr bwMode="auto">
            <a:xfrm>
              <a:off x="1485778" y="1904378"/>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6" name="Oval 5"/>
            <p:cNvSpPr>
              <a:spLocks noChangeAspect="1"/>
            </p:cNvSpPr>
            <p:nvPr/>
          </p:nvSpPr>
          <p:spPr bwMode="auto">
            <a:xfrm>
              <a:off x="3246708"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a:cs typeface="Calibri"/>
                </a:rPr>
                <a:t>12</a:t>
              </a:r>
              <a:endParaRPr kumimoji="0" lang="en-US" sz="1000" b="0" i="0" u="none" strike="noStrike" cap="none" normalizeH="0" baseline="0" dirty="0">
                <a:ln>
                  <a:noFill/>
                </a:ln>
                <a:solidFill>
                  <a:schemeClr val="tx1"/>
                </a:solidFill>
                <a:effectLst/>
                <a:latin typeface="Calibri"/>
                <a:cs typeface="Calibri"/>
              </a:endParaRPr>
            </a:p>
          </p:txBody>
        </p:sp>
        <p:sp>
          <p:nvSpPr>
            <p:cNvPr id="7" name="Oval 6"/>
            <p:cNvSpPr>
              <a:spLocks noChangeAspect="1"/>
            </p:cNvSpPr>
            <p:nvPr/>
          </p:nvSpPr>
          <p:spPr bwMode="auto">
            <a:xfrm>
              <a:off x="5061210"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dirty="0" smtClean="0"/>
                <a:t>24</a:t>
              </a:r>
              <a:endParaRPr lang="en-US" sz="1000" dirty="0"/>
            </a:p>
          </p:txBody>
        </p:sp>
        <p:sp>
          <p:nvSpPr>
            <p:cNvPr id="8" name="Oval 7"/>
            <p:cNvSpPr>
              <a:spLocks noChangeAspect="1"/>
            </p:cNvSpPr>
            <p:nvPr/>
          </p:nvSpPr>
          <p:spPr bwMode="auto">
            <a:xfrm>
              <a:off x="6852499"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dirty="0" smtClean="0"/>
                <a:t>36</a:t>
              </a:r>
              <a:endParaRPr lang="en-US" sz="1000" dirty="0"/>
            </a:p>
          </p:txBody>
        </p:sp>
        <p:sp>
          <p:nvSpPr>
            <p:cNvPr id="9" name="TextBox 8"/>
            <p:cNvSpPr txBox="1"/>
            <p:nvPr/>
          </p:nvSpPr>
          <p:spPr>
            <a:xfrm>
              <a:off x="264354" y="2169744"/>
              <a:ext cx="1392876" cy="369332"/>
            </a:xfrm>
            <a:prstGeom prst="rect">
              <a:avLst/>
            </a:prstGeom>
            <a:noFill/>
          </p:spPr>
          <p:txBody>
            <a:bodyPr wrap="square" rtlCol="0">
              <a:spAutoFit/>
            </a:bodyPr>
            <a:lstStyle/>
            <a:p>
              <a:pPr algn="r"/>
              <a:r>
                <a:rPr lang="en-GB" sz="1800" dirty="0" smtClean="0">
                  <a:latin typeface="Calibri" panose="020F0502020204030204" pitchFamily="34" charset="0"/>
                </a:rPr>
                <a:t>Distribution</a:t>
              </a:r>
              <a:endParaRPr lang="en-GB" sz="1800" dirty="0">
                <a:latin typeface="Calibri" panose="020F0502020204030204" pitchFamily="34" charset="0"/>
              </a:endParaRPr>
            </a:p>
          </p:txBody>
        </p:sp>
        <p:sp>
          <p:nvSpPr>
            <p:cNvPr id="10" name="TextBox 9"/>
            <p:cNvSpPr txBox="1"/>
            <p:nvPr/>
          </p:nvSpPr>
          <p:spPr>
            <a:xfrm>
              <a:off x="3180628" y="2143076"/>
              <a:ext cx="1027352" cy="738664"/>
            </a:xfrm>
            <a:prstGeom prst="rect">
              <a:avLst/>
            </a:prstGeom>
            <a:noFill/>
          </p:spPr>
          <p:txBody>
            <a:bodyPr wrap="square" rtlCol="0">
              <a:spAutoFit/>
            </a:bodyPr>
            <a:lstStyle/>
            <a:p>
              <a:r>
                <a:rPr lang="en-GB" sz="1800" dirty="0" smtClean="0">
                  <a:latin typeface="Calibri" panose="020F0502020204030204" pitchFamily="34" charset="0"/>
                </a:rPr>
                <a:t>Assess</a:t>
              </a:r>
            </a:p>
            <a:p>
              <a:r>
                <a:rPr lang="en-GB" sz="1200" dirty="0" smtClean="0">
                  <a:latin typeface="Calibri" panose="020F0502020204030204" pitchFamily="34" charset="0"/>
                </a:rPr>
                <a:t>Attrition</a:t>
              </a:r>
            </a:p>
            <a:p>
              <a:r>
                <a:rPr lang="en-GB" sz="1200" dirty="0" smtClean="0">
                  <a:latin typeface="Calibri" panose="020F0502020204030204" pitchFamily="34" charset="0"/>
                </a:rPr>
                <a:t>Integrity</a:t>
              </a:r>
            </a:p>
          </p:txBody>
        </p:sp>
        <p:sp>
          <p:nvSpPr>
            <p:cNvPr id="11" name="Oval 10"/>
            <p:cNvSpPr>
              <a:spLocks noChangeAspect="1"/>
            </p:cNvSpPr>
            <p:nvPr/>
          </p:nvSpPr>
          <p:spPr bwMode="auto">
            <a:xfrm>
              <a:off x="1370785" y="1721498"/>
              <a:ext cx="366132" cy="3657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cs typeface="Calibri"/>
                </a:rPr>
                <a:t>0</a:t>
              </a:r>
              <a:endParaRPr kumimoji="0" lang="en-US" sz="1200" b="0" i="0" u="none" strike="noStrike" cap="none" normalizeH="0" baseline="0" dirty="0">
                <a:ln>
                  <a:noFill/>
                </a:ln>
                <a:solidFill>
                  <a:schemeClr val="tx1"/>
                </a:solidFill>
                <a:effectLst/>
                <a:latin typeface="Calibri"/>
                <a:cs typeface="Calibri"/>
              </a:endParaRPr>
            </a:p>
          </p:txBody>
        </p:sp>
        <p:sp>
          <p:nvSpPr>
            <p:cNvPr id="12" name="TextBox 11"/>
            <p:cNvSpPr txBox="1"/>
            <p:nvPr/>
          </p:nvSpPr>
          <p:spPr>
            <a:xfrm>
              <a:off x="4983989" y="2132978"/>
              <a:ext cx="1027352" cy="1015663"/>
            </a:xfrm>
            <a:prstGeom prst="rect">
              <a:avLst/>
            </a:prstGeom>
            <a:noFill/>
          </p:spPr>
          <p:txBody>
            <a:bodyPr wrap="square" rtlCol="0">
              <a:spAutoFit/>
            </a:bodyPr>
            <a:lstStyle/>
            <a:p>
              <a:r>
                <a:rPr lang="en-GB" sz="1800" dirty="0" smtClean="0">
                  <a:latin typeface="Calibri" panose="020F0502020204030204" pitchFamily="34" charset="0"/>
                </a:rPr>
                <a:t>Assess</a:t>
              </a:r>
            </a:p>
            <a:p>
              <a:r>
                <a:rPr lang="en-GB" sz="1200" dirty="0" smtClean="0">
                  <a:latin typeface="Calibri" panose="020F0502020204030204" pitchFamily="34" charset="0"/>
                </a:rPr>
                <a:t>Attrition</a:t>
              </a:r>
            </a:p>
            <a:p>
              <a:r>
                <a:rPr lang="en-GB" sz="1200" dirty="0" smtClean="0">
                  <a:latin typeface="Calibri" panose="020F0502020204030204" pitchFamily="34" charset="0"/>
                </a:rPr>
                <a:t>Integrity</a:t>
              </a:r>
            </a:p>
            <a:p>
              <a:endParaRPr lang="en-GB" sz="1800" dirty="0">
                <a:latin typeface="Calibri" panose="020F0502020204030204" pitchFamily="34" charset="0"/>
              </a:endParaRPr>
            </a:p>
          </p:txBody>
        </p:sp>
        <p:sp>
          <p:nvSpPr>
            <p:cNvPr id="13" name="TextBox 12"/>
            <p:cNvSpPr txBox="1"/>
            <p:nvPr/>
          </p:nvSpPr>
          <p:spPr>
            <a:xfrm>
              <a:off x="6819842" y="2143076"/>
              <a:ext cx="1027352" cy="738664"/>
            </a:xfrm>
            <a:prstGeom prst="rect">
              <a:avLst/>
            </a:prstGeom>
            <a:noFill/>
          </p:spPr>
          <p:txBody>
            <a:bodyPr wrap="square" rtlCol="0">
              <a:spAutoFit/>
            </a:bodyPr>
            <a:lstStyle/>
            <a:p>
              <a:r>
                <a:rPr lang="en-GB" sz="1800" dirty="0" smtClean="0">
                  <a:latin typeface="Calibri" panose="020F0502020204030204" pitchFamily="34" charset="0"/>
                </a:rPr>
                <a:t>Assess</a:t>
              </a:r>
            </a:p>
            <a:p>
              <a:r>
                <a:rPr lang="en-GB" sz="1200" dirty="0" smtClean="0">
                  <a:latin typeface="Calibri" panose="020F0502020204030204" pitchFamily="34" charset="0"/>
                </a:rPr>
                <a:t>Attrition</a:t>
              </a:r>
            </a:p>
            <a:p>
              <a:r>
                <a:rPr lang="en-GB" sz="1200" dirty="0" smtClean="0">
                  <a:latin typeface="Calibri" panose="020F0502020204030204" pitchFamily="34" charset="0"/>
                </a:rPr>
                <a:t>Integrity</a:t>
              </a:r>
            </a:p>
          </p:txBody>
        </p:sp>
        <p:sp>
          <p:nvSpPr>
            <p:cNvPr id="14" name="Down Arrow 13"/>
            <p:cNvSpPr/>
            <p:nvPr/>
          </p:nvSpPr>
          <p:spPr bwMode="auto">
            <a:xfrm>
              <a:off x="2118981" y="1076148"/>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a:off x="2397508" y="1108440"/>
              <a:ext cx="2946391" cy="369332"/>
            </a:xfrm>
            <a:prstGeom prst="rect">
              <a:avLst/>
            </a:prstGeom>
            <a:noFill/>
          </p:spPr>
          <p:txBody>
            <a:bodyPr wrap="square" rtlCol="0">
              <a:spAutoFit/>
            </a:bodyPr>
            <a:lstStyle/>
            <a:p>
              <a:r>
                <a:rPr lang="es-ES" sz="1800" dirty="0" err="1" smtClean="0">
                  <a:latin typeface="Calibri" panose="020F0502020204030204" pitchFamily="34" charset="0"/>
                </a:rPr>
                <a:t>Baseline</a:t>
              </a:r>
              <a:endParaRPr lang="en-US" sz="1800" dirty="0">
                <a:latin typeface="Calibri" panose="020F0502020204030204" pitchFamily="34" charset="0"/>
              </a:endParaRPr>
            </a:p>
          </p:txBody>
        </p:sp>
        <p:sp>
          <p:nvSpPr>
            <p:cNvPr id="16" name="Oval 15"/>
            <p:cNvSpPr>
              <a:spLocks noChangeAspect="1"/>
            </p:cNvSpPr>
            <p:nvPr/>
          </p:nvSpPr>
          <p:spPr bwMode="auto">
            <a:xfrm>
              <a:off x="2031376" y="1721498"/>
              <a:ext cx="366132" cy="36576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6</a:t>
              </a:r>
              <a:endParaRPr kumimoji="0" lang="en-US" sz="1000" b="0" i="0" u="none" strike="noStrike" cap="none" normalizeH="0" baseline="0" dirty="0">
                <a:ln>
                  <a:noFill/>
                </a:ln>
                <a:solidFill>
                  <a:schemeClr val="tx1"/>
                </a:solidFill>
                <a:effectLst/>
                <a:latin typeface="+mj-lt"/>
              </a:endParaRPr>
            </a:p>
          </p:txBody>
        </p:sp>
        <p:sp>
          <p:nvSpPr>
            <p:cNvPr id="17" name="TextBox 16"/>
            <p:cNvSpPr txBox="1"/>
            <p:nvPr/>
          </p:nvSpPr>
          <p:spPr>
            <a:xfrm>
              <a:off x="1897684" y="2143076"/>
              <a:ext cx="1027352" cy="738664"/>
            </a:xfrm>
            <a:prstGeom prst="rect">
              <a:avLst/>
            </a:prstGeom>
            <a:noFill/>
          </p:spPr>
          <p:txBody>
            <a:bodyPr wrap="square" rtlCol="0">
              <a:spAutoFit/>
            </a:bodyPr>
            <a:lstStyle/>
            <a:p>
              <a:r>
                <a:rPr lang="en-GB" sz="1800" dirty="0" smtClean="0">
                  <a:latin typeface="Calibri" panose="020F0502020204030204" pitchFamily="34" charset="0"/>
                </a:rPr>
                <a:t>Assess</a:t>
              </a:r>
            </a:p>
            <a:p>
              <a:r>
                <a:rPr lang="en-GB" sz="1200" dirty="0" smtClean="0">
                  <a:latin typeface="Calibri" panose="020F0502020204030204" pitchFamily="34" charset="0"/>
                </a:rPr>
                <a:t>Attrition</a:t>
              </a:r>
            </a:p>
            <a:p>
              <a:r>
                <a:rPr lang="en-GB" sz="1200" smtClean="0">
                  <a:latin typeface="Calibri" panose="020F0502020204030204" pitchFamily="34" charset="0"/>
                </a:rPr>
                <a:t>Integrity</a:t>
              </a:r>
              <a:endParaRPr lang="en-GB" sz="1200" dirty="0" smtClean="0">
                <a:latin typeface="Calibri" panose="020F0502020204030204" pitchFamily="34" charset="0"/>
              </a:endParaRPr>
            </a:p>
          </p:txBody>
        </p:sp>
      </p:grpSp>
    </p:spTree>
    <p:extLst>
      <p:ext uri="{BB962C8B-B14F-4D97-AF65-F5344CB8AC3E}">
        <p14:creationId xmlns:p14="http://schemas.microsoft.com/office/powerpoint/2010/main" val="14907438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smtClean="0">
                <a:solidFill>
                  <a:srgbClr val="4F81BD"/>
                </a:solidFill>
                <a:latin typeface="+mj-lt"/>
              </a:rPr>
              <a:t>Protocol</a:t>
            </a:r>
            <a:endParaRPr lang="en-US"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dirty="0" smtClean="0">
                <a:latin typeface="+mj-lt"/>
              </a:rPr>
              <a:t>For each site 15 clusters selected from census data in two steps</a:t>
            </a:r>
          </a:p>
          <a:p>
            <a:pPr marL="1066800" lvl="1" indent="-609600">
              <a:lnSpc>
                <a:spcPct val="90000"/>
              </a:lnSpc>
              <a:spcBef>
                <a:spcPct val="20000"/>
              </a:spcBef>
              <a:buClr>
                <a:schemeClr val="accent2"/>
              </a:buClr>
              <a:buFontTx/>
              <a:buChar char="•"/>
            </a:pPr>
            <a:r>
              <a:rPr lang="en-US" sz="3200" dirty="0" smtClean="0">
                <a:latin typeface="+mj-lt"/>
              </a:rPr>
              <a:t>Selection of cluster location by ward with PPS</a:t>
            </a:r>
          </a:p>
          <a:p>
            <a:pPr marL="1066800" lvl="1" indent="-609600">
              <a:lnSpc>
                <a:spcPct val="90000"/>
              </a:lnSpc>
              <a:spcBef>
                <a:spcPct val="20000"/>
              </a:spcBef>
              <a:buClr>
                <a:schemeClr val="accent2"/>
              </a:buClr>
              <a:buFontTx/>
              <a:buChar char="•"/>
            </a:pPr>
            <a:r>
              <a:rPr lang="en-US" sz="3200" dirty="0" smtClean="0">
                <a:latin typeface="+mj-lt"/>
              </a:rPr>
              <a:t>Selection of settlements within ward by SRS</a:t>
            </a:r>
          </a:p>
          <a:p>
            <a:pPr marL="609600" indent="-609600">
              <a:lnSpc>
                <a:spcPct val="90000"/>
              </a:lnSpc>
              <a:spcBef>
                <a:spcPct val="20000"/>
              </a:spcBef>
              <a:buClr>
                <a:schemeClr val="accent2"/>
              </a:buClr>
              <a:buFontTx/>
              <a:buChar char="•"/>
            </a:pPr>
            <a:r>
              <a:rPr lang="en-US" sz="3200" dirty="0" smtClean="0">
                <a:latin typeface="+mj-lt"/>
              </a:rPr>
              <a:t>Selection of clusters and households remains valid throughout study</a:t>
            </a:r>
          </a:p>
        </p:txBody>
      </p:sp>
    </p:spTree>
    <p:extLst>
      <p:ext uri="{BB962C8B-B14F-4D97-AF65-F5344CB8AC3E}">
        <p14:creationId xmlns:p14="http://schemas.microsoft.com/office/powerpoint/2010/main" val="22630620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smtClean="0">
                <a:solidFill>
                  <a:srgbClr val="4F81BD"/>
                </a:solidFill>
                <a:latin typeface="+mj-lt"/>
              </a:rPr>
              <a:t>Protocol (2)</a:t>
            </a:r>
            <a:endParaRPr lang="en-US"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dirty="0" smtClean="0">
                <a:latin typeface="+mj-lt"/>
              </a:rPr>
              <a:t>Households within settlement selected by SRS from random number lists based on listing of all households</a:t>
            </a:r>
          </a:p>
          <a:p>
            <a:pPr marL="609600" indent="-609600">
              <a:lnSpc>
                <a:spcPct val="90000"/>
              </a:lnSpc>
              <a:spcBef>
                <a:spcPct val="20000"/>
              </a:spcBef>
              <a:buClr>
                <a:schemeClr val="accent2"/>
              </a:buClr>
              <a:buFontTx/>
              <a:buChar char="•"/>
            </a:pPr>
            <a:r>
              <a:rPr lang="en-US" sz="3200" dirty="0" smtClean="0">
                <a:latin typeface="+mj-lt"/>
              </a:rPr>
              <a:t>Only households which had received any nets from campaign in XXXX are included (even if these are now gone)</a:t>
            </a:r>
          </a:p>
          <a:p>
            <a:pPr marL="609600" indent="-609600">
              <a:lnSpc>
                <a:spcPct val="90000"/>
              </a:lnSpc>
              <a:spcBef>
                <a:spcPct val="20000"/>
              </a:spcBef>
              <a:buClr>
                <a:schemeClr val="accent2"/>
              </a:buClr>
              <a:buFontTx/>
              <a:buChar char="•"/>
            </a:pPr>
            <a:r>
              <a:rPr lang="en-US" sz="3200" dirty="0" smtClean="0">
                <a:latin typeface="+mj-lt"/>
              </a:rPr>
              <a:t>Replacement households are selected for those not eligible</a:t>
            </a:r>
          </a:p>
          <a:p>
            <a:pPr marL="609600" indent="-609600">
              <a:lnSpc>
                <a:spcPct val="90000"/>
              </a:lnSpc>
              <a:spcBef>
                <a:spcPct val="20000"/>
              </a:spcBef>
              <a:buClr>
                <a:schemeClr val="accent2"/>
              </a:buClr>
              <a:buFontTx/>
              <a:buChar char="•"/>
            </a:pPr>
            <a:r>
              <a:rPr lang="en-US" sz="3200" dirty="0"/>
              <a:t>Households maintained for each survey round</a:t>
            </a:r>
          </a:p>
          <a:p>
            <a:pPr>
              <a:lnSpc>
                <a:spcPct val="90000"/>
              </a:lnSpc>
              <a:spcBef>
                <a:spcPct val="20000"/>
              </a:spcBef>
              <a:buClr>
                <a:schemeClr val="accent2"/>
              </a:buClr>
            </a:pPr>
            <a:endParaRPr lang="en-US" sz="3200" dirty="0" smtClean="0">
              <a:latin typeface="+mj-lt"/>
            </a:endParaRPr>
          </a:p>
        </p:txBody>
      </p:sp>
    </p:spTree>
    <p:extLst>
      <p:ext uri="{BB962C8B-B14F-4D97-AF65-F5344CB8AC3E}">
        <p14:creationId xmlns:p14="http://schemas.microsoft.com/office/powerpoint/2010/main" val="311656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smtClean="0">
                <a:solidFill>
                  <a:srgbClr val="4F81BD"/>
                </a:solidFill>
                <a:latin typeface="+mj-lt"/>
              </a:rPr>
              <a:t>Protocol (3)</a:t>
            </a:r>
            <a:endParaRPr lang="en-US"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US" sz="3200" dirty="0" smtClean="0">
                <a:latin typeface="+mj-lt"/>
              </a:rPr>
              <a:t>Household interview to</a:t>
            </a:r>
          </a:p>
          <a:p>
            <a:pPr marL="1066800" lvl="1" indent="-609600">
              <a:lnSpc>
                <a:spcPct val="90000"/>
              </a:lnSpc>
              <a:spcBef>
                <a:spcPct val="20000"/>
              </a:spcBef>
              <a:buClr>
                <a:schemeClr val="accent2"/>
              </a:buClr>
              <a:buFontTx/>
              <a:buChar char="•"/>
            </a:pPr>
            <a:r>
              <a:rPr lang="en-US" sz="3200" dirty="0" smtClean="0">
                <a:latin typeface="+mj-lt"/>
              </a:rPr>
              <a:t>Characterize household’s socio economic status (wealth quintiles)</a:t>
            </a:r>
          </a:p>
          <a:p>
            <a:pPr marL="1066800" lvl="1" indent="-609600">
              <a:lnSpc>
                <a:spcPct val="90000"/>
              </a:lnSpc>
              <a:spcBef>
                <a:spcPct val="20000"/>
              </a:spcBef>
              <a:buClr>
                <a:schemeClr val="accent2"/>
              </a:buClr>
              <a:buFontTx/>
              <a:buChar char="•"/>
            </a:pPr>
            <a:r>
              <a:rPr lang="en-US" sz="3200" dirty="0" smtClean="0">
                <a:latin typeface="+mj-lt"/>
              </a:rPr>
              <a:t>Determine fate of campaign nets (attrition) and reasons for loss</a:t>
            </a:r>
          </a:p>
          <a:p>
            <a:pPr marL="1066800" lvl="1" indent="-609600">
              <a:lnSpc>
                <a:spcPct val="90000"/>
              </a:lnSpc>
              <a:spcBef>
                <a:spcPct val="20000"/>
              </a:spcBef>
              <a:buClr>
                <a:schemeClr val="accent2"/>
              </a:buClr>
              <a:buFontTx/>
              <a:buChar char="•"/>
            </a:pPr>
            <a:r>
              <a:rPr lang="en-US" sz="3200" dirty="0" smtClean="0">
                <a:latin typeface="+mj-lt"/>
              </a:rPr>
              <a:t>Exposure to messages and perceptions</a:t>
            </a:r>
          </a:p>
          <a:p>
            <a:pPr marL="1066800" lvl="1" indent="-609600">
              <a:lnSpc>
                <a:spcPct val="90000"/>
              </a:lnSpc>
              <a:spcBef>
                <a:spcPct val="20000"/>
              </a:spcBef>
              <a:buClr>
                <a:schemeClr val="accent2"/>
              </a:buClr>
              <a:buFontTx/>
              <a:buChar char="•"/>
            </a:pPr>
            <a:r>
              <a:rPr lang="en-US" sz="3200" dirty="0" smtClean="0">
                <a:latin typeface="+mj-lt"/>
              </a:rPr>
              <a:t>Care and repair behavior and attitudes</a:t>
            </a:r>
          </a:p>
          <a:p>
            <a:pPr marL="1066800" lvl="1" indent="-609600">
              <a:lnSpc>
                <a:spcPct val="90000"/>
              </a:lnSpc>
              <a:spcBef>
                <a:spcPct val="20000"/>
              </a:spcBef>
              <a:buClr>
                <a:schemeClr val="accent2"/>
              </a:buClr>
              <a:buFontTx/>
              <a:buChar char="•"/>
            </a:pPr>
            <a:r>
              <a:rPr lang="en-US" sz="3200" dirty="0" smtClean="0">
                <a:latin typeface="+mj-lt"/>
              </a:rPr>
              <a:t>Details of existing campaign nets including their condition (integrity)</a:t>
            </a:r>
          </a:p>
        </p:txBody>
      </p:sp>
    </p:spTree>
    <p:extLst>
      <p:ext uri="{BB962C8B-B14F-4D97-AF65-F5344CB8AC3E}">
        <p14:creationId xmlns:p14="http://schemas.microsoft.com/office/powerpoint/2010/main" val="1398563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52120" y="5877272"/>
            <a:ext cx="3240360" cy="769441"/>
          </a:xfrm>
          <a:prstGeom prst="rect">
            <a:avLst/>
          </a:prstGeom>
          <a:noFill/>
        </p:spPr>
        <p:txBody>
          <a:bodyPr wrap="square" rtlCol="0">
            <a:spAutoFit/>
          </a:bodyPr>
          <a:lstStyle/>
          <a:p>
            <a:r>
              <a:rPr lang="es-ES" sz="4400" dirty="0" err="1" smtClean="0">
                <a:solidFill>
                  <a:srgbClr val="FFFF00"/>
                </a:solidFill>
                <a:latin typeface="+mj-lt"/>
              </a:rPr>
              <a:t>Thank</a:t>
            </a:r>
            <a:r>
              <a:rPr lang="es-ES" sz="4400" dirty="0" smtClean="0">
                <a:solidFill>
                  <a:srgbClr val="FFFF00"/>
                </a:solidFill>
                <a:latin typeface="+mj-lt"/>
              </a:rPr>
              <a:t> </a:t>
            </a:r>
            <a:r>
              <a:rPr lang="es-ES" sz="4400" dirty="0" err="1" smtClean="0">
                <a:solidFill>
                  <a:srgbClr val="FFFF00"/>
                </a:solidFill>
                <a:latin typeface="+mj-lt"/>
              </a:rPr>
              <a:t>You</a:t>
            </a:r>
            <a:endParaRPr lang="en-US" sz="4400" dirty="0">
              <a:solidFill>
                <a:srgbClr val="FFFF00"/>
              </a:solidFill>
              <a:latin typeface="+mj-lt"/>
            </a:endParaRPr>
          </a:p>
        </p:txBody>
      </p:sp>
    </p:spTree>
    <p:extLst>
      <p:ext uri="{BB962C8B-B14F-4D97-AF65-F5344CB8AC3E}">
        <p14:creationId xmlns:p14="http://schemas.microsoft.com/office/powerpoint/2010/main" val="2939348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4800" b="1" dirty="0" smtClean="0">
                <a:solidFill>
                  <a:srgbClr val="4F81BD"/>
                </a:solidFill>
              </a:rPr>
              <a:t>Objective of Surveys</a:t>
            </a:r>
          </a:p>
        </p:txBody>
      </p:sp>
      <p:sp>
        <p:nvSpPr>
          <p:cNvPr id="6147" name="Rectangle 3"/>
          <p:cNvSpPr>
            <a:spLocks noGrp="1" noChangeArrowheads="1"/>
          </p:cNvSpPr>
          <p:nvPr>
            <p:ph type="body" idx="1"/>
          </p:nvPr>
        </p:nvSpPr>
        <p:spPr>
          <a:xfrm>
            <a:off x="395288" y="1484313"/>
            <a:ext cx="8569325" cy="2232025"/>
          </a:xfrm>
        </p:spPr>
        <p:txBody>
          <a:bodyPr rtlCol="0">
            <a:normAutofit/>
          </a:bodyPr>
          <a:lstStyle/>
          <a:p>
            <a:pPr marL="609600" indent="-609600" fontAlgn="auto">
              <a:spcAft>
                <a:spcPts val="0"/>
              </a:spcAft>
              <a:buClr>
                <a:schemeClr val="accent2"/>
              </a:buClr>
              <a:defRPr/>
            </a:pPr>
            <a:r>
              <a:rPr lang="en-GB" sz="2800" dirty="0">
                <a:latin typeface="+mj-lt"/>
              </a:rPr>
              <a:t>To obtain a representative estimate of the indicator of interest from the </a:t>
            </a:r>
            <a:r>
              <a:rPr lang="en-GB" sz="2800" dirty="0" smtClean="0">
                <a:latin typeface="+mj-lt"/>
              </a:rPr>
              <a:t>population at risk (or of interest)</a:t>
            </a:r>
            <a:endParaRPr lang="en-GB" sz="2800" dirty="0">
              <a:latin typeface="+mj-lt"/>
            </a:endParaRPr>
          </a:p>
          <a:p>
            <a:pPr marL="609600" indent="-609600" fontAlgn="auto">
              <a:spcAft>
                <a:spcPts val="0"/>
              </a:spcAft>
              <a:buClr>
                <a:schemeClr val="accent2"/>
              </a:buClr>
              <a:defRPr/>
            </a:pPr>
            <a:r>
              <a:rPr lang="en-GB" sz="2800" dirty="0">
                <a:latin typeface="+mj-lt"/>
              </a:rPr>
              <a:t>….an unbiased picture of the “truth” without having to look at everybody or everything</a:t>
            </a:r>
          </a:p>
        </p:txBody>
      </p:sp>
      <p:sp>
        <p:nvSpPr>
          <p:cNvPr id="6148" name="Rectangle 4"/>
          <p:cNvSpPr>
            <a:spLocks noChangeArrowheads="1"/>
          </p:cNvSpPr>
          <p:nvPr/>
        </p:nvSpPr>
        <p:spPr bwMode="auto">
          <a:xfrm>
            <a:off x="250825" y="3860800"/>
            <a:ext cx="85693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Clr>
                <a:schemeClr val="accent2"/>
              </a:buClr>
            </a:pPr>
            <a:r>
              <a:rPr lang="en-GB" sz="3200" dirty="0">
                <a:solidFill>
                  <a:srgbClr val="4F81BD"/>
                </a:solidFill>
                <a:latin typeface="+mj-lt"/>
              </a:rPr>
              <a:t>Myth:</a:t>
            </a:r>
          </a:p>
          <a:p>
            <a:pPr marL="609600" indent="-609600">
              <a:spcBef>
                <a:spcPct val="20000"/>
              </a:spcBef>
              <a:buClr>
                <a:schemeClr val="accent2"/>
              </a:buClr>
              <a:buFontTx/>
              <a:buChar char="•"/>
            </a:pPr>
            <a:r>
              <a:rPr lang="en-GB" sz="3200" dirty="0">
                <a:solidFill>
                  <a:srgbClr val="4F81BD"/>
                </a:solidFill>
                <a:latin typeface="+mj-lt"/>
              </a:rPr>
              <a:t>In order to be representative I need to include at least x% of my study population…….. </a:t>
            </a:r>
          </a:p>
        </p:txBody>
      </p:sp>
    </p:spTree>
    <p:extLst>
      <p:ext uri="{BB962C8B-B14F-4D97-AF65-F5344CB8AC3E}">
        <p14:creationId xmlns:p14="http://schemas.microsoft.com/office/powerpoint/2010/main" val="2985146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Two</a:t>
            </a:r>
            <a:r>
              <a:rPr lang="es-ES" sz="4800" b="1" dirty="0">
                <a:solidFill>
                  <a:srgbClr val="4F81BD"/>
                </a:solidFill>
                <a:latin typeface="+mj-lt"/>
              </a:rPr>
              <a:t> </a:t>
            </a:r>
            <a:r>
              <a:rPr lang="es-ES" sz="4800" b="1" dirty="0" err="1">
                <a:solidFill>
                  <a:srgbClr val="4F81BD"/>
                </a:solidFill>
                <a:latin typeface="+mj-lt"/>
              </a:rPr>
              <a:t>Concepts</a:t>
            </a:r>
            <a:endParaRPr lang="en-US" sz="4800" b="1" dirty="0">
              <a:solidFill>
                <a:srgbClr val="4F81BD"/>
              </a:solidFill>
              <a:latin typeface="+mj-lt"/>
            </a:endParaRPr>
          </a:p>
        </p:txBody>
      </p:sp>
      <p:sp>
        <p:nvSpPr>
          <p:cNvPr id="32771" name="Rectangle 6"/>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Accuracy</a:t>
            </a:r>
          </a:p>
        </p:txBody>
      </p:sp>
      <p:sp>
        <p:nvSpPr>
          <p:cNvPr id="32772" name="Rectangle 7"/>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Precision</a:t>
            </a:r>
          </a:p>
        </p:txBody>
      </p:sp>
      <p:sp>
        <p:nvSpPr>
          <p:cNvPr id="2056" name="Text Box 8"/>
          <p:cNvSpPr txBox="1">
            <a:spLocks noChangeArrowheads="1"/>
          </p:cNvSpPr>
          <p:nvPr/>
        </p:nvSpPr>
        <p:spPr bwMode="auto">
          <a:xfrm>
            <a:off x="250825" y="3213100"/>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atin typeface="+mj-lt"/>
              </a:rPr>
              <a:t>Is it an accurate picture of reality ?</a:t>
            </a:r>
          </a:p>
        </p:txBody>
      </p:sp>
      <p:sp>
        <p:nvSpPr>
          <p:cNvPr id="2057" name="Text Box 9"/>
          <p:cNvSpPr txBox="1">
            <a:spLocks noChangeArrowheads="1"/>
          </p:cNvSpPr>
          <p:nvPr/>
        </p:nvSpPr>
        <p:spPr bwMode="auto">
          <a:xfrm>
            <a:off x="5076825" y="3213100"/>
            <a:ext cx="349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atin typeface="+mj-lt"/>
              </a:rPr>
              <a:t>How precise is my estimate ?</a:t>
            </a:r>
          </a:p>
        </p:txBody>
      </p:sp>
      <p:sp>
        <p:nvSpPr>
          <p:cNvPr id="2058" name="Text Box 10"/>
          <p:cNvSpPr txBox="1">
            <a:spLocks noChangeArrowheads="1"/>
          </p:cNvSpPr>
          <p:nvPr/>
        </p:nvSpPr>
        <p:spPr bwMode="auto">
          <a:xfrm>
            <a:off x="684213" y="4076700"/>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b="1">
                <a:solidFill>
                  <a:srgbClr val="CC0000"/>
                </a:solidFill>
                <a:latin typeface="+mj-lt"/>
              </a:rPr>
              <a:t>Representativeness</a:t>
            </a:r>
          </a:p>
        </p:txBody>
      </p:sp>
      <p:sp>
        <p:nvSpPr>
          <p:cNvPr id="2059" name="Text Box 11"/>
          <p:cNvSpPr txBox="1">
            <a:spLocks noChangeArrowheads="1"/>
          </p:cNvSpPr>
          <p:nvPr/>
        </p:nvSpPr>
        <p:spPr bwMode="auto">
          <a:xfrm>
            <a:off x="5219700" y="4076700"/>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2400" b="1">
                <a:solidFill>
                  <a:schemeClr val="accent2"/>
                </a:solidFill>
                <a:latin typeface="+mj-lt"/>
              </a:rPr>
              <a:t>Repeatability</a:t>
            </a:r>
          </a:p>
        </p:txBody>
      </p:sp>
      <p:sp>
        <p:nvSpPr>
          <p:cNvPr id="2063" name="Line 15"/>
          <p:cNvSpPr>
            <a:spLocks noChangeShapeType="1"/>
          </p:cNvSpPr>
          <p:nvPr/>
        </p:nvSpPr>
        <p:spPr bwMode="auto">
          <a:xfrm>
            <a:off x="2195513"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064" name="Line 16"/>
          <p:cNvSpPr>
            <a:spLocks noChangeShapeType="1"/>
          </p:cNvSpPr>
          <p:nvPr/>
        </p:nvSpPr>
        <p:spPr bwMode="auto">
          <a:xfrm>
            <a:off x="6732588"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065" name="Line 17"/>
          <p:cNvSpPr>
            <a:spLocks noChangeShapeType="1"/>
          </p:cNvSpPr>
          <p:nvPr/>
        </p:nvSpPr>
        <p:spPr bwMode="auto">
          <a:xfrm>
            <a:off x="2195513" y="3644900"/>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066" name="Line 18"/>
          <p:cNvSpPr>
            <a:spLocks noChangeShapeType="1"/>
          </p:cNvSpPr>
          <p:nvPr/>
        </p:nvSpPr>
        <p:spPr bwMode="auto">
          <a:xfrm>
            <a:off x="6732588" y="35734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Tree>
    <p:extLst>
      <p:ext uri="{BB962C8B-B14F-4D97-AF65-F5344CB8AC3E}">
        <p14:creationId xmlns:p14="http://schemas.microsoft.com/office/powerpoint/2010/main" val="3367099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wipe(up)">
                                      <p:cBhvr>
                                        <p:cTn id="7" dur="500"/>
                                        <p:tgtEl>
                                          <p:spTgt spid="206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fade">
                                      <p:cBhvr>
                                        <p:cTn id="11" dur="500"/>
                                        <p:tgtEl>
                                          <p:spTgt spid="20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65"/>
                                        </p:tgtEl>
                                        <p:attrNameLst>
                                          <p:attrName>style.visibility</p:attrName>
                                        </p:attrNameLst>
                                      </p:cBhvr>
                                      <p:to>
                                        <p:strVal val="visible"/>
                                      </p:to>
                                    </p:set>
                                    <p:animEffect transition="in" filter="wipe(up)">
                                      <p:cBhvr>
                                        <p:cTn id="16" dur="500"/>
                                        <p:tgtEl>
                                          <p:spTgt spid="2065"/>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fade">
                                      <p:cBhvr>
                                        <p:cTn id="20" dur="500"/>
                                        <p:tgtEl>
                                          <p:spTgt spid="20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64"/>
                                        </p:tgtEl>
                                        <p:attrNameLst>
                                          <p:attrName>style.visibility</p:attrName>
                                        </p:attrNameLst>
                                      </p:cBhvr>
                                      <p:to>
                                        <p:strVal val="visible"/>
                                      </p:to>
                                    </p:set>
                                    <p:animEffect transition="in" filter="wipe(up)">
                                      <p:cBhvr>
                                        <p:cTn id="25" dur="500"/>
                                        <p:tgtEl>
                                          <p:spTgt spid="2064"/>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500"/>
                                        <p:tgtEl>
                                          <p:spTgt spid="20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66"/>
                                        </p:tgtEl>
                                        <p:attrNameLst>
                                          <p:attrName>style.visibility</p:attrName>
                                        </p:attrNameLst>
                                      </p:cBhvr>
                                      <p:to>
                                        <p:strVal val="visible"/>
                                      </p:to>
                                    </p:set>
                                    <p:animEffect transition="in" filter="wipe(up)">
                                      <p:cBhvr>
                                        <p:cTn id="34" dur="500"/>
                                        <p:tgtEl>
                                          <p:spTgt spid="2066"/>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59"/>
                                        </p:tgtEl>
                                        <p:attrNameLst>
                                          <p:attrName>style.visibility</p:attrName>
                                        </p:attrNameLst>
                                      </p:cBhvr>
                                      <p:to>
                                        <p:strVal val="visible"/>
                                      </p:to>
                                    </p:set>
                                    <p:animEffect transition="in" filter="fade">
                                      <p:cBhvr>
                                        <p:cTn id="38"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58" grpId="0"/>
      <p:bldP spid="2059" grpId="0"/>
      <p:bldP spid="2063" grpId="0" animBg="1"/>
      <p:bldP spid="2064" grpId="0" animBg="1"/>
      <p:bldP spid="2065" grpId="0" animBg="1"/>
      <p:bldP spid="20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Two</a:t>
            </a:r>
            <a:r>
              <a:rPr lang="es-ES" sz="4800" b="1" dirty="0">
                <a:solidFill>
                  <a:srgbClr val="4F81BD"/>
                </a:solidFill>
                <a:latin typeface="+mj-lt"/>
              </a:rPr>
              <a:t> </a:t>
            </a:r>
            <a:r>
              <a:rPr lang="es-ES" sz="4800" b="1" dirty="0" err="1">
                <a:solidFill>
                  <a:srgbClr val="4F81BD"/>
                </a:solidFill>
                <a:latin typeface="+mj-lt"/>
              </a:rPr>
              <a:t>Concepts</a:t>
            </a:r>
            <a:endParaRPr lang="en-US" sz="4800" b="1" dirty="0">
              <a:solidFill>
                <a:srgbClr val="4F81BD"/>
              </a:solidFill>
              <a:latin typeface="+mj-lt"/>
            </a:endParaRPr>
          </a:p>
        </p:txBody>
      </p:sp>
      <p:sp>
        <p:nvSpPr>
          <p:cNvPr id="34819" name="Rectangle 3"/>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Accuracy</a:t>
            </a:r>
          </a:p>
        </p:txBody>
      </p:sp>
      <p:sp>
        <p:nvSpPr>
          <p:cNvPr id="34820" name="Rectangle 4"/>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Precision</a:t>
            </a:r>
          </a:p>
        </p:txBody>
      </p:sp>
      <p:grpSp>
        <p:nvGrpSpPr>
          <p:cNvPr id="5" name="Group 4"/>
          <p:cNvGrpSpPr>
            <a:grpSpLocks/>
          </p:cNvGrpSpPr>
          <p:nvPr/>
        </p:nvGrpSpPr>
        <p:grpSpPr bwMode="auto">
          <a:xfrm>
            <a:off x="5832475" y="2889250"/>
            <a:ext cx="1871663" cy="1800225"/>
            <a:chOff x="5832202" y="2888940"/>
            <a:chExt cx="1872208" cy="1800200"/>
          </a:xfrm>
        </p:grpSpPr>
        <p:sp>
          <p:nvSpPr>
            <p:cNvPr id="2" name="Oval 1"/>
            <p:cNvSpPr/>
            <p:nvPr/>
          </p:nvSpPr>
          <p:spPr>
            <a:xfrm>
              <a:off x="5832202" y="2888940"/>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Oval 7"/>
            <p:cNvSpPr>
              <a:spLocks noChangeAspect="1"/>
            </p:cNvSpPr>
            <p:nvPr/>
          </p:nvSpPr>
          <p:spPr>
            <a:xfrm>
              <a:off x="6011642" y="3060388"/>
              <a:ext cx="1529207"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0" name="Oval 9"/>
            <p:cNvSpPr>
              <a:spLocks noChangeAspect="1"/>
            </p:cNvSpPr>
            <p:nvPr/>
          </p:nvSpPr>
          <p:spPr>
            <a:xfrm>
              <a:off x="6210137" y="3239773"/>
              <a:ext cx="1159212"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1" name="Oval 10"/>
            <p:cNvSpPr>
              <a:spLocks noChangeAspect="1"/>
            </p:cNvSpPr>
            <p:nvPr/>
          </p:nvSpPr>
          <p:spPr>
            <a:xfrm>
              <a:off x="6391165" y="3419158"/>
              <a:ext cx="787629"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3" name="Oval 2"/>
          <p:cNvSpPr>
            <a:spLocks noChangeAspect="1"/>
          </p:cNvSpPr>
          <p:nvPr/>
        </p:nvSpPr>
        <p:spPr>
          <a:xfrm>
            <a:off x="6257925" y="442753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3" name="Oval 12"/>
          <p:cNvSpPr>
            <a:spLocks noChangeAspect="1"/>
          </p:cNvSpPr>
          <p:nvPr/>
        </p:nvSpPr>
        <p:spPr>
          <a:xfrm>
            <a:off x="6496050" y="4500563"/>
            <a:ext cx="107950"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4" name="Oval 13"/>
          <p:cNvSpPr>
            <a:spLocks noChangeAspect="1"/>
          </p:cNvSpPr>
          <p:nvPr/>
        </p:nvSpPr>
        <p:spPr>
          <a:xfrm>
            <a:off x="6550025" y="434022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5" name="Oval 14"/>
          <p:cNvSpPr>
            <a:spLocks noChangeAspect="1"/>
          </p:cNvSpPr>
          <p:nvPr/>
        </p:nvSpPr>
        <p:spPr>
          <a:xfrm>
            <a:off x="6389688" y="4394200"/>
            <a:ext cx="106362"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4" name="Group 3"/>
          <p:cNvGrpSpPr>
            <a:grpSpLocks/>
          </p:cNvGrpSpPr>
          <p:nvPr/>
        </p:nvGrpSpPr>
        <p:grpSpPr bwMode="auto">
          <a:xfrm>
            <a:off x="1246188" y="2889250"/>
            <a:ext cx="1871662" cy="1800225"/>
            <a:chOff x="1245952" y="2888940"/>
            <a:chExt cx="1872208" cy="1800200"/>
          </a:xfrm>
        </p:grpSpPr>
        <p:sp>
          <p:nvSpPr>
            <p:cNvPr id="16" name="Oval 15"/>
            <p:cNvSpPr/>
            <p:nvPr/>
          </p:nvSpPr>
          <p:spPr>
            <a:xfrm>
              <a:off x="1245952" y="2888940"/>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7" name="Oval 16"/>
            <p:cNvSpPr>
              <a:spLocks noChangeAspect="1"/>
            </p:cNvSpPr>
            <p:nvPr/>
          </p:nvSpPr>
          <p:spPr>
            <a:xfrm>
              <a:off x="1425391" y="3060388"/>
              <a:ext cx="1529209"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8" name="Oval 17"/>
            <p:cNvSpPr>
              <a:spLocks noChangeAspect="1"/>
            </p:cNvSpPr>
            <p:nvPr/>
          </p:nvSpPr>
          <p:spPr>
            <a:xfrm>
              <a:off x="1623887" y="3239773"/>
              <a:ext cx="1159213"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9" name="Oval 18"/>
            <p:cNvSpPr>
              <a:spLocks noChangeAspect="1"/>
            </p:cNvSpPr>
            <p:nvPr/>
          </p:nvSpPr>
          <p:spPr>
            <a:xfrm>
              <a:off x="1804915" y="3419158"/>
              <a:ext cx="787630"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20" name="Oval 19"/>
          <p:cNvSpPr>
            <a:spLocks noChangeAspect="1"/>
          </p:cNvSpPr>
          <p:nvPr/>
        </p:nvSpPr>
        <p:spPr>
          <a:xfrm>
            <a:off x="2538413" y="3836988"/>
            <a:ext cx="106362"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1" name="Oval 20"/>
          <p:cNvSpPr>
            <a:spLocks noChangeAspect="1"/>
          </p:cNvSpPr>
          <p:nvPr/>
        </p:nvSpPr>
        <p:spPr>
          <a:xfrm>
            <a:off x="2328863" y="4073525"/>
            <a:ext cx="106362"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2" name="Oval 21"/>
          <p:cNvSpPr>
            <a:spLocks noChangeAspect="1"/>
          </p:cNvSpPr>
          <p:nvPr/>
        </p:nvSpPr>
        <p:spPr>
          <a:xfrm>
            <a:off x="1803400" y="393382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3" name="Oval 22"/>
          <p:cNvSpPr>
            <a:spLocks noChangeAspect="1"/>
          </p:cNvSpPr>
          <p:nvPr/>
        </p:nvSpPr>
        <p:spPr>
          <a:xfrm>
            <a:off x="2124075" y="341153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6" name="Group 5"/>
          <p:cNvGrpSpPr>
            <a:grpSpLocks/>
          </p:cNvGrpSpPr>
          <p:nvPr/>
        </p:nvGrpSpPr>
        <p:grpSpPr bwMode="auto">
          <a:xfrm>
            <a:off x="3635375" y="4222750"/>
            <a:ext cx="1873250" cy="1800225"/>
            <a:chOff x="3635896" y="4222668"/>
            <a:chExt cx="1872208" cy="1800200"/>
          </a:xfrm>
        </p:grpSpPr>
        <p:sp>
          <p:nvSpPr>
            <p:cNvPr id="24" name="Oval 23"/>
            <p:cNvSpPr/>
            <p:nvPr/>
          </p:nvSpPr>
          <p:spPr>
            <a:xfrm>
              <a:off x="3635896" y="4222668"/>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5" name="Oval 24"/>
            <p:cNvSpPr>
              <a:spLocks noChangeAspect="1"/>
            </p:cNvSpPr>
            <p:nvPr/>
          </p:nvSpPr>
          <p:spPr>
            <a:xfrm>
              <a:off x="3816770" y="4394116"/>
              <a:ext cx="1526326"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6" name="Oval 25"/>
            <p:cNvSpPr>
              <a:spLocks noChangeAspect="1"/>
            </p:cNvSpPr>
            <p:nvPr/>
          </p:nvSpPr>
          <p:spPr>
            <a:xfrm>
              <a:off x="4013511" y="4573501"/>
              <a:ext cx="1159817"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7" name="Oval 26"/>
            <p:cNvSpPr>
              <a:spLocks noChangeAspect="1"/>
            </p:cNvSpPr>
            <p:nvPr/>
          </p:nvSpPr>
          <p:spPr>
            <a:xfrm>
              <a:off x="4194385" y="4752886"/>
              <a:ext cx="786962"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28" name="Oval 27"/>
          <p:cNvSpPr>
            <a:spLocks noChangeAspect="1"/>
          </p:cNvSpPr>
          <p:nvPr/>
        </p:nvSpPr>
        <p:spPr>
          <a:xfrm>
            <a:off x="4495800" y="495617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9" name="Oval 28"/>
          <p:cNvSpPr>
            <a:spLocks noChangeAspect="1"/>
          </p:cNvSpPr>
          <p:nvPr/>
        </p:nvSpPr>
        <p:spPr>
          <a:xfrm>
            <a:off x="4654550" y="5224463"/>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30" name="Oval 29"/>
          <p:cNvSpPr>
            <a:spLocks noChangeAspect="1"/>
          </p:cNvSpPr>
          <p:nvPr/>
        </p:nvSpPr>
        <p:spPr>
          <a:xfrm>
            <a:off x="4454525" y="517048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31" name="Oval 30"/>
          <p:cNvSpPr>
            <a:spLocks noChangeAspect="1"/>
          </p:cNvSpPr>
          <p:nvPr/>
        </p:nvSpPr>
        <p:spPr>
          <a:xfrm>
            <a:off x="4711700" y="5035550"/>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9217" name="Group 9216"/>
          <p:cNvGrpSpPr>
            <a:grpSpLocks/>
          </p:cNvGrpSpPr>
          <p:nvPr/>
        </p:nvGrpSpPr>
        <p:grpSpPr bwMode="auto">
          <a:xfrm>
            <a:off x="2230438" y="2889250"/>
            <a:ext cx="2941637" cy="909638"/>
            <a:chOff x="2231231" y="2888940"/>
            <a:chExt cx="2941516" cy="909758"/>
          </a:xfrm>
        </p:grpSpPr>
        <p:sp>
          <p:nvSpPr>
            <p:cNvPr id="34840" name="TextBox 6"/>
            <p:cNvSpPr txBox="1">
              <a:spLocks noChangeArrowheads="1"/>
            </p:cNvSpPr>
            <p:nvPr/>
          </p:nvSpPr>
          <p:spPr bwMode="auto">
            <a:xfrm>
              <a:off x="4014072" y="2888940"/>
              <a:ext cx="1158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latin typeface="+mj-lt"/>
                </a:rPr>
                <a:t>Truth</a:t>
              </a:r>
            </a:p>
          </p:txBody>
        </p:sp>
        <p:cxnSp>
          <p:nvCxnSpPr>
            <p:cNvPr id="9216" name="Straight Arrow Connector 9215"/>
            <p:cNvCxnSpPr>
              <a:stCxn id="34840" idx="1"/>
            </p:cNvCxnSpPr>
            <p:nvPr/>
          </p:nvCxnSpPr>
          <p:spPr>
            <a:xfrm flipH="1">
              <a:off x="2231231" y="3150913"/>
              <a:ext cx="1782689" cy="6477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21" name="TextBox 9220"/>
          <p:cNvSpPr txBox="1">
            <a:spLocks noChangeArrowheads="1"/>
          </p:cNvSpPr>
          <p:nvPr/>
        </p:nvSpPr>
        <p:spPr bwMode="auto">
          <a:xfrm>
            <a:off x="457200" y="4689475"/>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a:latin typeface="+mj-lt"/>
              </a:rPr>
              <a:t>Accurate but not precise</a:t>
            </a:r>
          </a:p>
        </p:txBody>
      </p:sp>
      <p:sp>
        <p:nvSpPr>
          <p:cNvPr id="40" name="TextBox 39"/>
          <p:cNvSpPr txBox="1">
            <a:spLocks noChangeArrowheads="1"/>
          </p:cNvSpPr>
          <p:nvPr/>
        </p:nvSpPr>
        <p:spPr bwMode="auto">
          <a:xfrm>
            <a:off x="5589588" y="4756150"/>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a:latin typeface="+mj-lt"/>
              </a:rPr>
              <a:t>Precise but not accurate</a:t>
            </a:r>
          </a:p>
        </p:txBody>
      </p:sp>
      <p:sp>
        <p:nvSpPr>
          <p:cNvPr id="41" name="TextBox 40"/>
          <p:cNvSpPr txBox="1">
            <a:spLocks noChangeArrowheads="1"/>
          </p:cNvSpPr>
          <p:nvPr/>
        </p:nvSpPr>
        <p:spPr bwMode="auto">
          <a:xfrm>
            <a:off x="2982913" y="6237288"/>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latin typeface="+mj-lt"/>
              </a:rPr>
              <a:t>Precise and accurate</a:t>
            </a:r>
          </a:p>
        </p:txBody>
      </p:sp>
    </p:spTree>
    <p:extLst>
      <p:ext uri="{BB962C8B-B14F-4D97-AF65-F5344CB8AC3E}">
        <p14:creationId xmlns:p14="http://schemas.microsoft.com/office/powerpoint/2010/main" val="3317412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fade">
                                      <p:cBhvr>
                                        <p:cTn id="12" dur="500"/>
                                        <p:tgtEl>
                                          <p:spTgt spid="9217"/>
                                        </p:tgtEl>
                                      </p:cBhvr>
                                    </p:animEffect>
                                  </p:childTnLst>
                                  <p:subTnLst>
                                    <p:set>
                                      <p:cBhvr override="childStyle">
                                        <p:cTn dur="1" fill="hold" display="0" masterRel="nextClick" afterEffect="1"/>
                                        <p:tgtEl>
                                          <p:spTgt spid="921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221">
                                            <p:txEl>
                                              <p:pRg st="0" end="0"/>
                                            </p:txEl>
                                          </p:spTgt>
                                        </p:tgtEl>
                                        <p:attrNameLst>
                                          <p:attrName>style.visibility</p:attrName>
                                        </p:attrNameLst>
                                      </p:cBhvr>
                                      <p:to>
                                        <p:strVal val="visible"/>
                                      </p:to>
                                    </p:set>
                                    <p:animEffect transition="in" filter="fade">
                                      <p:cBhvr>
                                        <p:cTn id="30" dur="500"/>
                                        <p:tgtEl>
                                          <p:spTgt spid="922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grpId="0" nodeType="afterEffect">
                                  <p:stCondLst>
                                    <p:cond delay="50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grpId="0" nodeType="afterEffect">
                                  <p:stCondLst>
                                    <p:cond delay="500"/>
                                  </p:stCondLst>
                                  <p:childTnLst>
                                    <p:set>
                                      <p:cBhvr>
                                        <p:cTn id="65" dur="1" fill="hold">
                                          <p:stCondLst>
                                            <p:cond delay="0"/>
                                          </p:stCondLst>
                                        </p:cTn>
                                        <p:tgtEl>
                                          <p:spTgt spid="28"/>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50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nodeType="afterGroup">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fade">
                                      <p:cBhvr>
                                        <p:cTn id="76"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20" grpId="0" animBg="1"/>
      <p:bldP spid="21" grpId="0" animBg="1"/>
      <p:bldP spid="22" grpId="0" animBg="1"/>
      <p:bldP spid="23"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Two</a:t>
            </a:r>
            <a:r>
              <a:rPr lang="es-ES" sz="4800" b="1" dirty="0">
                <a:solidFill>
                  <a:srgbClr val="4F81BD"/>
                </a:solidFill>
                <a:latin typeface="+mj-lt"/>
              </a:rPr>
              <a:t> </a:t>
            </a:r>
            <a:r>
              <a:rPr lang="es-ES" sz="4800" b="1" dirty="0" err="1">
                <a:solidFill>
                  <a:srgbClr val="4F81BD"/>
                </a:solidFill>
                <a:latin typeface="+mj-lt"/>
              </a:rPr>
              <a:t>Concepts</a:t>
            </a:r>
            <a:endParaRPr lang="en-US" sz="4800" b="1" dirty="0">
              <a:solidFill>
                <a:srgbClr val="4F81BD"/>
              </a:solidFill>
              <a:latin typeface="+mj-lt"/>
            </a:endParaRPr>
          </a:p>
        </p:txBody>
      </p:sp>
      <p:sp>
        <p:nvSpPr>
          <p:cNvPr id="35843" name="Rectangle 3"/>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Accuracy</a:t>
            </a:r>
          </a:p>
        </p:txBody>
      </p:sp>
      <p:sp>
        <p:nvSpPr>
          <p:cNvPr id="35844" name="Rectangle 4"/>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latin typeface="+mj-lt"/>
              </a:rPr>
              <a:t>Precision</a:t>
            </a:r>
          </a:p>
        </p:txBody>
      </p:sp>
      <p:sp>
        <p:nvSpPr>
          <p:cNvPr id="35845" name="Text Box 5"/>
          <p:cNvSpPr txBox="1">
            <a:spLocks noChangeArrowheads="1"/>
          </p:cNvSpPr>
          <p:nvPr/>
        </p:nvSpPr>
        <p:spPr bwMode="auto">
          <a:xfrm>
            <a:off x="250825" y="3213100"/>
            <a:ext cx="417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atin typeface="+mj-lt"/>
              </a:rPr>
              <a:t>Is it an accurate picture of reality ?</a:t>
            </a:r>
          </a:p>
        </p:txBody>
      </p:sp>
      <p:sp>
        <p:nvSpPr>
          <p:cNvPr id="35846" name="Text Box 6"/>
          <p:cNvSpPr txBox="1">
            <a:spLocks noChangeArrowheads="1"/>
          </p:cNvSpPr>
          <p:nvPr/>
        </p:nvSpPr>
        <p:spPr bwMode="auto">
          <a:xfrm>
            <a:off x="5076825" y="3213100"/>
            <a:ext cx="349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atin typeface="+mj-lt"/>
              </a:rPr>
              <a:t>How precise is my estimate ?</a:t>
            </a:r>
          </a:p>
        </p:txBody>
      </p:sp>
      <p:sp>
        <p:nvSpPr>
          <p:cNvPr id="35847" name="Text Box 7"/>
          <p:cNvSpPr txBox="1">
            <a:spLocks noChangeArrowheads="1"/>
          </p:cNvSpPr>
          <p:nvPr/>
        </p:nvSpPr>
        <p:spPr bwMode="auto">
          <a:xfrm>
            <a:off x="684213" y="4076700"/>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b="1">
                <a:solidFill>
                  <a:srgbClr val="CC0000"/>
                </a:solidFill>
                <a:latin typeface="+mj-lt"/>
              </a:rPr>
              <a:t>Representativeness</a:t>
            </a:r>
          </a:p>
        </p:txBody>
      </p:sp>
      <p:sp>
        <p:nvSpPr>
          <p:cNvPr id="35848" name="Text Box 8"/>
          <p:cNvSpPr txBox="1">
            <a:spLocks noChangeArrowheads="1"/>
          </p:cNvSpPr>
          <p:nvPr/>
        </p:nvSpPr>
        <p:spPr bwMode="auto">
          <a:xfrm>
            <a:off x="5219700" y="4005263"/>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2400" b="1">
                <a:solidFill>
                  <a:schemeClr val="accent2"/>
                </a:solidFill>
                <a:latin typeface="+mj-lt"/>
              </a:rPr>
              <a:t>Repeatability</a:t>
            </a:r>
          </a:p>
        </p:txBody>
      </p:sp>
      <p:sp>
        <p:nvSpPr>
          <p:cNvPr id="35849" name="Line 9"/>
          <p:cNvSpPr>
            <a:spLocks noChangeShapeType="1"/>
          </p:cNvSpPr>
          <p:nvPr/>
        </p:nvSpPr>
        <p:spPr bwMode="auto">
          <a:xfrm>
            <a:off x="2195513"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50" name="Line 10"/>
          <p:cNvSpPr>
            <a:spLocks noChangeShapeType="1"/>
          </p:cNvSpPr>
          <p:nvPr/>
        </p:nvSpPr>
        <p:spPr bwMode="auto">
          <a:xfrm>
            <a:off x="6732588"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51" name="Line 11"/>
          <p:cNvSpPr>
            <a:spLocks noChangeShapeType="1"/>
          </p:cNvSpPr>
          <p:nvPr/>
        </p:nvSpPr>
        <p:spPr bwMode="auto">
          <a:xfrm>
            <a:off x="2195513" y="3644900"/>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52" name="Line 12"/>
          <p:cNvSpPr>
            <a:spLocks noChangeShapeType="1"/>
          </p:cNvSpPr>
          <p:nvPr/>
        </p:nvSpPr>
        <p:spPr bwMode="auto">
          <a:xfrm>
            <a:off x="6732588" y="35734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53" name="Line 13"/>
          <p:cNvSpPr>
            <a:spLocks noChangeShapeType="1"/>
          </p:cNvSpPr>
          <p:nvPr/>
        </p:nvSpPr>
        <p:spPr bwMode="auto">
          <a:xfrm>
            <a:off x="2195513" y="46529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54" name="Text Box 14"/>
          <p:cNvSpPr txBox="1">
            <a:spLocks noChangeArrowheads="1"/>
          </p:cNvSpPr>
          <p:nvPr/>
        </p:nvSpPr>
        <p:spPr bwMode="auto">
          <a:xfrm>
            <a:off x="468313" y="5229225"/>
            <a:ext cx="331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3200" b="1">
                <a:solidFill>
                  <a:srgbClr val="CC0000"/>
                </a:solidFill>
                <a:latin typeface="+mj-lt"/>
              </a:rPr>
              <a:t>Sampling</a:t>
            </a:r>
          </a:p>
        </p:txBody>
      </p:sp>
      <p:sp>
        <p:nvSpPr>
          <p:cNvPr id="35855" name="Text Box 15"/>
          <p:cNvSpPr txBox="1">
            <a:spLocks noChangeArrowheads="1"/>
          </p:cNvSpPr>
          <p:nvPr/>
        </p:nvSpPr>
        <p:spPr bwMode="auto">
          <a:xfrm>
            <a:off x="5076825" y="5157788"/>
            <a:ext cx="3240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3200" b="1">
                <a:solidFill>
                  <a:schemeClr val="accent2"/>
                </a:solidFill>
                <a:latin typeface="+mj-lt"/>
              </a:rPr>
              <a:t>Sample size Variation</a:t>
            </a:r>
          </a:p>
        </p:txBody>
      </p:sp>
      <p:sp>
        <p:nvSpPr>
          <p:cNvPr id="35856" name="Line 16"/>
          <p:cNvSpPr>
            <a:spLocks noChangeShapeType="1"/>
          </p:cNvSpPr>
          <p:nvPr/>
        </p:nvSpPr>
        <p:spPr bwMode="auto">
          <a:xfrm>
            <a:off x="6732588" y="458152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Tree>
    <p:extLst>
      <p:ext uri="{BB962C8B-B14F-4D97-AF65-F5344CB8AC3E}">
        <p14:creationId xmlns:p14="http://schemas.microsoft.com/office/powerpoint/2010/main" val="12663090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Precision</a:t>
            </a:r>
            <a:endParaRPr lang="en-US" sz="4800" b="1" dirty="0">
              <a:solidFill>
                <a:srgbClr val="4F81BD"/>
              </a:solidFill>
              <a:latin typeface="+mj-lt"/>
            </a:endParaRPr>
          </a:p>
        </p:txBody>
      </p:sp>
      <p:sp>
        <p:nvSpPr>
          <p:cNvPr id="36867" name="Rectangle 7"/>
          <p:cNvSpPr>
            <a:spLocks noChangeArrowheads="1"/>
          </p:cNvSpPr>
          <p:nvPr/>
        </p:nvSpPr>
        <p:spPr bwMode="auto">
          <a:xfrm>
            <a:off x="0" y="1268413"/>
            <a:ext cx="91440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latin typeface="+mj-lt"/>
              </a:rPr>
              <a:t>Sample size</a:t>
            </a:r>
          </a:p>
          <a:p>
            <a:pPr marL="990600" lvl="1" indent="-533400">
              <a:lnSpc>
                <a:spcPct val="90000"/>
              </a:lnSpc>
              <a:spcBef>
                <a:spcPct val="20000"/>
              </a:spcBef>
              <a:buClr>
                <a:schemeClr val="accent2"/>
              </a:buClr>
              <a:buFontTx/>
              <a:buChar char="–"/>
            </a:pPr>
            <a:r>
              <a:rPr lang="en-GB" sz="2800">
                <a:latin typeface="+mj-lt"/>
              </a:rPr>
              <a:t>The higher the sample size the better the precision</a:t>
            </a:r>
          </a:p>
          <a:p>
            <a:pPr marL="990600" lvl="1" indent="-533400">
              <a:lnSpc>
                <a:spcPct val="90000"/>
              </a:lnSpc>
              <a:spcBef>
                <a:spcPct val="20000"/>
              </a:spcBef>
              <a:buClr>
                <a:schemeClr val="accent2"/>
              </a:buClr>
              <a:buFontTx/>
              <a:buChar char="–"/>
            </a:pPr>
            <a:r>
              <a:rPr lang="en-GB" sz="2800">
                <a:latin typeface="+mj-lt"/>
              </a:rPr>
              <a:t>Statistical significance does not always mean programmatic significance</a:t>
            </a:r>
          </a:p>
          <a:p>
            <a:pPr marL="990600" lvl="1" indent="-533400">
              <a:lnSpc>
                <a:spcPct val="90000"/>
              </a:lnSpc>
              <a:spcBef>
                <a:spcPct val="20000"/>
              </a:spcBef>
              <a:buClr>
                <a:schemeClr val="accent2"/>
              </a:buClr>
              <a:buFontTx/>
              <a:buChar char="–"/>
            </a:pPr>
            <a:r>
              <a:rPr lang="en-GB" sz="2800">
                <a:latin typeface="+mj-lt"/>
              </a:rPr>
              <a:t>Even very small samples can be useful (LQAS)</a:t>
            </a:r>
          </a:p>
        </p:txBody>
      </p:sp>
    </p:spTree>
    <p:extLst>
      <p:ext uri="{BB962C8B-B14F-4D97-AF65-F5344CB8AC3E}">
        <p14:creationId xmlns:p14="http://schemas.microsoft.com/office/powerpoint/2010/main" val="2829708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Accuracy</a:t>
            </a:r>
            <a:endParaRPr lang="en-US" sz="4800" b="1" dirty="0">
              <a:solidFill>
                <a:srgbClr val="4F81BD"/>
              </a:solidFill>
              <a:latin typeface="+mj-lt"/>
            </a:endParaRPr>
          </a:p>
        </p:txBody>
      </p:sp>
      <p:sp>
        <p:nvSpPr>
          <p:cNvPr id="37891" name="Rectangle 3"/>
          <p:cNvSpPr>
            <a:spLocks noChangeArrowheads="1"/>
          </p:cNvSpPr>
          <p:nvPr/>
        </p:nvSpPr>
        <p:spPr bwMode="auto">
          <a:xfrm>
            <a:off x="323850" y="1341438"/>
            <a:ext cx="8820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latin typeface="+mj-lt"/>
              </a:rPr>
              <a:t>Sampling</a:t>
            </a:r>
          </a:p>
          <a:p>
            <a:pPr marL="990600" lvl="1" indent="-533400">
              <a:lnSpc>
                <a:spcPct val="90000"/>
              </a:lnSpc>
              <a:spcBef>
                <a:spcPct val="20000"/>
              </a:spcBef>
              <a:buClr>
                <a:schemeClr val="accent2"/>
              </a:buClr>
              <a:buFontTx/>
              <a:buChar char="–"/>
            </a:pPr>
            <a:r>
              <a:rPr lang="en-GB" sz="2800">
                <a:latin typeface="+mj-lt"/>
              </a:rPr>
              <a:t>If the studied items were homogeneous any sampling method will be accurate</a:t>
            </a:r>
          </a:p>
        </p:txBody>
      </p:sp>
      <p:sp>
        <p:nvSpPr>
          <p:cNvPr id="37892" name="Oval 8"/>
          <p:cNvSpPr>
            <a:spLocks noChangeArrowheads="1"/>
          </p:cNvSpPr>
          <p:nvPr/>
        </p:nvSpPr>
        <p:spPr bwMode="auto">
          <a:xfrm>
            <a:off x="2411413" y="3141663"/>
            <a:ext cx="3529012" cy="3240087"/>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37893" name="Group 9"/>
          <p:cNvGrpSpPr>
            <a:grpSpLocks noChangeAspect="1"/>
          </p:cNvGrpSpPr>
          <p:nvPr/>
        </p:nvGrpSpPr>
        <p:grpSpPr bwMode="auto">
          <a:xfrm>
            <a:off x="4643438" y="4365625"/>
            <a:ext cx="107950" cy="144463"/>
            <a:chOff x="3470" y="3113"/>
            <a:chExt cx="272" cy="272"/>
          </a:xfrm>
        </p:grpSpPr>
        <p:sp>
          <p:nvSpPr>
            <p:cNvPr id="37990" name="Rectangle 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91" name="AutoShape 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4" name="Group 12"/>
          <p:cNvGrpSpPr>
            <a:grpSpLocks noChangeAspect="1"/>
          </p:cNvGrpSpPr>
          <p:nvPr/>
        </p:nvGrpSpPr>
        <p:grpSpPr bwMode="auto">
          <a:xfrm>
            <a:off x="4067175" y="3502025"/>
            <a:ext cx="107950" cy="144463"/>
            <a:chOff x="3470" y="3113"/>
            <a:chExt cx="272" cy="272"/>
          </a:xfrm>
        </p:grpSpPr>
        <p:sp>
          <p:nvSpPr>
            <p:cNvPr id="37988" name="Rectangle 13"/>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9"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5" name="Group 15"/>
          <p:cNvGrpSpPr>
            <a:grpSpLocks noChangeAspect="1"/>
          </p:cNvGrpSpPr>
          <p:nvPr/>
        </p:nvGrpSpPr>
        <p:grpSpPr bwMode="auto">
          <a:xfrm>
            <a:off x="2698750" y="4510088"/>
            <a:ext cx="107950" cy="144462"/>
            <a:chOff x="3470" y="3113"/>
            <a:chExt cx="272" cy="272"/>
          </a:xfrm>
        </p:grpSpPr>
        <p:sp>
          <p:nvSpPr>
            <p:cNvPr id="37986"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7"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6" name="Group 18"/>
          <p:cNvGrpSpPr>
            <a:grpSpLocks noChangeAspect="1"/>
          </p:cNvGrpSpPr>
          <p:nvPr/>
        </p:nvGrpSpPr>
        <p:grpSpPr bwMode="auto">
          <a:xfrm>
            <a:off x="3419475" y="4221163"/>
            <a:ext cx="107950" cy="144462"/>
            <a:chOff x="3470" y="3113"/>
            <a:chExt cx="272" cy="272"/>
          </a:xfrm>
        </p:grpSpPr>
        <p:sp>
          <p:nvSpPr>
            <p:cNvPr id="37984"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5"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7" name="Group 21"/>
          <p:cNvGrpSpPr>
            <a:grpSpLocks noChangeAspect="1"/>
          </p:cNvGrpSpPr>
          <p:nvPr/>
        </p:nvGrpSpPr>
        <p:grpSpPr bwMode="auto">
          <a:xfrm>
            <a:off x="3635375" y="4437063"/>
            <a:ext cx="107950" cy="144462"/>
            <a:chOff x="3470" y="3113"/>
            <a:chExt cx="272" cy="272"/>
          </a:xfrm>
        </p:grpSpPr>
        <p:sp>
          <p:nvSpPr>
            <p:cNvPr id="37982" name="Rectangle 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3" name="AutoShape 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8" name="Group 24"/>
          <p:cNvGrpSpPr>
            <a:grpSpLocks noChangeAspect="1"/>
          </p:cNvGrpSpPr>
          <p:nvPr/>
        </p:nvGrpSpPr>
        <p:grpSpPr bwMode="auto">
          <a:xfrm>
            <a:off x="3275013" y="4725988"/>
            <a:ext cx="107950" cy="144462"/>
            <a:chOff x="3470" y="3113"/>
            <a:chExt cx="272" cy="272"/>
          </a:xfrm>
        </p:grpSpPr>
        <p:sp>
          <p:nvSpPr>
            <p:cNvPr id="37980" name="Rectangle 2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1"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9" name="Group 27"/>
          <p:cNvGrpSpPr>
            <a:grpSpLocks noChangeAspect="1"/>
          </p:cNvGrpSpPr>
          <p:nvPr/>
        </p:nvGrpSpPr>
        <p:grpSpPr bwMode="auto">
          <a:xfrm>
            <a:off x="3922713" y="4652963"/>
            <a:ext cx="107950" cy="144462"/>
            <a:chOff x="3470" y="3113"/>
            <a:chExt cx="272" cy="272"/>
          </a:xfrm>
        </p:grpSpPr>
        <p:sp>
          <p:nvSpPr>
            <p:cNvPr id="37978"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9"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0" name="Group 30"/>
          <p:cNvGrpSpPr>
            <a:grpSpLocks noChangeAspect="1"/>
          </p:cNvGrpSpPr>
          <p:nvPr/>
        </p:nvGrpSpPr>
        <p:grpSpPr bwMode="auto">
          <a:xfrm>
            <a:off x="2914650" y="5086350"/>
            <a:ext cx="107950" cy="144463"/>
            <a:chOff x="3470" y="3113"/>
            <a:chExt cx="272" cy="272"/>
          </a:xfrm>
        </p:grpSpPr>
        <p:sp>
          <p:nvSpPr>
            <p:cNvPr id="37976" name="Rectangle 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7" name="AutoShape 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1" name="Group 33"/>
          <p:cNvGrpSpPr>
            <a:grpSpLocks noChangeAspect="1"/>
          </p:cNvGrpSpPr>
          <p:nvPr/>
        </p:nvGrpSpPr>
        <p:grpSpPr bwMode="auto">
          <a:xfrm>
            <a:off x="3635375" y="5878513"/>
            <a:ext cx="107950" cy="144462"/>
            <a:chOff x="3470" y="3113"/>
            <a:chExt cx="272" cy="272"/>
          </a:xfrm>
        </p:grpSpPr>
        <p:sp>
          <p:nvSpPr>
            <p:cNvPr id="37974" name="Rectangle 34"/>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5"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2" name="Group 36"/>
          <p:cNvGrpSpPr>
            <a:grpSpLocks noChangeAspect="1"/>
          </p:cNvGrpSpPr>
          <p:nvPr/>
        </p:nvGrpSpPr>
        <p:grpSpPr bwMode="auto">
          <a:xfrm>
            <a:off x="5003800" y="5445125"/>
            <a:ext cx="107950" cy="144463"/>
            <a:chOff x="3470" y="3113"/>
            <a:chExt cx="272" cy="272"/>
          </a:xfrm>
        </p:grpSpPr>
        <p:sp>
          <p:nvSpPr>
            <p:cNvPr id="37972"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3"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3" name="Group 39"/>
          <p:cNvGrpSpPr>
            <a:grpSpLocks noChangeAspect="1"/>
          </p:cNvGrpSpPr>
          <p:nvPr/>
        </p:nvGrpSpPr>
        <p:grpSpPr bwMode="auto">
          <a:xfrm>
            <a:off x="3419475" y="3502025"/>
            <a:ext cx="107950" cy="144463"/>
            <a:chOff x="3470" y="3113"/>
            <a:chExt cx="272" cy="272"/>
          </a:xfrm>
        </p:grpSpPr>
        <p:sp>
          <p:nvSpPr>
            <p:cNvPr id="37970"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1"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4" name="Group 42"/>
          <p:cNvGrpSpPr>
            <a:grpSpLocks noChangeAspect="1"/>
          </p:cNvGrpSpPr>
          <p:nvPr/>
        </p:nvGrpSpPr>
        <p:grpSpPr bwMode="auto">
          <a:xfrm>
            <a:off x="3635375" y="3933825"/>
            <a:ext cx="107950" cy="144463"/>
            <a:chOff x="3470" y="3113"/>
            <a:chExt cx="272" cy="272"/>
          </a:xfrm>
        </p:grpSpPr>
        <p:sp>
          <p:nvSpPr>
            <p:cNvPr id="37968" name="Rectangle 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9" name="AutoShape 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5" name="Group 45"/>
          <p:cNvGrpSpPr>
            <a:grpSpLocks noChangeAspect="1"/>
          </p:cNvGrpSpPr>
          <p:nvPr/>
        </p:nvGrpSpPr>
        <p:grpSpPr bwMode="auto">
          <a:xfrm>
            <a:off x="3778250" y="4221163"/>
            <a:ext cx="107950" cy="144462"/>
            <a:chOff x="3470" y="3113"/>
            <a:chExt cx="272" cy="272"/>
          </a:xfrm>
        </p:grpSpPr>
        <p:sp>
          <p:nvSpPr>
            <p:cNvPr id="37966" name="Rectangle 46"/>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7" name="AutoShape 47"/>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6" name="Group 48"/>
          <p:cNvGrpSpPr>
            <a:grpSpLocks noChangeAspect="1"/>
          </p:cNvGrpSpPr>
          <p:nvPr/>
        </p:nvGrpSpPr>
        <p:grpSpPr bwMode="auto">
          <a:xfrm>
            <a:off x="4283075" y="5013325"/>
            <a:ext cx="107950" cy="144463"/>
            <a:chOff x="3470" y="3113"/>
            <a:chExt cx="272" cy="272"/>
          </a:xfrm>
        </p:grpSpPr>
        <p:sp>
          <p:nvSpPr>
            <p:cNvPr id="37964" name="Rectangle 4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5"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7" name="Group 51"/>
          <p:cNvGrpSpPr>
            <a:grpSpLocks noChangeAspect="1"/>
          </p:cNvGrpSpPr>
          <p:nvPr/>
        </p:nvGrpSpPr>
        <p:grpSpPr bwMode="auto">
          <a:xfrm>
            <a:off x="3995738" y="4005263"/>
            <a:ext cx="107950" cy="144462"/>
            <a:chOff x="3470" y="3113"/>
            <a:chExt cx="272" cy="272"/>
          </a:xfrm>
        </p:grpSpPr>
        <p:sp>
          <p:nvSpPr>
            <p:cNvPr id="37962"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3"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8" name="Group 54"/>
          <p:cNvGrpSpPr>
            <a:grpSpLocks noChangeAspect="1"/>
          </p:cNvGrpSpPr>
          <p:nvPr/>
        </p:nvGrpSpPr>
        <p:grpSpPr bwMode="auto">
          <a:xfrm>
            <a:off x="5073650" y="4940300"/>
            <a:ext cx="107950" cy="144463"/>
            <a:chOff x="3470" y="3113"/>
            <a:chExt cx="272" cy="272"/>
          </a:xfrm>
        </p:grpSpPr>
        <p:sp>
          <p:nvSpPr>
            <p:cNvPr id="37960"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1"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9" name="Group 57"/>
          <p:cNvGrpSpPr>
            <a:grpSpLocks noChangeAspect="1"/>
          </p:cNvGrpSpPr>
          <p:nvPr/>
        </p:nvGrpSpPr>
        <p:grpSpPr bwMode="auto">
          <a:xfrm>
            <a:off x="5289550" y="5156200"/>
            <a:ext cx="107950" cy="144463"/>
            <a:chOff x="3470" y="3113"/>
            <a:chExt cx="272" cy="272"/>
          </a:xfrm>
        </p:grpSpPr>
        <p:sp>
          <p:nvSpPr>
            <p:cNvPr id="37958"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9"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0" name="Group 60"/>
          <p:cNvGrpSpPr>
            <a:grpSpLocks noChangeAspect="1"/>
          </p:cNvGrpSpPr>
          <p:nvPr/>
        </p:nvGrpSpPr>
        <p:grpSpPr bwMode="auto">
          <a:xfrm>
            <a:off x="4714875" y="3429000"/>
            <a:ext cx="107950" cy="144463"/>
            <a:chOff x="3470" y="3113"/>
            <a:chExt cx="272" cy="272"/>
          </a:xfrm>
        </p:grpSpPr>
        <p:sp>
          <p:nvSpPr>
            <p:cNvPr id="37956"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7"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1" name="Group 63"/>
          <p:cNvGrpSpPr>
            <a:grpSpLocks noChangeAspect="1"/>
          </p:cNvGrpSpPr>
          <p:nvPr/>
        </p:nvGrpSpPr>
        <p:grpSpPr bwMode="auto">
          <a:xfrm>
            <a:off x="3922713" y="4365625"/>
            <a:ext cx="107950" cy="144463"/>
            <a:chOff x="3470" y="3113"/>
            <a:chExt cx="272" cy="272"/>
          </a:xfrm>
        </p:grpSpPr>
        <p:sp>
          <p:nvSpPr>
            <p:cNvPr id="37954"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5"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2" name="Group 66"/>
          <p:cNvGrpSpPr>
            <a:grpSpLocks noChangeAspect="1"/>
          </p:cNvGrpSpPr>
          <p:nvPr/>
        </p:nvGrpSpPr>
        <p:grpSpPr bwMode="auto">
          <a:xfrm>
            <a:off x="4930775" y="3862388"/>
            <a:ext cx="107950" cy="144462"/>
            <a:chOff x="3470" y="3113"/>
            <a:chExt cx="272" cy="272"/>
          </a:xfrm>
        </p:grpSpPr>
        <p:sp>
          <p:nvSpPr>
            <p:cNvPr id="37952"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3"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3" name="Group 69"/>
          <p:cNvGrpSpPr>
            <a:grpSpLocks noChangeAspect="1"/>
          </p:cNvGrpSpPr>
          <p:nvPr/>
        </p:nvGrpSpPr>
        <p:grpSpPr bwMode="auto">
          <a:xfrm>
            <a:off x="3778250" y="4510088"/>
            <a:ext cx="107950" cy="144462"/>
            <a:chOff x="3470" y="3113"/>
            <a:chExt cx="272" cy="272"/>
          </a:xfrm>
        </p:grpSpPr>
        <p:sp>
          <p:nvSpPr>
            <p:cNvPr id="37950"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1"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4" name="Group 72"/>
          <p:cNvGrpSpPr>
            <a:grpSpLocks noChangeAspect="1"/>
          </p:cNvGrpSpPr>
          <p:nvPr/>
        </p:nvGrpSpPr>
        <p:grpSpPr bwMode="auto">
          <a:xfrm>
            <a:off x="5146675" y="4581525"/>
            <a:ext cx="107950" cy="144463"/>
            <a:chOff x="3470" y="3113"/>
            <a:chExt cx="272" cy="272"/>
          </a:xfrm>
        </p:grpSpPr>
        <p:sp>
          <p:nvSpPr>
            <p:cNvPr id="37948"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9"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5" name="Group 75"/>
          <p:cNvGrpSpPr>
            <a:grpSpLocks noChangeAspect="1"/>
          </p:cNvGrpSpPr>
          <p:nvPr/>
        </p:nvGrpSpPr>
        <p:grpSpPr bwMode="auto">
          <a:xfrm>
            <a:off x="5362575" y="4797425"/>
            <a:ext cx="107950" cy="144463"/>
            <a:chOff x="3470" y="3113"/>
            <a:chExt cx="272" cy="272"/>
          </a:xfrm>
        </p:grpSpPr>
        <p:sp>
          <p:nvSpPr>
            <p:cNvPr id="37946" name="Rectangle 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7" name="AutoShape 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6" name="Group 78"/>
          <p:cNvGrpSpPr>
            <a:grpSpLocks noChangeAspect="1"/>
          </p:cNvGrpSpPr>
          <p:nvPr/>
        </p:nvGrpSpPr>
        <p:grpSpPr bwMode="auto">
          <a:xfrm>
            <a:off x="5578475" y="5013325"/>
            <a:ext cx="107950" cy="144463"/>
            <a:chOff x="3470" y="3113"/>
            <a:chExt cx="272" cy="272"/>
          </a:xfrm>
        </p:grpSpPr>
        <p:sp>
          <p:nvSpPr>
            <p:cNvPr id="37944" name="Rectangle 7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5"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7" name="Group 81"/>
          <p:cNvGrpSpPr>
            <a:grpSpLocks noChangeAspect="1"/>
          </p:cNvGrpSpPr>
          <p:nvPr/>
        </p:nvGrpSpPr>
        <p:grpSpPr bwMode="auto">
          <a:xfrm>
            <a:off x="3346450" y="4510088"/>
            <a:ext cx="107950" cy="144462"/>
            <a:chOff x="3470" y="3113"/>
            <a:chExt cx="272" cy="272"/>
          </a:xfrm>
        </p:grpSpPr>
        <p:sp>
          <p:nvSpPr>
            <p:cNvPr id="37942"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3"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8" name="Group 84"/>
          <p:cNvGrpSpPr>
            <a:grpSpLocks noChangeAspect="1"/>
          </p:cNvGrpSpPr>
          <p:nvPr/>
        </p:nvGrpSpPr>
        <p:grpSpPr bwMode="auto">
          <a:xfrm>
            <a:off x="3059113" y="4365625"/>
            <a:ext cx="107950" cy="144463"/>
            <a:chOff x="3470" y="3113"/>
            <a:chExt cx="272" cy="272"/>
          </a:xfrm>
        </p:grpSpPr>
        <p:sp>
          <p:nvSpPr>
            <p:cNvPr id="37940"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1"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9" name="Group 87"/>
          <p:cNvGrpSpPr>
            <a:grpSpLocks noChangeAspect="1"/>
          </p:cNvGrpSpPr>
          <p:nvPr/>
        </p:nvGrpSpPr>
        <p:grpSpPr bwMode="auto">
          <a:xfrm>
            <a:off x="3059113" y="3933825"/>
            <a:ext cx="107950" cy="144463"/>
            <a:chOff x="3470" y="3113"/>
            <a:chExt cx="272" cy="272"/>
          </a:xfrm>
        </p:grpSpPr>
        <p:sp>
          <p:nvSpPr>
            <p:cNvPr id="37938"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9"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0" name="Group 90"/>
          <p:cNvGrpSpPr>
            <a:grpSpLocks noChangeAspect="1"/>
          </p:cNvGrpSpPr>
          <p:nvPr/>
        </p:nvGrpSpPr>
        <p:grpSpPr bwMode="auto">
          <a:xfrm>
            <a:off x="3490913" y="5229225"/>
            <a:ext cx="107950" cy="144463"/>
            <a:chOff x="3470" y="3113"/>
            <a:chExt cx="272" cy="272"/>
          </a:xfrm>
        </p:grpSpPr>
        <p:sp>
          <p:nvSpPr>
            <p:cNvPr id="37936"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7"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1" name="Group 93"/>
          <p:cNvGrpSpPr>
            <a:grpSpLocks noChangeAspect="1"/>
          </p:cNvGrpSpPr>
          <p:nvPr/>
        </p:nvGrpSpPr>
        <p:grpSpPr bwMode="auto">
          <a:xfrm>
            <a:off x="3203575" y="5013325"/>
            <a:ext cx="107950" cy="144463"/>
            <a:chOff x="3470" y="3113"/>
            <a:chExt cx="272" cy="272"/>
          </a:xfrm>
        </p:grpSpPr>
        <p:sp>
          <p:nvSpPr>
            <p:cNvPr id="37934" name="Rectangle 9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5" name="AutoShape 9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2" name="Group 96"/>
          <p:cNvGrpSpPr>
            <a:grpSpLocks noChangeAspect="1"/>
          </p:cNvGrpSpPr>
          <p:nvPr/>
        </p:nvGrpSpPr>
        <p:grpSpPr bwMode="auto">
          <a:xfrm>
            <a:off x="3995738" y="5518150"/>
            <a:ext cx="107950" cy="144463"/>
            <a:chOff x="3470" y="3113"/>
            <a:chExt cx="272" cy="272"/>
          </a:xfrm>
        </p:grpSpPr>
        <p:sp>
          <p:nvSpPr>
            <p:cNvPr id="37932" name="Rectangle 97"/>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3"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3" name="Group 99"/>
          <p:cNvGrpSpPr>
            <a:grpSpLocks noChangeAspect="1"/>
          </p:cNvGrpSpPr>
          <p:nvPr/>
        </p:nvGrpSpPr>
        <p:grpSpPr bwMode="auto">
          <a:xfrm>
            <a:off x="3562350" y="4652963"/>
            <a:ext cx="107950" cy="144462"/>
            <a:chOff x="3470" y="3113"/>
            <a:chExt cx="272" cy="272"/>
          </a:xfrm>
        </p:grpSpPr>
        <p:sp>
          <p:nvSpPr>
            <p:cNvPr id="37930"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1"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4" name="Group 102"/>
          <p:cNvGrpSpPr>
            <a:grpSpLocks noChangeAspect="1"/>
          </p:cNvGrpSpPr>
          <p:nvPr/>
        </p:nvGrpSpPr>
        <p:grpSpPr bwMode="auto">
          <a:xfrm>
            <a:off x="4281488" y="5445125"/>
            <a:ext cx="107950" cy="144463"/>
            <a:chOff x="3470" y="3113"/>
            <a:chExt cx="272" cy="272"/>
          </a:xfrm>
        </p:grpSpPr>
        <p:sp>
          <p:nvSpPr>
            <p:cNvPr id="37928"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29"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5" name="Group 105"/>
          <p:cNvGrpSpPr>
            <a:grpSpLocks noChangeAspect="1"/>
          </p:cNvGrpSpPr>
          <p:nvPr/>
        </p:nvGrpSpPr>
        <p:grpSpPr bwMode="auto">
          <a:xfrm>
            <a:off x="4497388" y="5661025"/>
            <a:ext cx="107950" cy="144463"/>
            <a:chOff x="3470" y="3113"/>
            <a:chExt cx="272" cy="272"/>
          </a:xfrm>
        </p:grpSpPr>
        <p:sp>
          <p:nvSpPr>
            <p:cNvPr id="37926" name="Rectangle 10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27" name="AutoShape 10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Tree>
    <p:extLst>
      <p:ext uri="{BB962C8B-B14F-4D97-AF65-F5344CB8AC3E}">
        <p14:creationId xmlns:p14="http://schemas.microsoft.com/office/powerpoint/2010/main" val="3190274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4800" b="1" dirty="0" err="1">
                <a:solidFill>
                  <a:srgbClr val="4F81BD"/>
                </a:solidFill>
                <a:latin typeface="+mj-lt"/>
              </a:rPr>
              <a:t>Accuracy</a:t>
            </a:r>
            <a:endParaRPr lang="en-US" sz="4800" b="1" dirty="0">
              <a:solidFill>
                <a:srgbClr val="4F81BD"/>
              </a:solidFill>
              <a:latin typeface="+mj-lt"/>
            </a:endParaRPr>
          </a:p>
        </p:txBody>
      </p:sp>
      <p:sp>
        <p:nvSpPr>
          <p:cNvPr id="38915" name="Rectangle 3"/>
          <p:cNvSpPr>
            <a:spLocks noChangeArrowheads="1"/>
          </p:cNvSpPr>
          <p:nvPr/>
        </p:nvSpPr>
        <p:spPr bwMode="auto">
          <a:xfrm>
            <a:off x="323850" y="1196975"/>
            <a:ext cx="882015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latin typeface="+mj-lt"/>
              </a:rPr>
              <a:t>Sampling</a:t>
            </a:r>
          </a:p>
          <a:p>
            <a:pPr marL="990600" lvl="1" indent="-533400">
              <a:lnSpc>
                <a:spcPct val="90000"/>
              </a:lnSpc>
              <a:spcBef>
                <a:spcPct val="20000"/>
              </a:spcBef>
              <a:buClr>
                <a:schemeClr val="accent2"/>
              </a:buClr>
              <a:buFontTx/>
              <a:buChar char="–"/>
            </a:pPr>
            <a:r>
              <a:rPr lang="en-GB" sz="2800">
                <a:latin typeface="+mj-lt"/>
              </a:rPr>
              <a:t>But  because they usually are not sampling is so important</a:t>
            </a:r>
          </a:p>
          <a:p>
            <a:pPr marL="990600" lvl="1" indent="-533400">
              <a:lnSpc>
                <a:spcPct val="90000"/>
              </a:lnSpc>
              <a:spcBef>
                <a:spcPct val="20000"/>
              </a:spcBef>
              <a:buClr>
                <a:schemeClr val="accent2"/>
              </a:buClr>
              <a:buFontTx/>
              <a:buChar char="–"/>
            </a:pPr>
            <a:r>
              <a:rPr lang="en-GB" sz="2800">
                <a:latin typeface="+mj-lt"/>
              </a:rPr>
              <a:t>Ideally one would have a complete list of all study objects (sampling frame) and directly selects from the list the needed number</a:t>
            </a:r>
          </a:p>
          <a:p>
            <a:pPr marL="990600" lvl="1" indent="-533400">
              <a:lnSpc>
                <a:spcPct val="90000"/>
              </a:lnSpc>
              <a:spcBef>
                <a:spcPct val="20000"/>
              </a:spcBef>
              <a:buClr>
                <a:schemeClr val="accent2"/>
              </a:buClr>
              <a:buFontTx/>
              <a:buChar char="–"/>
            </a:pPr>
            <a:r>
              <a:rPr lang="en-GB" sz="2800">
                <a:latin typeface="+mj-lt"/>
              </a:rPr>
              <a:t>If that is not possible sub-units of study objects can be selected (clusters)</a:t>
            </a:r>
          </a:p>
          <a:p>
            <a:pPr marL="1371600" lvl="2" indent="-457200">
              <a:lnSpc>
                <a:spcPct val="90000"/>
              </a:lnSpc>
              <a:spcBef>
                <a:spcPct val="20000"/>
              </a:spcBef>
              <a:buClr>
                <a:schemeClr val="accent2"/>
              </a:buClr>
              <a:buFontTx/>
              <a:buChar char="•"/>
            </a:pPr>
            <a:r>
              <a:rPr lang="en-GB" sz="2400">
                <a:latin typeface="+mj-lt"/>
              </a:rPr>
              <a:t>Health facilities</a:t>
            </a:r>
          </a:p>
          <a:p>
            <a:pPr marL="1371600" lvl="2" indent="-457200">
              <a:lnSpc>
                <a:spcPct val="90000"/>
              </a:lnSpc>
              <a:spcBef>
                <a:spcPct val="20000"/>
              </a:spcBef>
              <a:buClr>
                <a:schemeClr val="accent2"/>
              </a:buClr>
              <a:buFontTx/>
              <a:buChar char="•"/>
            </a:pPr>
            <a:r>
              <a:rPr lang="en-GB" sz="2400">
                <a:latin typeface="+mj-lt"/>
              </a:rPr>
              <a:t>Villages</a:t>
            </a:r>
          </a:p>
          <a:p>
            <a:pPr marL="1371600" lvl="2" indent="-457200">
              <a:lnSpc>
                <a:spcPct val="90000"/>
              </a:lnSpc>
              <a:spcBef>
                <a:spcPct val="20000"/>
              </a:spcBef>
              <a:buClr>
                <a:schemeClr val="accent2"/>
              </a:buClr>
              <a:buFontTx/>
              <a:buChar char="•"/>
            </a:pPr>
            <a:r>
              <a:rPr lang="en-GB" sz="2400">
                <a:latin typeface="+mj-lt"/>
              </a:rPr>
              <a:t>Schools</a:t>
            </a:r>
          </a:p>
          <a:p>
            <a:pPr marL="990600" lvl="1" indent="-533400">
              <a:lnSpc>
                <a:spcPct val="90000"/>
              </a:lnSpc>
              <a:spcBef>
                <a:spcPct val="20000"/>
              </a:spcBef>
              <a:buClr>
                <a:schemeClr val="accent2"/>
              </a:buClr>
              <a:buFontTx/>
              <a:buChar char="–"/>
            </a:pPr>
            <a:r>
              <a:rPr lang="en-GB" sz="2800">
                <a:latin typeface="+mj-lt"/>
              </a:rPr>
              <a:t>Two-stage cluster sampling</a:t>
            </a:r>
          </a:p>
        </p:txBody>
      </p:sp>
    </p:spTree>
    <p:extLst>
      <p:ext uri="{BB962C8B-B14F-4D97-AF65-F5344CB8AC3E}">
        <p14:creationId xmlns:p14="http://schemas.microsoft.com/office/powerpoint/2010/main" val="35906899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2547</Words>
  <Application>Microsoft Macintosh PowerPoint</Application>
  <PresentationFormat>On-screen Show (4:3)</PresentationFormat>
  <Paragraphs>172</Paragraphs>
  <Slides>24</Slides>
  <Notes>22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PowerPoint Presentation</vt:lpstr>
      <vt:lpstr>PowerPoint Presentation</vt:lpstr>
      <vt:lpstr>Objective of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Kilian</dc:creator>
  <cp:lastModifiedBy>Hannah Koenker</cp:lastModifiedBy>
  <cp:revision>28</cp:revision>
  <dcterms:created xsi:type="dcterms:W3CDTF">2013-03-03T19:13:36Z</dcterms:created>
  <dcterms:modified xsi:type="dcterms:W3CDTF">2015-10-01T19:07:22Z</dcterms:modified>
</cp:coreProperties>
</file>