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601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1" d="100"/>
          <a:sy n="111" d="100"/>
        </p:scale>
        <p:origin x="-88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51EBE9-3C6F-4A1C-AA31-875CC880B0C8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702A8-D2BD-4A7D-8A56-D0CD2C3A1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90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Coordinator</a:t>
            </a:r>
            <a:r>
              <a:rPr lang="en-US" baseline="0" dirty="0" smtClean="0"/>
              <a:t> is the overall implementation lead during field work/activities. He is based in the area (district, province, </a:t>
            </a:r>
            <a:r>
              <a:rPr lang="en-US" baseline="0" dirty="0" err="1" smtClean="0"/>
              <a:t>etc</a:t>
            </a:r>
            <a:r>
              <a:rPr lang="en-US" baseline="0" dirty="0" smtClean="0"/>
              <a:t>) of field work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702A8-D2BD-4A7D-8A56-D0CD2C3A11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23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Each</a:t>
            </a:r>
            <a:r>
              <a:rPr lang="en-US" baseline="0" dirty="0" smtClean="0"/>
              <a:t> team is lead by a supervisor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702A8-D2BD-4A7D-8A56-D0CD2C3A11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577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</a:t>
            </a:r>
            <a:r>
              <a:rPr lang="en-US" baseline="0" dirty="0" smtClean="0"/>
              <a:t> to three interviewers as members of a field team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E702A8-D2BD-4A7D-8A56-D0CD2C3A11A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28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0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6F55-48F6-DD46-AC48-759CC235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8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6F55-48F6-DD46-AC48-759CC235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7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6F55-48F6-DD46-AC48-759CC235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01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4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6F55-48F6-DD46-AC48-759CC235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9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6F55-48F6-DD46-AC48-759CC235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35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6F55-48F6-DD46-AC48-759CC235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09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6F55-48F6-DD46-AC48-759CC235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0842-C002-C14A-A82E-D32910A7950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06F55-48F6-DD46-AC48-759CC235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21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10842-C002-C14A-A82E-D32910A7950A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06F55-48F6-DD46-AC48-759CC235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3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2" r:id="rId1"/>
    <p:sldLayoutId id="2147484603" r:id="rId2"/>
    <p:sldLayoutId id="2147484604" r:id="rId3"/>
    <p:sldLayoutId id="2147484605" r:id="rId4"/>
    <p:sldLayoutId id="2147484606" r:id="rId5"/>
    <p:sldLayoutId id="2147484607" r:id="rId6"/>
    <p:sldLayoutId id="2147484608" r:id="rId7"/>
    <p:sldLayoutId id="2147484609" r:id="rId8"/>
    <p:sldLayoutId id="2147484610" r:id="rId9"/>
    <p:sldLayoutId id="2147484611" r:id="rId10"/>
    <p:sldLayoutId id="214748461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Roles and Responsibilities</a:t>
            </a:r>
            <a:br>
              <a:rPr lang="en-US" dirty="0" smtClean="0"/>
            </a:br>
            <a:r>
              <a:rPr lang="en-US" sz="3600" dirty="0" smtClean="0"/>
              <a:t>“Professionalism. Thoroughness. Respect.”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Durability Monitoring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601" y="4665565"/>
            <a:ext cx="4128798" cy="136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873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/>
              <a:t>Coordinator Role and Responsibility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Overall coordination of teams during the fieldwork</a:t>
            </a:r>
          </a:p>
          <a:p>
            <a:r>
              <a:rPr lang="en-US" sz="2800" dirty="0" smtClean="0"/>
              <a:t>Reporting of progress made daily to supervisor</a:t>
            </a:r>
          </a:p>
          <a:p>
            <a:r>
              <a:rPr lang="en-US" sz="2800" dirty="0" smtClean="0"/>
              <a:t>Resolving technical questions and other problems as needed</a:t>
            </a:r>
          </a:p>
          <a:p>
            <a:r>
              <a:rPr lang="en-US" sz="2800" dirty="0" smtClean="0"/>
              <a:t>Pay fieldwork allowance 50% at beginning and 50% upon satisfactory completion of fieldwork</a:t>
            </a:r>
          </a:p>
          <a:p>
            <a:r>
              <a:rPr lang="en-US" sz="2800" dirty="0" smtClean="0"/>
              <a:t>Safe transfer of completed cluster questionnaires for data entry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3891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/>
              <a:t>Supervisor Role and Responsibility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Quality assurance</a:t>
            </a:r>
          </a:p>
          <a:p>
            <a:pPr lvl="1"/>
            <a:r>
              <a:rPr lang="en-US" sz="2800" dirty="0" smtClean="0"/>
              <a:t>Ensure that settlement or section is completely listed</a:t>
            </a:r>
          </a:p>
          <a:p>
            <a:pPr lvl="1"/>
            <a:r>
              <a:rPr lang="en-US" sz="2800" dirty="0" smtClean="0"/>
              <a:t>Use random number</a:t>
            </a:r>
            <a:r>
              <a:rPr lang="en-US" sz="2800" dirty="0"/>
              <a:t> </a:t>
            </a:r>
            <a:r>
              <a:rPr lang="en-US" sz="2800" dirty="0" smtClean="0"/>
              <a:t>sheet to select sections and households</a:t>
            </a:r>
          </a:p>
          <a:p>
            <a:pPr lvl="1"/>
            <a:r>
              <a:rPr lang="en-US" sz="2800" dirty="0" smtClean="0"/>
              <a:t>Check questionnaires after completion BEFORE leaving settlement to ensure all questions are answered and skips were followed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443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/>
              <a:t>Supervisor Role and Responsibility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Management of materials</a:t>
            </a:r>
          </a:p>
          <a:p>
            <a:pPr lvl="1"/>
            <a:r>
              <a:rPr lang="en-US" sz="2400" dirty="0" smtClean="0"/>
              <a:t>Ensure team has enough questionnaires and materials (consent forms, </a:t>
            </a:r>
            <a:r>
              <a:rPr lang="en-US" sz="2400" dirty="0" err="1" smtClean="0"/>
              <a:t>etc</a:t>
            </a:r>
            <a:r>
              <a:rPr lang="en-US" sz="2400" dirty="0" smtClean="0"/>
              <a:t>) for daily fieldwork</a:t>
            </a:r>
          </a:p>
          <a:p>
            <a:pPr lvl="1"/>
            <a:r>
              <a:rPr lang="en-US" sz="2400" dirty="0" smtClean="0"/>
              <a:t>Keep completed questionnaires in an envelope labeled with date and cluster number and name of cluster</a:t>
            </a:r>
          </a:p>
          <a:p>
            <a:pPr lvl="1"/>
            <a:r>
              <a:rPr lang="en-US" sz="2400" dirty="0" smtClean="0"/>
              <a:t>Keep completed questionnaires safe at all moments and protected from water damage, and transfer them to coordinator periodically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119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/>
              <a:t>Supervisor Role and Responsibility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Organization</a:t>
            </a:r>
          </a:p>
          <a:p>
            <a:pPr lvl="1"/>
            <a:r>
              <a:rPr lang="en-US" sz="2100" dirty="0" smtClean="0"/>
              <a:t>Organize team’s movements for maximum efficiency</a:t>
            </a:r>
          </a:p>
          <a:p>
            <a:pPr lvl="1"/>
            <a:r>
              <a:rPr lang="en-US" sz="2100" dirty="0" smtClean="0"/>
              <a:t>Coordinate with local chiefs/authorities</a:t>
            </a:r>
          </a:p>
          <a:p>
            <a:pPr lvl="1"/>
            <a:r>
              <a:rPr lang="en-US" sz="2100" dirty="0" smtClean="0"/>
              <a:t>Ensure that team is on the same page</a:t>
            </a:r>
          </a:p>
          <a:p>
            <a:pPr lvl="1"/>
            <a:r>
              <a:rPr lang="en-US" sz="2100" dirty="0" smtClean="0"/>
              <a:t>Report any problems up to coordinator</a:t>
            </a:r>
          </a:p>
          <a:p>
            <a:pPr lvl="1"/>
            <a:r>
              <a:rPr lang="en-US" sz="2100" dirty="0" smtClean="0"/>
              <a:t>Report progress daily (using cluster monitoring sheet) up to coordinator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00189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 smtClean="0"/>
              <a:t>Interviewer Role and Responsibilities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Ensure that households are listed correctly and thoroughly</a:t>
            </a:r>
          </a:p>
          <a:p>
            <a:r>
              <a:rPr lang="en-US" sz="2400" dirty="0" smtClean="0"/>
              <a:t>Conduct interviews in a </a:t>
            </a:r>
            <a:r>
              <a:rPr lang="en-US" sz="2400" b="1" dirty="0" smtClean="0"/>
              <a:t>neutral</a:t>
            </a:r>
            <a:r>
              <a:rPr lang="en-US" sz="2400" dirty="0" smtClean="0"/>
              <a:t> manner, with politeness and professionalism</a:t>
            </a:r>
          </a:p>
          <a:p>
            <a:r>
              <a:rPr lang="en-US" sz="2400" dirty="0" smtClean="0"/>
              <a:t>Conduct interviews </a:t>
            </a:r>
            <a:r>
              <a:rPr lang="en-US" sz="2400" b="1" dirty="0" smtClean="0"/>
              <a:t>thoroughly</a:t>
            </a:r>
            <a:r>
              <a:rPr lang="en-US" sz="2400" dirty="0" smtClean="0"/>
              <a:t>, and check afterwards for any missed skips or questions</a:t>
            </a:r>
          </a:p>
          <a:p>
            <a:r>
              <a:rPr lang="en-US" sz="2400" dirty="0" smtClean="0"/>
              <a:t>Respect ethical guidelines</a:t>
            </a:r>
          </a:p>
          <a:p>
            <a:r>
              <a:rPr lang="en-US" sz="2400" dirty="0" smtClean="0"/>
              <a:t>Count holes and repairs in campaign nets </a:t>
            </a:r>
            <a:r>
              <a:rPr lang="en-US" sz="2400" b="1" dirty="0" smtClean="0"/>
              <a:t>thoroughly and carefully</a:t>
            </a:r>
          </a:p>
          <a:p>
            <a:r>
              <a:rPr lang="en-US" sz="2400" dirty="0" smtClean="0"/>
              <a:t>Report any challenges or problems to supervisor</a:t>
            </a:r>
          </a:p>
        </p:txBody>
      </p:sp>
    </p:spTree>
    <p:extLst>
      <p:ext uri="{BB962C8B-B14F-4D97-AF65-F5344CB8AC3E}">
        <p14:creationId xmlns:p14="http://schemas.microsoft.com/office/powerpoint/2010/main" val="298186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4534</TotalTime>
  <Words>297</Words>
  <Application>Microsoft Office PowerPoint</Application>
  <PresentationFormat>On-screen Show (4:3)</PresentationFormat>
  <Paragraphs>38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Roles and Responsibilities “Professionalism. Thoroughness. Respect.”</vt:lpstr>
      <vt:lpstr>Coordinator Role and Responsibility</vt:lpstr>
      <vt:lpstr>Supervisor Role and Responsibility</vt:lpstr>
      <vt:lpstr>Supervisor Role and Responsibility</vt:lpstr>
      <vt:lpstr>Supervisor Role and Responsibility</vt:lpstr>
      <vt:lpstr>Interviewer Role and Responsibilities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Roles and Responsibilities</dc:title>
  <dc:creator>Hannah Koenker</dc:creator>
  <cp:lastModifiedBy>Albert Kilian</cp:lastModifiedBy>
  <cp:revision>9</cp:revision>
  <dcterms:created xsi:type="dcterms:W3CDTF">2014-04-09T14:23:29Z</dcterms:created>
  <dcterms:modified xsi:type="dcterms:W3CDTF">2015-04-21T10:44:14Z</dcterms:modified>
</cp:coreProperties>
</file>