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6"/>
  </p:notesMasterIdLst>
  <p:handoutMasterIdLst>
    <p:handoutMasterId r:id="rId57"/>
  </p:handoutMasterIdLst>
  <p:sldIdLst>
    <p:sldId id="258" r:id="rId2"/>
    <p:sldId id="261" r:id="rId3"/>
    <p:sldId id="298" r:id="rId4"/>
    <p:sldId id="302" r:id="rId5"/>
    <p:sldId id="301" r:id="rId6"/>
    <p:sldId id="275" r:id="rId7"/>
    <p:sldId id="265" r:id="rId8"/>
    <p:sldId id="268" r:id="rId9"/>
    <p:sldId id="303" r:id="rId10"/>
    <p:sldId id="300" r:id="rId11"/>
    <p:sldId id="299" r:id="rId12"/>
    <p:sldId id="325" r:id="rId13"/>
    <p:sldId id="322" r:id="rId14"/>
    <p:sldId id="304" r:id="rId15"/>
    <p:sldId id="305" r:id="rId16"/>
    <p:sldId id="273" r:id="rId17"/>
    <p:sldId id="274" r:id="rId18"/>
    <p:sldId id="276" r:id="rId19"/>
    <p:sldId id="326" r:id="rId20"/>
    <p:sldId id="328" r:id="rId21"/>
    <p:sldId id="329" r:id="rId22"/>
    <p:sldId id="330" r:id="rId23"/>
    <p:sldId id="277" r:id="rId24"/>
    <p:sldId id="278" r:id="rId25"/>
    <p:sldId id="279" r:id="rId26"/>
    <p:sldId id="285" r:id="rId27"/>
    <p:sldId id="286" r:id="rId28"/>
    <p:sldId id="287" r:id="rId29"/>
    <p:sldId id="289" r:id="rId30"/>
    <p:sldId id="291" r:id="rId31"/>
    <p:sldId id="292" r:id="rId32"/>
    <p:sldId id="312" r:id="rId33"/>
    <p:sldId id="311" r:id="rId34"/>
    <p:sldId id="310" r:id="rId35"/>
    <p:sldId id="313" r:id="rId36"/>
    <p:sldId id="333" r:id="rId37"/>
    <p:sldId id="314" r:id="rId38"/>
    <p:sldId id="315" r:id="rId39"/>
    <p:sldId id="331" r:id="rId40"/>
    <p:sldId id="316" r:id="rId41"/>
    <p:sldId id="332" r:id="rId42"/>
    <p:sldId id="317" r:id="rId43"/>
    <p:sldId id="318" r:id="rId44"/>
    <p:sldId id="319" r:id="rId45"/>
    <p:sldId id="334" r:id="rId46"/>
    <p:sldId id="283" r:id="rId47"/>
    <p:sldId id="282" r:id="rId48"/>
    <p:sldId id="321" r:id="rId49"/>
    <p:sldId id="284" r:id="rId50"/>
    <p:sldId id="294" r:id="rId51"/>
    <p:sldId id="295" r:id="rId52"/>
    <p:sldId id="320" r:id="rId53"/>
    <p:sldId id="323" r:id="rId54"/>
    <p:sldId id="324" r:id="rId55"/>
  </p:sldIdLst>
  <p:sldSz cx="9144000" cy="6858000" type="screen4x3"/>
  <p:notesSz cx="6648450" cy="9850438"/>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S PGothic" pitchFamily="34" charset="-128"/>
        <a:cs typeface="+mn-cs"/>
      </a:defRPr>
    </a:lvl5pPr>
    <a:lvl6pPr marL="2286000" algn="l" defTabSz="914400" rtl="0" eaLnBrk="1" latinLnBrk="0" hangingPunct="1">
      <a:defRPr sz="2400" kern="1200">
        <a:solidFill>
          <a:schemeClr val="tx1"/>
        </a:solidFill>
        <a:latin typeface="Times" pitchFamily="18" charset="0"/>
        <a:ea typeface="MS PGothic" pitchFamily="34" charset="-128"/>
        <a:cs typeface="+mn-cs"/>
      </a:defRPr>
    </a:lvl6pPr>
    <a:lvl7pPr marL="2743200" algn="l" defTabSz="914400" rtl="0" eaLnBrk="1" latinLnBrk="0" hangingPunct="1">
      <a:defRPr sz="2400" kern="1200">
        <a:solidFill>
          <a:schemeClr val="tx1"/>
        </a:solidFill>
        <a:latin typeface="Times" pitchFamily="18" charset="0"/>
        <a:ea typeface="MS PGothic" pitchFamily="34" charset="-128"/>
        <a:cs typeface="+mn-cs"/>
      </a:defRPr>
    </a:lvl7pPr>
    <a:lvl8pPr marL="3200400" algn="l" defTabSz="914400" rtl="0" eaLnBrk="1" latinLnBrk="0" hangingPunct="1">
      <a:defRPr sz="2400" kern="1200">
        <a:solidFill>
          <a:schemeClr val="tx1"/>
        </a:solidFill>
        <a:latin typeface="Times" pitchFamily="18" charset="0"/>
        <a:ea typeface="MS PGothic" pitchFamily="34" charset="-128"/>
        <a:cs typeface="+mn-cs"/>
      </a:defRPr>
    </a:lvl8pPr>
    <a:lvl9pPr marL="3657600" algn="l" defTabSz="914400" rtl="0" eaLnBrk="1" latinLnBrk="0" hangingPunct="1">
      <a:defRPr sz="2400" kern="1200">
        <a:solidFill>
          <a:schemeClr val="tx1"/>
        </a:solidFill>
        <a:latin typeface="Times"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B2FF19"/>
    <a:srgbClr val="AAD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89214" autoAdjust="0"/>
  </p:normalViewPr>
  <p:slideViewPr>
    <p:cSldViewPr snapToGrid="0">
      <p:cViewPr>
        <p:scale>
          <a:sx n="104" d="100"/>
          <a:sy n="104" d="100"/>
        </p:scale>
        <p:origin x="-1116" y="-66"/>
      </p:cViewPr>
      <p:guideLst>
        <p:guide orient="horz" pos="2170"/>
        <p:guide pos="2880"/>
      </p:guideLst>
    </p:cSldViewPr>
  </p:slideViewPr>
  <p:outlineViewPr>
    <p:cViewPr>
      <p:scale>
        <a:sx n="33" d="100"/>
        <a:sy n="33" d="100"/>
      </p:scale>
      <p:origin x="0" y="21798"/>
    </p:cViewPr>
  </p:outlineViewPr>
  <p:notesTextViewPr>
    <p:cViewPr>
      <p:scale>
        <a:sx n="100" d="100"/>
        <a:sy n="100" d="100"/>
      </p:scale>
      <p:origin x="0" y="0"/>
    </p:cViewPr>
  </p:notesTextViewPr>
  <p:sorterViewPr>
    <p:cViewPr>
      <p:scale>
        <a:sx n="80" d="100"/>
        <a:sy n="80" d="100"/>
      </p:scale>
      <p:origin x="0" y="32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1313" cy="49212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765550" y="0"/>
            <a:ext cx="2881313" cy="492125"/>
          </a:xfrm>
          <a:prstGeom prst="rect">
            <a:avLst/>
          </a:prstGeom>
        </p:spPr>
        <p:txBody>
          <a:bodyPr vert="horz" lIns="91440" tIns="45720" rIns="91440" bIns="45720" rtlCol="0"/>
          <a:lstStyle>
            <a:lvl1pPr algn="r" eaLnBrk="1" hangingPunct="1">
              <a:defRPr sz="1200"/>
            </a:lvl1pPr>
          </a:lstStyle>
          <a:p>
            <a:pPr>
              <a:defRPr/>
            </a:pPr>
            <a:fld id="{A997A6E4-3351-4CCF-8F9B-444F1938830F}" type="datetimeFigureOut">
              <a:rPr lang="en-US"/>
              <a:pPr>
                <a:defRPr/>
              </a:pPr>
              <a:t>4/21/2015</a:t>
            </a:fld>
            <a:endParaRPr lang="en-US"/>
          </a:p>
        </p:txBody>
      </p:sp>
      <p:sp>
        <p:nvSpPr>
          <p:cNvPr id="4" name="Footer Placeholder 3"/>
          <p:cNvSpPr>
            <a:spLocks noGrp="1"/>
          </p:cNvSpPr>
          <p:nvPr>
            <p:ph type="ftr" sz="quarter" idx="2"/>
          </p:nvPr>
        </p:nvSpPr>
        <p:spPr>
          <a:xfrm>
            <a:off x="0" y="9356725"/>
            <a:ext cx="2881313" cy="49212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765550" y="9356725"/>
            <a:ext cx="2881313" cy="492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C63540D-EB7D-4F0F-ACC4-FA93BBD75CFE}" type="slidenum">
              <a:rPr lang="en-US" altLang="en-US"/>
              <a:pPr>
                <a:defRPr/>
              </a:pPr>
              <a:t>‹#›</a:t>
            </a:fld>
            <a:endParaRPr lang="en-US" altLang="en-US"/>
          </a:p>
        </p:txBody>
      </p:sp>
    </p:spTree>
    <p:extLst>
      <p:ext uri="{BB962C8B-B14F-4D97-AF65-F5344CB8AC3E}">
        <p14:creationId xmlns:p14="http://schemas.microsoft.com/office/powerpoint/2010/main" val="1652104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1313" cy="492125"/>
          </a:xfrm>
          <a:prstGeom prst="rect">
            <a:avLst/>
          </a:prstGeom>
        </p:spPr>
        <p:txBody>
          <a:bodyPr vert="horz" lIns="91440" tIns="45720" rIns="91440" bIns="45720" rtlCol="0"/>
          <a:lstStyle>
            <a:lvl1pPr algn="l" eaLnBrk="1" hangingPunct="1">
              <a:defRPr sz="1200">
                <a:latin typeface="Times" pitchFamily="18" charset="0"/>
                <a:ea typeface="MS PGothic" pitchFamily="34" charset="-128"/>
                <a:cs typeface="Arial" pitchFamily="34" charset="0"/>
              </a:defRPr>
            </a:lvl1pPr>
          </a:lstStyle>
          <a:p>
            <a:pPr>
              <a:defRPr/>
            </a:pPr>
            <a:endParaRPr lang="en-CA"/>
          </a:p>
        </p:txBody>
      </p:sp>
      <p:sp>
        <p:nvSpPr>
          <p:cNvPr id="3" name="Date Placeholder 2"/>
          <p:cNvSpPr>
            <a:spLocks noGrp="1"/>
          </p:cNvSpPr>
          <p:nvPr>
            <p:ph type="dt" idx="1"/>
          </p:nvPr>
        </p:nvSpPr>
        <p:spPr>
          <a:xfrm>
            <a:off x="3765550" y="0"/>
            <a:ext cx="2881313" cy="492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Times" charset="0"/>
              </a:defRPr>
            </a:lvl1pPr>
          </a:lstStyle>
          <a:p>
            <a:pPr>
              <a:defRPr/>
            </a:pPr>
            <a:fld id="{9F44C6BE-5BDF-458B-AEEA-27A8B45A2ED0}" type="datetimeFigureOut">
              <a:rPr lang="en-US"/>
              <a:pPr>
                <a:defRPr/>
              </a:pPr>
              <a:t>4/21/2015</a:t>
            </a:fld>
            <a:endParaRPr lang="en-CA" dirty="0"/>
          </a:p>
        </p:txBody>
      </p:sp>
      <p:sp>
        <p:nvSpPr>
          <p:cNvPr id="4" name="Slide Image Placeholder 3"/>
          <p:cNvSpPr>
            <a:spLocks noGrp="1" noRot="1" noChangeAspect="1"/>
          </p:cNvSpPr>
          <p:nvPr>
            <p:ph type="sldImg" idx="2"/>
          </p:nvPr>
        </p:nvSpPr>
        <p:spPr>
          <a:xfrm>
            <a:off x="862013" y="738188"/>
            <a:ext cx="4924425" cy="3694112"/>
          </a:xfrm>
          <a:prstGeom prst="rect">
            <a:avLst/>
          </a:prstGeom>
          <a:noFill/>
          <a:ln w="12700">
            <a:solidFill>
              <a:prstClr val="black"/>
            </a:solidFill>
          </a:ln>
        </p:spPr>
        <p:txBody>
          <a:bodyPr vert="horz" lIns="91440" tIns="45720" rIns="91440" bIns="45720" rtlCol="0" anchor="ctr"/>
          <a:lstStyle/>
          <a:p>
            <a:pPr lvl="0"/>
            <a:endParaRPr lang="en-CA" noProof="0" dirty="0" smtClean="0"/>
          </a:p>
        </p:txBody>
      </p:sp>
      <p:sp>
        <p:nvSpPr>
          <p:cNvPr id="5" name="Notes Placeholder 4"/>
          <p:cNvSpPr>
            <a:spLocks noGrp="1"/>
          </p:cNvSpPr>
          <p:nvPr>
            <p:ph type="body" sz="quarter" idx="3"/>
          </p:nvPr>
        </p:nvSpPr>
        <p:spPr>
          <a:xfrm>
            <a:off x="665163" y="4678363"/>
            <a:ext cx="5318125" cy="44338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9356725"/>
            <a:ext cx="2881313" cy="492125"/>
          </a:xfrm>
          <a:prstGeom prst="rect">
            <a:avLst/>
          </a:prstGeom>
        </p:spPr>
        <p:txBody>
          <a:bodyPr vert="horz" lIns="91440" tIns="45720" rIns="91440" bIns="45720" rtlCol="0" anchor="b"/>
          <a:lstStyle>
            <a:lvl1pPr algn="l" eaLnBrk="1" hangingPunct="1">
              <a:defRPr sz="1200">
                <a:latin typeface="Times" pitchFamily="18" charset="0"/>
                <a:ea typeface="MS PGothic" pitchFamily="34" charset="-128"/>
                <a:cs typeface="Arial" pitchFamily="34" charset="0"/>
              </a:defRPr>
            </a:lvl1pPr>
          </a:lstStyle>
          <a:p>
            <a:pPr>
              <a:defRPr/>
            </a:pPr>
            <a:endParaRPr lang="en-CA"/>
          </a:p>
        </p:txBody>
      </p:sp>
      <p:sp>
        <p:nvSpPr>
          <p:cNvPr id="7" name="Slide Number Placeholder 6"/>
          <p:cNvSpPr>
            <a:spLocks noGrp="1"/>
          </p:cNvSpPr>
          <p:nvPr>
            <p:ph type="sldNum" sz="quarter" idx="5"/>
          </p:nvPr>
        </p:nvSpPr>
        <p:spPr>
          <a:xfrm>
            <a:off x="3765550" y="9356725"/>
            <a:ext cx="2881313" cy="492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C924735-E973-41CE-82ED-37D2119430B6}" type="slidenum">
              <a:rPr lang="en-CA" altLang="en-US"/>
              <a:pPr>
                <a:defRPr/>
              </a:pPr>
              <a:t>‹#›</a:t>
            </a:fld>
            <a:endParaRPr lang="en-CA" altLang="en-US"/>
          </a:p>
        </p:txBody>
      </p:sp>
    </p:spTree>
    <p:extLst>
      <p:ext uri="{BB962C8B-B14F-4D97-AF65-F5344CB8AC3E}">
        <p14:creationId xmlns:p14="http://schemas.microsoft.com/office/powerpoint/2010/main" val="1437146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Image SarahHoibak / UNHCR Dadaab Refugee Camp, 2011</a:t>
            </a:r>
          </a:p>
          <a:p>
            <a:pPr eaLnBrk="1" hangingPunct="1">
              <a:spcBef>
                <a:spcPct val="0"/>
              </a:spcBef>
            </a:pPr>
            <a:r>
              <a:rPr lang="en-US" altLang="en-US" smtClean="0"/>
              <a:t>LLINs are an effective way to protect from malaria transmission.  Their effectiveness is impacted by their chemical (insecticide) and material (physical) durability.  This training is to teach how to measure the physical durability of the LLINs.</a:t>
            </a:r>
          </a:p>
          <a:p>
            <a:pPr eaLnBrk="1" hangingPunct="1">
              <a:spcBef>
                <a:spcPct val="0"/>
              </a:spcBef>
            </a:pPr>
            <a:endParaRPr lang="en-CA"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BBD0DEA3-C82D-46AF-BF29-53B18784B188}" type="slidenum">
              <a:rPr lang="en-CA" altLang="en-US">
                <a:latin typeface="Times" pitchFamily="18" charset="0"/>
              </a:rPr>
              <a:pPr>
                <a:spcBef>
                  <a:spcPct val="0"/>
                </a:spcBef>
              </a:pPr>
              <a:t>2</a:t>
            </a:fld>
            <a:endParaRPr lang="en-CA" altLang="en-US">
              <a:latin typeface="Times"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rectangular mosquito net has five sections: four sides and a roof.  There are two long sides and two short sides:</a:t>
            </a:r>
          </a:p>
          <a:p>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6919C101-C433-4B19-B6E2-E649EB63072F}" type="slidenum">
              <a:rPr lang="en-CA" altLang="en-US" sz="1200"/>
              <a:pPr/>
              <a:t>14</a:t>
            </a:fld>
            <a:endParaRPr lang="en-CA"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are many ways that an LLIN can acquire holes.  Some can be cause by tears, burns, seam failure or animal bites. </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689B8813-9FB5-48ED-B8D7-A4742AF635D0}" type="slidenum">
              <a:rPr lang="en-CA" altLang="en-US" sz="1200"/>
              <a:pPr/>
              <a:t>15</a:t>
            </a:fld>
            <a:endParaRPr lang="en-CA"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Image Albert Kilian / Malaria Consortium</a:t>
            </a:r>
          </a:p>
          <a:p>
            <a:pPr eaLnBrk="1" hangingPunct="1">
              <a:spcBef>
                <a:spcPct val="0"/>
              </a:spcBef>
            </a:pPr>
            <a:r>
              <a:rPr lang="en-US" altLang="en-US" smtClean="0"/>
              <a:t>Note the differences in the edges created by a burn on the PE net compared to the PET net.  Note also the difference in texture of the nets themselves.  Polyethylene (PE) (harder, rougher) and Polyester (PET) (softer)</a:t>
            </a:r>
          </a:p>
          <a:p>
            <a:pPr eaLnBrk="1" hangingPunct="1">
              <a:spcBef>
                <a:spcPct val="0"/>
              </a:spcBef>
            </a:pPr>
            <a:endParaRPr lang="en-CA"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AFDCE3E5-B17E-4C45-8690-1793E279AE8E}" type="slidenum">
              <a:rPr lang="en-CA" altLang="en-US">
                <a:latin typeface="Times" pitchFamily="18" charset="0"/>
              </a:rPr>
              <a:pPr>
                <a:spcBef>
                  <a:spcPct val="0"/>
                </a:spcBef>
              </a:pPr>
              <a:t>17</a:t>
            </a:fld>
            <a:endParaRPr lang="en-CA" altLang="en-US">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Image Albert Kilian / Malaria Consortium</a:t>
            </a:r>
          </a:p>
          <a:p>
            <a:pPr eaLnBrk="1" hangingPunct="1">
              <a:spcBef>
                <a:spcPct val="0"/>
              </a:spcBef>
            </a:pPr>
            <a:r>
              <a:rPr lang="en-US" altLang="en-US" smtClean="0"/>
              <a:t>Open seam holes are measured along the length of the opening.</a:t>
            </a:r>
          </a:p>
          <a:p>
            <a:pPr eaLnBrk="1" hangingPunct="1">
              <a:spcBef>
                <a:spcPct val="0"/>
              </a:spcBef>
            </a:pPr>
            <a:endParaRPr lang="en-CA"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D1B17A3E-35D1-4833-AF7B-F68E47084847}" type="slidenum">
              <a:rPr lang="en-CA" altLang="en-US">
                <a:latin typeface="Times" pitchFamily="18" charset="0"/>
              </a:rPr>
              <a:pPr>
                <a:spcBef>
                  <a:spcPct val="0"/>
                </a:spcBef>
              </a:pPr>
              <a:t>18</a:t>
            </a:fld>
            <a:endParaRPr lang="en-CA" altLang="en-US">
              <a:latin typeface="Times"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Image Albert Kilian / Malaria Consortium</a:t>
            </a:r>
          </a:p>
          <a:p>
            <a:pPr eaLnBrk="1" hangingPunct="1">
              <a:spcBef>
                <a:spcPct val="0"/>
              </a:spcBef>
            </a:pPr>
            <a:r>
              <a:rPr lang="en-US" altLang="en-US" smtClean="0"/>
              <a:t>Open seam holes are measured along the length of the opening.</a:t>
            </a:r>
          </a:p>
          <a:p>
            <a:pPr eaLnBrk="1" hangingPunct="1">
              <a:spcBef>
                <a:spcPct val="0"/>
              </a:spcBef>
            </a:pPr>
            <a:endParaRPr lang="en-CA"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E4A6A43E-5E09-429B-B1E0-43A2ADEBA945}" type="slidenum">
              <a:rPr lang="en-CA" altLang="en-US">
                <a:latin typeface="Times" pitchFamily="18" charset="0"/>
              </a:rPr>
              <a:pPr>
                <a:spcBef>
                  <a:spcPct val="0"/>
                </a:spcBef>
              </a:pPr>
              <a:t>19</a:t>
            </a:fld>
            <a:endParaRPr lang="en-CA" altLang="en-US">
              <a:latin typeface="Times"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smtClean="0"/>
              <a:t>This is an example showing how mechanical damage can progress over time when the net is repeatedly “rubbed” of an edge (here a balcony door)</a:t>
            </a: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311F3CD9-CE86-4CDC-B1A3-3D0ED6C26888}" type="slidenum">
              <a:rPr lang="en-CA" altLang="en-US" sz="1200"/>
              <a:pPr/>
              <a:t>20</a:t>
            </a:fld>
            <a:endParaRPr lang="en-CA"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smtClean="0"/>
              <a:t>Rodent damage can be recognized by “fuzzy” edges and the missing of material which the mice or rats have “taken away”</a:t>
            </a:r>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F8E47EA8-AFB8-421B-87D1-3167339B037C}" type="slidenum">
              <a:rPr lang="en-CA" altLang="en-US" sz="1200"/>
              <a:pPr/>
              <a:t>21</a:t>
            </a:fld>
            <a:endParaRPr lang="en-CA"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n-US" smtClean="0"/>
              <a:t>Rodents do not eat the netting material but rather use it for building their netst and to protect they young.</a:t>
            </a:r>
          </a:p>
          <a:p>
            <a:endParaRPr lang="es-ES" altLang="en-US" smtClean="0"/>
          </a:p>
          <a:p>
            <a:r>
              <a:rPr lang="es-ES" altLang="en-US" smtClean="0"/>
              <a:t>On the right you see netting material that was found in a “mouse house”</a:t>
            </a:r>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279FDA93-C70D-4810-AE33-57EF362AE9A9}" type="slidenum">
              <a:rPr lang="en-CA" altLang="en-US" sz="1200"/>
              <a:pPr/>
              <a:t>22</a:t>
            </a:fld>
            <a:endParaRPr lang="en-CA"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Images Albert Kilian / Malaria Consortium</a:t>
            </a:r>
          </a:p>
          <a:p>
            <a:pPr eaLnBrk="1" hangingPunct="1">
              <a:spcBef>
                <a:spcPct val="0"/>
              </a:spcBef>
            </a:pPr>
            <a:r>
              <a:rPr lang="en-US" altLang="en-US" smtClean="0"/>
              <a:t>Partially Repaired Holes: The hole assessment as the size remaining after the repairs.  The example on the left would be assessed as three holes: two SIZE 1, one SIZE 2</a:t>
            </a:r>
          </a:p>
          <a:p>
            <a:pPr eaLnBrk="1" hangingPunct="1">
              <a:spcBef>
                <a:spcPct val="0"/>
              </a:spcBef>
            </a:pPr>
            <a:endParaRPr lang="en-CA"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6699AED3-E3F5-43C5-91DE-E3F36B03020F}" type="slidenum">
              <a:rPr lang="en-CA" altLang="en-US">
                <a:latin typeface="Times" pitchFamily="18" charset="0"/>
              </a:rPr>
              <a:pPr>
                <a:spcBef>
                  <a:spcPct val="0"/>
                </a:spcBef>
              </a:pPr>
              <a:t>23</a:t>
            </a:fld>
            <a:endParaRPr lang="en-CA" altLang="en-US">
              <a:latin typeface="Times"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Images Albert Kilian / Malaria Consortium</a:t>
            </a:r>
          </a:p>
          <a:p>
            <a:pPr eaLnBrk="1" hangingPunct="1">
              <a:spcBef>
                <a:spcPct val="0"/>
              </a:spcBef>
            </a:pPr>
            <a:r>
              <a:rPr lang="es-ES" altLang="en-US" smtClean="0"/>
              <a:t>Multiple holes most likely from rats</a:t>
            </a:r>
            <a:endParaRPr lang="en-US" altLang="en-US" smtClean="0"/>
          </a:p>
          <a:p>
            <a:pPr eaLnBrk="1" hangingPunct="1">
              <a:spcBef>
                <a:spcPct val="0"/>
              </a:spcBef>
            </a:pPr>
            <a:endParaRPr lang="en-CA"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58D6B0DB-AD3D-4640-A8A4-31E0384542BB}" type="slidenum">
              <a:rPr lang="en-CA" altLang="en-US">
                <a:latin typeface="Times" pitchFamily="18" charset="0"/>
              </a:rPr>
              <a:pPr>
                <a:spcBef>
                  <a:spcPct val="0"/>
                </a:spcBef>
              </a:pPr>
              <a:t>24</a:t>
            </a:fld>
            <a:endParaRPr lang="en-CA" altLang="en-US">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b="1" smtClean="0"/>
              <a:t> </a:t>
            </a:r>
            <a:endParaRPr lang="en-US" altLang="en-US" smtClean="0"/>
          </a:p>
          <a:p>
            <a:r>
              <a:rPr lang="en-CA" altLang="en-US" b="1" smtClean="0"/>
              <a:t> </a:t>
            </a: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E957564A-A504-4C68-90E7-056AE87630FE}" type="slidenum">
              <a:rPr lang="en-CA" altLang="en-US">
                <a:latin typeface="Times" pitchFamily="18" charset="0"/>
              </a:rPr>
              <a:pPr>
                <a:spcBef>
                  <a:spcPct val="0"/>
                </a:spcBef>
              </a:pPr>
              <a:t>5</a:t>
            </a:fld>
            <a:endParaRPr lang="en-CA" altLang="en-US">
              <a:latin typeface="Times"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Images Albert Kilian / Malaria Consortium</a:t>
            </a:r>
          </a:p>
          <a:p>
            <a:pPr eaLnBrk="1" hangingPunct="1">
              <a:spcBef>
                <a:spcPct val="0"/>
              </a:spcBef>
            </a:pPr>
            <a:r>
              <a:rPr lang="en-US" altLang="en-US" smtClean="0"/>
              <a:t>A </a:t>
            </a:r>
            <a:r>
              <a:rPr lang="ja-JP" altLang="en-US" smtClean="0"/>
              <a:t>“</a:t>
            </a:r>
            <a:r>
              <a:rPr lang="en-US" altLang="ja-JP" smtClean="0"/>
              <a:t>98</a:t>
            </a:r>
            <a:r>
              <a:rPr lang="ja-JP" altLang="en-US" smtClean="0"/>
              <a:t>”</a:t>
            </a:r>
            <a:r>
              <a:rPr lang="en-US" altLang="ja-JP" smtClean="0"/>
              <a:t> would be coded for SIZE 4   -  </a:t>
            </a:r>
            <a:r>
              <a:rPr lang="en-US" altLang="en-US" smtClean="0"/>
              <a:t>Huge part of the LLIN missing.</a:t>
            </a:r>
            <a:r>
              <a:rPr lang="en-US" altLang="en-US" b="1" smtClean="0"/>
              <a:t> </a:t>
            </a:r>
            <a:endParaRPr lang="en-US" altLang="en-US" smtClean="0"/>
          </a:p>
          <a:p>
            <a:pPr eaLnBrk="1" hangingPunct="1">
              <a:spcBef>
                <a:spcPct val="0"/>
              </a:spcBef>
            </a:pPr>
            <a:endParaRPr lang="en-US" altLang="ja-JP" smtClean="0"/>
          </a:p>
          <a:p>
            <a:pPr eaLnBrk="1" hangingPunct="1">
              <a:spcBef>
                <a:spcPct val="0"/>
              </a:spcBef>
            </a:pPr>
            <a:endParaRPr lang="en-CA"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994EFB0B-B230-4367-B785-72C329DD9EEC}" type="slidenum">
              <a:rPr lang="en-CA" altLang="en-US">
                <a:latin typeface="Times" pitchFamily="18" charset="0"/>
              </a:rPr>
              <a:pPr>
                <a:spcBef>
                  <a:spcPct val="0"/>
                </a:spcBef>
              </a:pPr>
              <a:t>25</a:t>
            </a:fld>
            <a:endParaRPr lang="en-CA" altLang="en-US">
              <a:latin typeface="Times"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To facilitate the hole assessment, a measuring template has been designed to help the surveyor measure the size of holes found.  Net holes are measured in 4 categories, as recommended by the WHO Guidelines of LLIN durability monitoring.</a:t>
            </a:r>
          </a:p>
          <a:p>
            <a:pPr eaLnBrk="1" hangingPunct="1">
              <a:spcBef>
                <a:spcPct val="0"/>
              </a:spcBef>
            </a:pPr>
            <a:endParaRPr lang="en-US" altLang="en-US" smtClean="0"/>
          </a:p>
          <a:p>
            <a:pPr eaLnBrk="1" hangingPunct="1">
              <a:spcBef>
                <a:spcPct val="0"/>
              </a:spcBef>
            </a:pPr>
            <a:r>
              <a:rPr lang="en-US" altLang="en-US" smtClean="0"/>
              <a:t>World Health Organization. Guidelines for monitoring the durability of long-lasting insecticidal mosquito nets under operational conditions. (2011)</a:t>
            </a:r>
          </a:p>
          <a:p>
            <a:pPr eaLnBrk="1" hangingPunct="1">
              <a:spcBef>
                <a:spcPct val="0"/>
              </a:spcBef>
            </a:pPr>
            <a:endParaRPr lang="en-CA"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7929D14D-2F41-4B4E-A507-21C2AB0A39C8}" type="slidenum">
              <a:rPr lang="en-CA" altLang="en-US">
                <a:latin typeface="Times" pitchFamily="18" charset="0"/>
              </a:rPr>
              <a:pPr>
                <a:spcBef>
                  <a:spcPct val="0"/>
                </a:spcBef>
              </a:pPr>
              <a:t>27</a:t>
            </a:fld>
            <a:endParaRPr lang="en-CA" altLang="en-US">
              <a:latin typeface="Times"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a:p>
            <a:r>
              <a:rPr lang="en-US" altLang="en-US" smtClean="0"/>
              <a:t>The </a:t>
            </a:r>
            <a:r>
              <a:rPr lang="en-US" altLang="en-US" i="1" smtClean="0"/>
              <a:t>Hole Assessment Template </a:t>
            </a:r>
            <a:r>
              <a:rPr lang="en-US" altLang="en-US" smtClean="0"/>
              <a:t>is designed to</a:t>
            </a:r>
            <a:r>
              <a:rPr lang="en-US" altLang="en-US" i="1" smtClean="0"/>
              <a:t> </a:t>
            </a:r>
            <a:r>
              <a:rPr lang="en-US" altLang="en-US" smtClean="0"/>
              <a:t>help surveyors measure the size of different net holes and determine the size of each hole in a LLIN.  The </a:t>
            </a:r>
            <a:r>
              <a:rPr lang="en-US" altLang="en-US" i="1" smtClean="0"/>
              <a:t>Hole Assessment Template </a:t>
            </a:r>
            <a:r>
              <a:rPr lang="en-US" altLang="en-US" smtClean="0"/>
              <a:t>contains diagrams of 3 circles that measure the exact diameter of the hole sizes.  The template contains the diameter for hole size categories 1, 2. and 3.  Size 4 holes are measured by using the length of the 25 cm line at the top of the template. </a:t>
            </a:r>
          </a:p>
          <a:p>
            <a:endParaRPr lang="en-US" altLang="en-US" smtClean="0"/>
          </a:p>
          <a:p>
            <a:r>
              <a:rPr lang="en-US" altLang="en-US" smtClean="0"/>
              <a:t>The </a:t>
            </a:r>
            <a:r>
              <a:rPr lang="en-US" altLang="en-US" i="1" smtClean="0"/>
              <a:t>Hole Assessment Template</a:t>
            </a:r>
            <a:r>
              <a:rPr lang="en-US" altLang="en-US" smtClean="0"/>
              <a:t> is printed and laminated on A4 paper.  A copy of the template can found on page 4 of this Guide.  </a:t>
            </a:r>
          </a:p>
          <a:p>
            <a:pPr eaLnBrk="1" hangingPunct="1">
              <a:spcBef>
                <a:spcPct val="0"/>
              </a:spcBef>
            </a:pPr>
            <a:endParaRPr lang="en-CA"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7295EBC-FB15-4697-8039-B2FE03EAF7AD}" type="slidenum">
              <a:rPr lang="en-CA" altLang="en-US">
                <a:latin typeface="Times" pitchFamily="18" charset="0"/>
              </a:rPr>
              <a:pPr>
                <a:spcBef>
                  <a:spcPct val="0"/>
                </a:spcBef>
              </a:pPr>
              <a:t>28</a:t>
            </a:fld>
            <a:endParaRPr lang="en-CA" altLang="en-US">
              <a:latin typeface="Times"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a:t>
            </a:r>
            <a:r>
              <a:rPr lang="en-US" altLang="en-US" i="1" smtClean="0"/>
              <a:t>Hole Tally Sheet </a:t>
            </a:r>
            <a:r>
              <a:rPr lang="en-US" altLang="en-US" smtClean="0"/>
              <a:t>is used to keep track of the total number of holes found on each side of the net.  It is especially useful when counting holes for LLINs with many holes.  When there are very few holes the counting is easy. Practice is necessary to develop expertise in accurately counting holes.</a:t>
            </a:r>
          </a:p>
          <a:p>
            <a:endParaRPr lang="en-US" altLang="en-US" smtClean="0"/>
          </a:p>
          <a:p>
            <a:r>
              <a:rPr lang="en-US" altLang="en-US" smtClean="0"/>
              <a:t>The </a:t>
            </a:r>
            <a:r>
              <a:rPr lang="en-US" altLang="en-US" i="1" smtClean="0"/>
              <a:t>Hole Tally Sheet </a:t>
            </a:r>
            <a:r>
              <a:rPr lang="en-US" altLang="en-US" smtClean="0"/>
              <a:t>is divided by the</a:t>
            </a:r>
            <a:r>
              <a:rPr lang="en-US" altLang="en-US" i="1" smtClean="0"/>
              <a:t> </a:t>
            </a:r>
            <a:r>
              <a:rPr lang="en-US" altLang="en-US" smtClean="0"/>
              <a:t>five sections of the net:  2 short sides; 2 long sides and the roof.  Each section has tally marks for all 4 hole size categories.  Each hole size category has 20 circles that are filled in with each hole identified. </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44B1B7F7-B69B-4CE1-B74A-177A304A5AAF}" type="slidenum">
              <a:rPr lang="en-CA" altLang="en-US">
                <a:latin typeface="Times" pitchFamily="18" charset="0"/>
              </a:rPr>
              <a:pPr>
                <a:spcBef>
                  <a:spcPct val="0"/>
                </a:spcBef>
              </a:pPr>
              <a:t>31</a:t>
            </a:fld>
            <a:endParaRPr lang="en-CA" altLang="en-US">
              <a:latin typeface="Times"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a:t>
            </a:r>
            <a:r>
              <a:rPr lang="en-US" altLang="en-US" i="1" smtClean="0"/>
              <a:t>Hole Tally Sheet </a:t>
            </a:r>
            <a:r>
              <a:rPr lang="en-US" altLang="en-US" smtClean="0"/>
              <a:t>is divided by the</a:t>
            </a:r>
            <a:r>
              <a:rPr lang="en-US" altLang="en-US" i="1" smtClean="0"/>
              <a:t> </a:t>
            </a:r>
            <a:r>
              <a:rPr lang="en-US" altLang="en-US" smtClean="0"/>
              <a:t>five sections of the net:  2 short sides, 2 long sides, and the roof.  Each section has tally marks for all 4 hole size categories.  Each hole size category has 20 circles that are filled in with each hole identified. </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EC8557F0-CBC7-449A-B2B3-56160E084587}" type="slidenum">
              <a:rPr lang="en-CA" altLang="en-US" sz="1200"/>
              <a:pPr/>
              <a:t>32</a:t>
            </a:fld>
            <a:endParaRPr lang="en-CA"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8E4C3533-E1F6-4F77-AA4D-A5D2A8D2E566}" type="slidenum">
              <a:rPr lang="en-CA" altLang="en-US">
                <a:latin typeface="Times" pitchFamily="18" charset="0"/>
              </a:rPr>
              <a:pPr>
                <a:spcBef>
                  <a:spcPct val="0"/>
                </a:spcBef>
              </a:pPr>
              <a:t>33</a:t>
            </a:fld>
            <a:endParaRPr lang="en-CA" altLang="en-US">
              <a:latin typeface="Times"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1A574AB0-9BBA-4C5E-AB97-432718BADE17}" type="slidenum">
              <a:rPr lang="en-CA" altLang="en-US">
                <a:latin typeface="Times" pitchFamily="18" charset="0"/>
              </a:rPr>
              <a:pPr>
                <a:spcBef>
                  <a:spcPct val="0"/>
                </a:spcBef>
              </a:pPr>
              <a:t>37</a:t>
            </a:fld>
            <a:endParaRPr lang="en-CA" altLang="en-US">
              <a:latin typeface="Times"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Note the challenge is counting in the smaller sized SIZE 1 holes.  There is usually more discrepancy in numbers recorded for these hole sizes, but it improves with practice.</a:t>
            </a:r>
          </a:p>
          <a:p>
            <a:pPr eaLnBrk="1" hangingPunct="1">
              <a:spcBef>
                <a:spcPct val="0"/>
              </a:spcBef>
            </a:pPr>
            <a:endParaRPr lang="en-CA"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9A44197B-0D5E-4B7A-82D6-7BCBA8F89409}" type="slidenum">
              <a:rPr lang="en-CA" altLang="en-US">
                <a:latin typeface="Times" pitchFamily="18" charset="0"/>
              </a:rPr>
              <a:pPr>
                <a:spcBef>
                  <a:spcPct val="0"/>
                </a:spcBef>
              </a:pPr>
              <a:t>51</a:t>
            </a:fld>
            <a:endParaRPr lang="en-CA" altLang="en-US">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FBA287E3-6061-497D-ADB9-068DC31204AE}" type="slidenum">
              <a:rPr lang="en-CA" altLang="en-US">
                <a:latin typeface="Times" pitchFamily="18" charset="0"/>
              </a:rPr>
              <a:pPr>
                <a:spcBef>
                  <a:spcPct val="0"/>
                </a:spcBef>
              </a:pPr>
              <a:t>6</a:t>
            </a:fld>
            <a:endParaRPr lang="en-CA" altLang="en-US">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From Albert Kilian presentation </a:t>
            </a:r>
            <a:r>
              <a:rPr lang="ja-JP" altLang="en-US" smtClean="0"/>
              <a:t>“</a:t>
            </a:r>
            <a:r>
              <a:rPr lang="en-US" altLang="ja-JP" smtClean="0"/>
              <a:t>LLIN Durability: Concept and Methodological Approach</a:t>
            </a:r>
            <a:r>
              <a:rPr lang="ja-JP" altLang="en-US" smtClean="0"/>
              <a:t>”</a:t>
            </a:r>
            <a:r>
              <a:rPr lang="en-US" altLang="ja-JP" smtClean="0"/>
              <a:t> 2010</a:t>
            </a:r>
          </a:p>
          <a:p>
            <a:pPr eaLnBrk="1" hangingPunct="1">
              <a:spcBef>
                <a:spcPct val="0"/>
              </a:spcBef>
            </a:pPr>
            <a:endParaRPr lang="en-CA"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452097B8-FD97-4542-9DD4-DC84BEE3BC76}" type="slidenum">
              <a:rPr lang="en-CA" altLang="en-US">
                <a:latin typeface="Times" pitchFamily="18" charset="0"/>
              </a:rPr>
              <a:pPr>
                <a:spcBef>
                  <a:spcPct val="0"/>
                </a:spcBef>
              </a:pPr>
              <a:t>7</a:t>
            </a:fld>
            <a:endParaRPr lang="en-CA" altLang="en-US">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228600" indent="-228600">
              <a:buFontTx/>
              <a:buAutoNum type="arabicPeriod"/>
              <a:defRPr/>
            </a:pPr>
            <a:r>
              <a:rPr lang="en-US" dirty="0" smtClean="0"/>
              <a:t>The major objective of the monitoring activity now is to obtain a realistic picture of what happens to the population of nets given out through a campaign and, therefore, statistical accuracy and representativeness of the area of interest </a:t>
            </a:r>
            <a:r>
              <a:rPr lang="en-US" dirty="0" err="1" smtClean="0"/>
              <a:t>e.g</a:t>
            </a:r>
            <a:r>
              <a:rPr lang="en-US" dirty="0" smtClean="0"/>
              <a:t> province, district, etc.</a:t>
            </a:r>
          </a:p>
          <a:p>
            <a:pPr marL="228600" indent="-228600">
              <a:buFontTx/>
              <a:buAutoNum type="arabicPeriod"/>
              <a:defRPr/>
            </a:pPr>
            <a:r>
              <a:rPr lang="en-US" dirty="0" smtClean="0"/>
              <a:t>A sample of nets (cohort) is identified shortly after the distribution campaign and marked with unique identifiers. This cohort is then followed over time in multiple (e.g. annual) surveys.</a:t>
            </a:r>
          </a:p>
          <a:p>
            <a:pPr>
              <a:defRPr/>
            </a:pPr>
            <a:endParaRPr 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99511E4D-8615-4B32-8487-26477291BBBE}" type="slidenum">
              <a:rPr lang="en-CA" altLang="en-US" sz="1200"/>
              <a:pPr/>
              <a:t>8</a:t>
            </a:fld>
            <a:endParaRPr lang="en-CA"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Insecticidal activity is also a meaurement of LLIN durability but it is not covered in this training.</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B730D9DE-E118-42E2-B28B-7BAA112089C7}" type="slidenum">
              <a:rPr lang="en-CA" altLang="en-US">
                <a:latin typeface="Times" pitchFamily="18" charset="0"/>
              </a:rPr>
              <a:pPr>
                <a:spcBef>
                  <a:spcPct val="0"/>
                </a:spcBef>
              </a:pPr>
              <a:t>10</a:t>
            </a:fld>
            <a:endParaRPr lang="en-CA" altLang="en-US">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Currently World Health Organization Pesticide Evaluation Scheme (WHOPES) recommended nets are made of Polyethylene (PE), </a:t>
            </a:r>
            <a:r>
              <a:rPr lang="en-GB" altLang="en-US" smtClean="0"/>
              <a:t>Polypropylene (PP),</a:t>
            </a:r>
            <a:r>
              <a:rPr lang="en-US" altLang="en-US" smtClean="0"/>
              <a:t> or Polyester (PET)</a:t>
            </a:r>
            <a:r>
              <a:rPr lang="en-GB" altLang="en-US" smtClean="0"/>
              <a:t>. They are treated with a pyrethroid insecticide and for PE and PP the insecticide is incorporated into the yarn while for PET it is coated on the surface of the yarn.</a:t>
            </a: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CDABCFE9-8AA3-453A-B2C1-08EAC48203B1}" type="slidenum">
              <a:rPr lang="en-CA" altLang="en-US" sz="1200"/>
              <a:pPr/>
              <a:t>11</a:t>
            </a:fld>
            <a:endParaRPr lang="en-CA"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A18FFF3A-11E0-46FA-9AAE-180D41182F3C}" type="slidenum">
              <a:rPr lang="en-CA" altLang="en-US">
                <a:latin typeface="Times" pitchFamily="18" charset="0"/>
              </a:rPr>
              <a:pPr>
                <a:spcBef>
                  <a:spcPct val="0"/>
                </a:spcBef>
              </a:pPr>
              <a:t>12</a:t>
            </a:fld>
            <a:endParaRPr lang="en-CA" altLang="en-US">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LLINs are either rectangular or conical in shape.  The hole assessment questionnaire will have a question about the shape of the LLIN.</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MS PGothic" pitchFamily="34" charset="-128"/>
              </a:defRPr>
            </a:lvl1pPr>
            <a:lvl2pPr marL="742950" indent="-285750">
              <a:defRPr sz="2400">
                <a:solidFill>
                  <a:schemeClr val="tx1"/>
                </a:solidFill>
                <a:latin typeface="Times" pitchFamily="18" charset="0"/>
                <a:ea typeface="MS PGothic" pitchFamily="34" charset="-128"/>
              </a:defRPr>
            </a:lvl2pPr>
            <a:lvl3pPr marL="1143000" indent="-228600">
              <a:defRPr sz="2400">
                <a:solidFill>
                  <a:schemeClr val="tx1"/>
                </a:solidFill>
                <a:latin typeface="Times" pitchFamily="18" charset="0"/>
                <a:ea typeface="MS PGothic" pitchFamily="34" charset="-128"/>
              </a:defRPr>
            </a:lvl3pPr>
            <a:lvl4pPr marL="1600200" indent="-228600">
              <a:defRPr sz="2400">
                <a:solidFill>
                  <a:schemeClr val="tx1"/>
                </a:solidFill>
                <a:latin typeface="Times" pitchFamily="18" charset="0"/>
                <a:ea typeface="MS PGothic" pitchFamily="34" charset="-128"/>
              </a:defRPr>
            </a:lvl4pPr>
            <a:lvl5pPr marL="2057400" indent="-22860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fld id="{99815E14-DAEA-4C10-B3DC-E1995E411469}" type="slidenum">
              <a:rPr lang="en-CA" altLang="en-US" sz="1200"/>
              <a:pPr/>
              <a:t>13</a:t>
            </a:fld>
            <a:endParaRPr lang="en-CA"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26988" y="-14288"/>
            <a:ext cx="2046288" cy="738188"/>
          </a:xfrm>
          <a:prstGeom prst="rect">
            <a:avLst/>
          </a:prstGeom>
          <a:solidFill>
            <a:srgbClr val="AAD734"/>
          </a:solidFill>
          <a:ln w="9525" algn="ctr">
            <a:solidFill>
              <a:srgbClr val="AAD734"/>
            </a:solidFill>
            <a:round/>
            <a:headEnd/>
            <a:tailEnd/>
          </a:ln>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defRPr/>
            </a:pPr>
            <a:endParaRPr lang="en-US" altLang="en-US" smtClean="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1691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5584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19812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7912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552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7534" y="257183"/>
            <a:ext cx="5376041" cy="995363"/>
          </a:xfrm>
        </p:spPr>
        <p:txBody>
          <a:bodyPr/>
          <a:lstStyle>
            <a:lvl1pPr>
              <a:defRPr sz="4000">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4841" y="1676400"/>
            <a:ext cx="8407021" cy="4724400"/>
          </a:xfrm>
        </p:spPr>
        <p:txBody>
          <a:bodyPr/>
          <a:lstStyle>
            <a:lvl1pPr marL="342900" indent="-342900">
              <a:spcBef>
                <a:spcPts val="600"/>
              </a:spcBef>
              <a:spcAft>
                <a:spcPts val="600"/>
              </a:spcAft>
              <a:buClr>
                <a:srgbClr val="AAD734"/>
              </a:buClr>
              <a:buSzPct val="110000"/>
              <a:buFont typeface="Wingdings" pitchFamily="2" charset="2"/>
              <a:buChar char="§"/>
              <a:defRPr b="0">
                <a:latin typeface="+mj-lt"/>
              </a:defRPr>
            </a:lvl1pPr>
            <a:lvl2pPr>
              <a:spcBef>
                <a:spcPts val="600"/>
              </a:spcBef>
              <a:spcAft>
                <a:spcPts val="600"/>
              </a:spcAft>
              <a:defRPr b="0">
                <a:latin typeface="+mj-lt"/>
              </a:defRPr>
            </a:lvl2pPr>
            <a:lvl3pPr>
              <a:spcBef>
                <a:spcPts val="600"/>
              </a:spcBef>
              <a:spcAft>
                <a:spcPts val="600"/>
              </a:spcAft>
              <a:defRPr b="0">
                <a:latin typeface="+mj-lt"/>
              </a:defRPr>
            </a:lvl3pPr>
            <a:lvl4pPr>
              <a:spcBef>
                <a:spcPts val="600"/>
              </a:spcBef>
              <a:spcAft>
                <a:spcPts val="600"/>
              </a:spcAft>
              <a:defRPr b="0">
                <a:latin typeface="+mj-lt"/>
              </a:defRPr>
            </a:lvl4pPr>
            <a:lvl5pPr>
              <a:spcBef>
                <a:spcPts val="600"/>
              </a:spcBef>
              <a:spcAft>
                <a:spcPts val="600"/>
              </a:spcAft>
              <a:defRPr b="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648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0"/>
            <a:ext cx="1924050" cy="709613"/>
          </a:xfrm>
          <a:prstGeom prst="rect">
            <a:avLst/>
          </a:prstGeom>
          <a:solidFill>
            <a:srgbClr val="AAD734"/>
          </a:solidFill>
          <a:ln w="9525" algn="ctr">
            <a:solidFill>
              <a:srgbClr val="AAD734"/>
            </a:solidFill>
            <a:round/>
            <a:headEnd/>
            <a:tailEnd/>
          </a:ln>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defRPr/>
            </a:pPr>
            <a:endParaRPr lang="en-US" altLang="en-US" smtClean="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1928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26988" y="-14288"/>
            <a:ext cx="2046288" cy="738188"/>
          </a:xfrm>
          <a:prstGeom prst="rect">
            <a:avLst/>
          </a:prstGeom>
          <a:solidFill>
            <a:srgbClr val="AAD734"/>
          </a:solidFill>
          <a:ln w="9525" algn="ctr">
            <a:solidFill>
              <a:srgbClr val="AAD734"/>
            </a:solidFill>
            <a:round/>
            <a:headEnd/>
            <a:tailEnd/>
          </a:ln>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defRPr/>
            </a:pPr>
            <a:endParaRPr lang="en-US" altLang="en-US" smtClean="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862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76400"/>
            <a:ext cx="38862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453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26988" y="-14288"/>
            <a:ext cx="2046288" cy="738188"/>
          </a:xfrm>
          <a:prstGeom prst="rect">
            <a:avLst/>
          </a:prstGeom>
          <a:solidFill>
            <a:srgbClr val="AAD734"/>
          </a:solidFill>
          <a:ln w="9525" algn="ctr">
            <a:solidFill>
              <a:srgbClr val="AAD734"/>
            </a:solidFill>
            <a:round/>
            <a:headEnd/>
            <a:tailEnd/>
          </a:ln>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defRPr/>
            </a:pPr>
            <a:endParaRPr lang="en-US" altLang="en-US" smtClean="0"/>
          </a:p>
        </p:txBody>
      </p:sp>
      <p:sp>
        <p:nvSpPr>
          <p:cNvPr id="2" name="Title 1"/>
          <p:cNvSpPr>
            <a:spLocks noGrp="1"/>
          </p:cNvSpPr>
          <p:nvPr>
            <p:ph type="title"/>
          </p:nvPr>
        </p:nvSpPr>
        <p:spPr>
          <a:xfrm>
            <a:off x="334371" y="602184"/>
            <a:ext cx="8400196" cy="1143000"/>
          </a:xfrm>
        </p:spPr>
        <p:txBody>
          <a:bodyPr/>
          <a:lstStyle>
            <a:lvl1pPr>
              <a:defRPr sz="4000">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68036" y="178077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8960" y="25570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99617" y="176712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99617" y="25570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360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2217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5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667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169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Networksbackground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438400" y="228600"/>
            <a:ext cx="50736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1676400"/>
            <a:ext cx="7924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ChangeArrowheads="1"/>
          </p:cNvSpPr>
          <p:nvPr userDrawn="1"/>
        </p:nvSpPr>
        <p:spPr bwMode="auto">
          <a:xfrm>
            <a:off x="152400" y="6019800"/>
            <a:ext cx="2743200" cy="635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defRPr/>
            </a:pPr>
            <a:endParaRPr lang="en-US" altLang="en-US" smtClean="0"/>
          </a:p>
        </p:txBody>
      </p:sp>
      <p:pic>
        <p:nvPicPr>
          <p:cNvPr id="1030" name="Picture 2" descr="NetWorks Logo.png                                              0007CB01Macintosh HD                   C10FC1A7:"/>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615238" y="214313"/>
            <a:ext cx="1300162"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6"/>
          <p:cNvSpPr>
            <a:spLocks noChangeArrowheads="1"/>
          </p:cNvSpPr>
          <p:nvPr userDrawn="1"/>
        </p:nvSpPr>
        <p:spPr bwMode="auto">
          <a:xfrm>
            <a:off x="-109538" y="0"/>
            <a:ext cx="2046288" cy="738188"/>
          </a:xfrm>
          <a:prstGeom prst="rect">
            <a:avLst/>
          </a:prstGeom>
          <a:solidFill>
            <a:srgbClr val="AAD734"/>
          </a:solidFill>
          <a:ln w="9525" algn="ctr">
            <a:solidFill>
              <a:srgbClr val="AAD734"/>
            </a:solidFill>
            <a:round/>
            <a:headEnd/>
            <a:tailEnd/>
          </a:ln>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defRPr/>
            </a:pPr>
            <a:endParaRPr lang="en-US" altLang="en-US" smtClean="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0" fontAlgn="base" hangingPunct="0">
        <a:spcBef>
          <a:spcPct val="0"/>
        </a:spcBef>
        <a:spcAft>
          <a:spcPct val="0"/>
        </a:spcAft>
        <a:defRPr sz="3400" b="1">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400" b="1">
          <a:solidFill>
            <a:schemeClr val="tx2"/>
          </a:solidFill>
          <a:latin typeface="Calibri" panose="020F0502020204030204" pitchFamily="34" charset="0"/>
          <a:ea typeface="MS PGothic" pitchFamily="34" charset="-128"/>
          <a:cs typeface="MS PGothic" charset="0"/>
        </a:defRPr>
      </a:lvl2pPr>
      <a:lvl3pPr algn="l" rtl="0" eaLnBrk="0" fontAlgn="base" hangingPunct="0">
        <a:spcBef>
          <a:spcPct val="0"/>
        </a:spcBef>
        <a:spcAft>
          <a:spcPct val="0"/>
        </a:spcAft>
        <a:defRPr sz="3400" b="1">
          <a:solidFill>
            <a:schemeClr val="tx2"/>
          </a:solidFill>
          <a:latin typeface="Calibri" panose="020F0502020204030204" pitchFamily="34" charset="0"/>
          <a:ea typeface="MS PGothic" pitchFamily="34" charset="-128"/>
          <a:cs typeface="MS PGothic" charset="0"/>
        </a:defRPr>
      </a:lvl3pPr>
      <a:lvl4pPr algn="l" rtl="0" eaLnBrk="0" fontAlgn="base" hangingPunct="0">
        <a:spcBef>
          <a:spcPct val="0"/>
        </a:spcBef>
        <a:spcAft>
          <a:spcPct val="0"/>
        </a:spcAft>
        <a:defRPr sz="3400" b="1">
          <a:solidFill>
            <a:schemeClr val="tx2"/>
          </a:solidFill>
          <a:latin typeface="Calibri" panose="020F0502020204030204" pitchFamily="34" charset="0"/>
          <a:ea typeface="MS PGothic" pitchFamily="34" charset="-128"/>
          <a:cs typeface="MS PGothic" charset="0"/>
        </a:defRPr>
      </a:lvl4pPr>
      <a:lvl5pPr algn="l" rtl="0" eaLnBrk="0" fontAlgn="base" hangingPunct="0">
        <a:spcBef>
          <a:spcPct val="0"/>
        </a:spcBef>
        <a:spcAft>
          <a:spcPct val="0"/>
        </a:spcAft>
        <a:defRPr sz="3400" b="1">
          <a:solidFill>
            <a:schemeClr val="tx2"/>
          </a:solidFill>
          <a:latin typeface="Calibri" panose="020F0502020204030204" pitchFamily="34" charset="0"/>
          <a:ea typeface="MS PGothic" pitchFamily="34" charset="-128"/>
          <a:cs typeface="MS PGothic" charset="0"/>
        </a:defRPr>
      </a:lvl5pPr>
      <a:lvl6pPr marL="457200" algn="l" rtl="0" fontAlgn="base">
        <a:spcBef>
          <a:spcPct val="0"/>
        </a:spcBef>
        <a:spcAft>
          <a:spcPct val="0"/>
        </a:spcAft>
        <a:defRPr sz="3400" b="1">
          <a:solidFill>
            <a:schemeClr val="tx2"/>
          </a:solidFill>
          <a:latin typeface="Arial" charset="0"/>
        </a:defRPr>
      </a:lvl6pPr>
      <a:lvl7pPr marL="914400" algn="l" rtl="0" fontAlgn="base">
        <a:spcBef>
          <a:spcPct val="0"/>
        </a:spcBef>
        <a:spcAft>
          <a:spcPct val="0"/>
        </a:spcAft>
        <a:defRPr sz="3400" b="1">
          <a:solidFill>
            <a:schemeClr val="tx2"/>
          </a:solidFill>
          <a:latin typeface="Arial" charset="0"/>
        </a:defRPr>
      </a:lvl7pPr>
      <a:lvl8pPr marL="1371600" algn="l" rtl="0" fontAlgn="base">
        <a:spcBef>
          <a:spcPct val="0"/>
        </a:spcBef>
        <a:spcAft>
          <a:spcPct val="0"/>
        </a:spcAft>
        <a:defRPr sz="3400" b="1">
          <a:solidFill>
            <a:schemeClr val="tx2"/>
          </a:solidFill>
          <a:latin typeface="Arial" charset="0"/>
        </a:defRPr>
      </a:lvl8pPr>
      <a:lvl9pPr marL="1828800" algn="l" rtl="0" fontAlgn="base">
        <a:spcBef>
          <a:spcPct val="0"/>
        </a:spcBef>
        <a:spcAft>
          <a:spcPct val="0"/>
        </a:spcAft>
        <a:defRPr sz="3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600" b="1">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b="1">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b="1">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90550" y="1498600"/>
            <a:ext cx="7981950" cy="2519363"/>
          </a:xfrm>
        </p:spPr>
        <p:txBody>
          <a:bodyPr/>
          <a:lstStyle/>
          <a:p>
            <a:pPr algn="ctr" eaLnBrk="1" hangingPunct="1"/>
            <a:r>
              <a:rPr lang="en-US" altLang="en-US" sz="4000" smtClean="0"/>
              <a:t>LLIN Hole Assessment Training for Surveyors </a:t>
            </a:r>
            <a:endParaRPr lang="en-US" altLang="en-US" sz="4000" smtClean="0">
              <a:solidFill>
                <a:schemeClr val="tx1"/>
              </a:solidFill>
            </a:endParaRPr>
          </a:p>
        </p:txBody>
      </p:sp>
      <p:pic>
        <p:nvPicPr>
          <p:cNvPr id="1331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413" y="4613275"/>
            <a:ext cx="30702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11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3"/>
          <p:cNvSpPr>
            <a:spLocks noGrp="1"/>
          </p:cNvSpPr>
          <p:nvPr>
            <p:ph type="title"/>
          </p:nvPr>
        </p:nvSpPr>
        <p:spPr>
          <a:xfrm>
            <a:off x="1001713" y="319088"/>
            <a:ext cx="6846887" cy="995362"/>
          </a:xfrm>
        </p:spPr>
        <p:txBody>
          <a:bodyPr/>
          <a:lstStyle/>
          <a:p>
            <a:r>
              <a:rPr lang="en-GB" altLang="en-US" sz="3600" smtClean="0"/>
              <a:t>Components of LLIN Durability </a:t>
            </a:r>
            <a:endParaRPr lang="en-US" altLang="en-US" sz="3600" smtClean="0"/>
          </a:p>
        </p:txBody>
      </p:sp>
      <p:sp>
        <p:nvSpPr>
          <p:cNvPr id="5" name="Content Placeholder 4"/>
          <p:cNvSpPr>
            <a:spLocks noGrp="1"/>
          </p:cNvSpPr>
          <p:nvPr>
            <p:ph idx="1"/>
          </p:nvPr>
        </p:nvSpPr>
        <p:spPr>
          <a:xfrm>
            <a:off x="368300" y="1562100"/>
            <a:ext cx="8407400" cy="5138738"/>
          </a:xfrm>
        </p:spPr>
        <p:txBody>
          <a:bodyPr/>
          <a:lstStyle/>
          <a:p>
            <a:pPr marL="823913" lvl="1" indent="-457200" eaLnBrk="1" hangingPunct="1">
              <a:buClr>
                <a:srgbClr val="AAD734"/>
              </a:buClr>
              <a:buSzPct val="102000"/>
              <a:buFont typeface="Wingdings" pitchFamily="2" charset="2"/>
              <a:buChar char="§"/>
              <a:defRPr/>
            </a:pPr>
            <a:r>
              <a:rPr lang="en-GB" sz="2800" b="1" smtClean="0"/>
              <a:t>Attrition</a:t>
            </a:r>
          </a:p>
          <a:p>
            <a:pPr marL="766763" lvl="2" indent="0" eaLnBrk="1" hangingPunct="1">
              <a:buClr>
                <a:srgbClr val="AAD734"/>
              </a:buClr>
              <a:buSzPct val="102000"/>
              <a:buFontTx/>
              <a:buNone/>
              <a:defRPr/>
            </a:pPr>
            <a:r>
              <a:rPr lang="en-GB" smtClean="0">
                <a:latin typeface="+mn-lt"/>
              </a:rPr>
              <a:t>the proportion of previously received LLIN no longer present </a:t>
            </a:r>
          </a:p>
          <a:p>
            <a:pPr marL="766763" lvl="2" indent="0" eaLnBrk="1" hangingPunct="1">
              <a:buClr>
                <a:srgbClr val="AAD734"/>
              </a:buClr>
              <a:buSzPct val="102000"/>
              <a:buFontTx/>
              <a:buNone/>
              <a:defRPr/>
            </a:pPr>
            <a:r>
              <a:rPr lang="en-GB" smtClean="0">
                <a:latin typeface="+mn-lt"/>
              </a:rPr>
              <a:t>the number of nets lost to damage or given away</a:t>
            </a:r>
          </a:p>
          <a:p>
            <a:pPr marL="766763" lvl="2" indent="0" eaLnBrk="1" hangingPunct="1">
              <a:buClr>
                <a:srgbClr val="AAD734"/>
              </a:buClr>
              <a:buSzPct val="102000"/>
              <a:buFontTx/>
              <a:buNone/>
              <a:defRPr/>
            </a:pPr>
            <a:endParaRPr lang="en-GB" sz="2000" smtClean="0"/>
          </a:p>
          <a:p>
            <a:pPr marL="823913" lvl="1" indent="-457200" eaLnBrk="1" hangingPunct="1">
              <a:buClr>
                <a:srgbClr val="AAD734"/>
              </a:buClr>
              <a:buSzPct val="102000"/>
              <a:buFont typeface="Wingdings" pitchFamily="2" charset="2"/>
              <a:buChar char="§"/>
              <a:defRPr/>
            </a:pPr>
            <a:r>
              <a:rPr lang="en-GB" sz="2800" b="1" smtClean="0">
                <a:latin typeface="+mn-lt"/>
              </a:rPr>
              <a:t>Physical Integrity</a:t>
            </a:r>
          </a:p>
          <a:p>
            <a:pPr marL="857250" lvl="2" indent="0">
              <a:buFontTx/>
              <a:buNone/>
              <a:defRPr/>
            </a:pPr>
            <a:r>
              <a:rPr lang="en-GB" smtClean="0"/>
              <a:t>counting the number of holes in the net</a:t>
            </a:r>
            <a:endParaRPr lang="en-US" smtClean="0"/>
          </a:p>
          <a:p>
            <a:pPr marL="857250" lvl="2" indent="0">
              <a:buFontTx/>
              <a:buNone/>
              <a:defRPr/>
            </a:pPr>
            <a:r>
              <a:rPr lang="en-GB" smtClean="0"/>
              <a:t>counting the number of net holes by their location on the net and their size</a:t>
            </a:r>
            <a:endParaRPr lang="en-US" smtClean="0"/>
          </a:p>
          <a:p>
            <a:pPr>
              <a:defRPr/>
            </a:pP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3"/>
          <p:cNvSpPr>
            <a:spLocks noGrp="1"/>
          </p:cNvSpPr>
          <p:nvPr>
            <p:ph type="title"/>
          </p:nvPr>
        </p:nvSpPr>
        <p:spPr>
          <a:xfrm>
            <a:off x="2247900" y="385763"/>
            <a:ext cx="5524500" cy="995362"/>
          </a:xfrm>
        </p:spPr>
        <p:txBody>
          <a:bodyPr/>
          <a:lstStyle/>
          <a:p>
            <a:r>
              <a:rPr lang="en-GB" altLang="en-US" sz="3600" smtClean="0"/>
              <a:t>WHOPES Recommended LLINs</a:t>
            </a:r>
            <a:endParaRPr lang="en-US" altLang="en-US" sz="3600" smtClean="0"/>
          </a:p>
        </p:txBody>
      </p:sp>
      <p:sp>
        <p:nvSpPr>
          <p:cNvPr id="5" name="Content Placeholder 4"/>
          <p:cNvSpPr>
            <a:spLocks noGrp="1"/>
          </p:cNvSpPr>
          <p:nvPr>
            <p:ph idx="1"/>
          </p:nvPr>
        </p:nvSpPr>
        <p:spPr>
          <a:xfrm>
            <a:off x="617538" y="1928813"/>
            <a:ext cx="8283575" cy="4724400"/>
          </a:xfrm>
        </p:spPr>
        <p:txBody>
          <a:bodyPr/>
          <a:lstStyle/>
          <a:p>
            <a:pPr marL="355600" indent="-355600" eaLnBrk="1" hangingPunct="1">
              <a:spcAft>
                <a:spcPts val="1200"/>
              </a:spcAft>
              <a:tabLst>
                <a:tab pos="355600" algn="l"/>
              </a:tabLst>
              <a:defRPr/>
            </a:pPr>
            <a:r>
              <a:rPr lang="en-GB" dirty="0" smtClean="0"/>
              <a:t>Polyethylene (PE)</a:t>
            </a:r>
          </a:p>
          <a:p>
            <a:pPr marL="355600" indent="-355600" eaLnBrk="1" hangingPunct="1">
              <a:spcAft>
                <a:spcPts val="1200"/>
              </a:spcAft>
              <a:tabLst>
                <a:tab pos="355600" algn="l"/>
              </a:tabLst>
              <a:defRPr/>
            </a:pPr>
            <a:r>
              <a:rPr lang="en-GB" dirty="0" smtClean="0"/>
              <a:t>Polyester (PET) </a:t>
            </a:r>
          </a:p>
          <a:p>
            <a:pPr marL="355600" indent="-355600" eaLnBrk="1" hangingPunct="1">
              <a:spcAft>
                <a:spcPts val="1200"/>
              </a:spcAft>
              <a:tabLst>
                <a:tab pos="355600" algn="l"/>
              </a:tabLst>
              <a:defRPr/>
            </a:pPr>
            <a:r>
              <a:rPr lang="en-GB" dirty="0" smtClean="0"/>
              <a:t>Polypropylene (PP)</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6563" y="1644650"/>
            <a:ext cx="8270875" cy="1362075"/>
          </a:xfrm>
        </p:spPr>
        <p:txBody>
          <a:bodyPr/>
          <a:lstStyle/>
          <a:p>
            <a:pPr>
              <a:defRPr/>
            </a:pPr>
            <a:r>
              <a:rPr lang="en-US" sz="3600" smtClean="0">
                <a:latin typeface="+mn-lt"/>
              </a:rPr>
              <a:t>LLIN Hole Types and Categories</a:t>
            </a:r>
            <a:endParaRPr lang="en-US" dirty="0"/>
          </a:p>
        </p:txBody>
      </p:sp>
      <p:pic>
        <p:nvPicPr>
          <p:cNvPr id="24579" name="Content Placeholder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8850" y="2660650"/>
            <a:ext cx="3965575" cy="334010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2317750" y="257175"/>
            <a:ext cx="5375275" cy="995363"/>
          </a:xfrm>
        </p:spPr>
        <p:txBody>
          <a:bodyPr/>
          <a:lstStyle/>
          <a:p>
            <a:r>
              <a:rPr lang="en-US" altLang="en-US" smtClean="0"/>
              <a:t>Types of Nets</a:t>
            </a:r>
          </a:p>
        </p:txBody>
      </p:sp>
      <p:sp>
        <p:nvSpPr>
          <p:cNvPr id="3" name="Content Placeholder 2"/>
          <p:cNvSpPr>
            <a:spLocks noGrp="1"/>
          </p:cNvSpPr>
          <p:nvPr>
            <p:ph idx="1"/>
          </p:nvPr>
        </p:nvSpPr>
        <p:spPr>
          <a:xfrm>
            <a:off x="368300" y="1485900"/>
            <a:ext cx="8407400" cy="4724400"/>
          </a:xfrm>
        </p:spPr>
        <p:txBody>
          <a:bodyPr/>
          <a:lstStyle/>
          <a:p>
            <a:pPr>
              <a:defRPr/>
            </a:pPr>
            <a:r>
              <a:rPr lang="en-US" smtClean="0"/>
              <a:t>Rectangular			Conical</a:t>
            </a:r>
          </a:p>
          <a:p>
            <a:pPr>
              <a:defRPr/>
            </a:pPr>
            <a:endParaRPr lang="en-US" smtClean="0"/>
          </a:p>
          <a:p>
            <a:pPr>
              <a:defRPr/>
            </a:pPr>
            <a:endParaRPr lang="en-US" smtClean="0"/>
          </a:p>
          <a:p>
            <a:pPr>
              <a:defRPr/>
            </a:pPr>
            <a:endParaRPr lang="en-US" smtClean="0"/>
          </a:p>
          <a:p>
            <a:pPr marL="0" indent="0">
              <a:buFont typeface="Wingdings" pitchFamily="2" charset="2"/>
              <a:buNone/>
              <a:defRPr/>
            </a:pPr>
            <a:r>
              <a:rPr lang="en-US" smtClean="0"/>
              <a:t> </a:t>
            </a:r>
            <a:endParaRPr lang="en-US" dirty="0"/>
          </a:p>
        </p:txBody>
      </p:sp>
      <p:pic>
        <p:nvPicPr>
          <p:cNvPr id="2560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550" y="2184400"/>
            <a:ext cx="3763963" cy="293370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560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3475" y="2184400"/>
            <a:ext cx="3648075" cy="293370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lstStyle/>
          <a:p>
            <a:r>
              <a:rPr lang="en-US" altLang="en-US" sz="3600" smtClean="0"/>
              <a:t>Parts of the Net</a:t>
            </a:r>
          </a:p>
        </p:txBody>
      </p:sp>
      <p:sp>
        <p:nvSpPr>
          <p:cNvPr id="26627" name="Content Placeholder 4"/>
          <p:cNvSpPr>
            <a:spLocks noGrp="1"/>
          </p:cNvSpPr>
          <p:nvPr>
            <p:ph sz="half" idx="1"/>
          </p:nvPr>
        </p:nvSpPr>
        <p:spPr>
          <a:xfrm>
            <a:off x="234950" y="1344613"/>
            <a:ext cx="4230688" cy="5364162"/>
          </a:xfrm>
        </p:spPr>
        <p:txBody>
          <a:bodyPr/>
          <a:lstStyle/>
          <a:p>
            <a:r>
              <a:rPr lang="en-US" altLang="en-US" b="0" smtClean="0"/>
              <a:t>A rectangular has five sections:</a:t>
            </a:r>
          </a:p>
          <a:p>
            <a:pPr marL="627063" lvl="1" indent="-271463">
              <a:buClr>
                <a:srgbClr val="99CC00"/>
              </a:buClr>
              <a:buFont typeface="Arial" charset="0"/>
              <a:buChar char="•"/>
            </a:pPr>
            <a:r>
              <a:rPr lang="en-US" altLang="en-US" smtClean="0"/>
              <a:t>2 long sides </a:t>
            </a:r>
            <a:r>
              <a:rPr lang="en-US" altLang="en-US" b="0" smtClean="0"/>
              <a:t>—the side of the net with a loop or tie half way down its length </a:t>
            </a:r>
          </a:p>
          <a:p>
            <a:pPr marL="627063" lvl="1" indent="-271463">
              <a:buClr>
                <a:srgbClr val="99CC00"/>
              </a:buClr>
              <a:buFont typeface="Arial" charset="0"/>
              <a:buChar char="•"/>
            </a:pPr>
            <a:r>
              <a:rPr lang="en-US" altLang="en-US" smtClean="0"/>
              <a:t>2 short sides </a:t>
            </a:r>
            <a:r>
              <a:rPr lang="en-US" altLang="en-US" b="0" smtClean="0"/>
              <a:t>—usually goes at the head and foot of the sleeping space and does not have a tie or loop half way down</a:t>
            </a:r>
          </a:p>
          <a:p>
            <a:pPr marL="627063" lvl="1" indent="-271463">
              <a:buClr>
                <a:srgbClr val="99CC00"/>
              </a:buClr>
              <a:buFont typeface="Arial" charset="0"/>
              <a:buChar char="•"/>
            </a:pPr>
            <a:r>
              <a:rPr lang="en-US" altLang="en-US" smtClean="0"/>
              <a:t>Roof</a:t>
            </a:r>
            <a:r>
              <a:rPr lang="en-US" altLang="en-US" b="0" smtClean="0"/>
              <a:t> </a:t>
            </a:r>
          </a:p>
          <a:p>
            <a:endParaRPr lang="en-US" altLang="en-US" b="0" smtClean="0"/>
          </a:p>
        </p:txBody>
      </p:sp>
      <p:pic>
        <p:nvPicPr>
          <p:cNvPr id="26628" name="Content Placeholder 19"/>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65663" y="1793875"/>
            <a:ext cx="4252912" cy="322897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5"/>
          <p:cNvSpPr>
            <a:spLocks noGrp="1"/>
          </p:cNvSpPr>
          <p:nvPr>
            <p:ph type="title"/>
          </p:nvPr>
        </p:nvSpPr>
        <p:spPr>
          <a:xfrm>
            <a:off x="2349500" y="141288"/>
            <a:ext cx="6935788" cy="995362"/>
          </a:xfrm>
        </p:spPr>
        <p:txBody>
          <a:bodyPr/>
          <a:lstStyle/>
          <a:p>
            <a:r>
              <a:rPr lang="en-US" altLang="en-US" sz="3600" smtClean="0"/>
              <a:t>Net Hole Types</a:t>
            </a:r>
          </a:p>
        </p:txBody>
      </p:sp>
      <p:sp>
        <p:nvSpPr>
          <p:cNvPr id="8" name="Content Placeholder 2"/>
          <p:cNvSpPr>
            <a:spLocks noGrp="1"/>
          </p:cNvSpPr>
          <p:nvPr>
            <p:ph idx="1"/>
          </p:nvPr>
        </p:nvSpPr>
        <p:spPr>
          <a:xfrm>
            <a:off x="368300" y="1525588"/>
            <a:ext cx="8407400" cy="4724400"/>
          </a:xfrm>
        </p:spPr>
        <p:txBody>
          <a:bodyPr/>
          <a:lstStyle/>
          <a:p>
            <a:pPr marL="0" indent="0" eaLnBrk="1" hangingPunct="1">
              <a:buFont typeface="Wingdings" pitchFamily="2" charset="2"/>
              <a:buNone/>
              <a:defRPr/>
            </a:pPr>
            <a:r>
              <a:rPr lang="en-US" dirty="0" smtClean="0">
                <a:latin typeface="+mn-lt"/>
              </a:rPr>
              <a:t>Holes are acquired in different ways </a:t>
            </a:r>
            <a:r>
              <a:rPr lang="en-GB" dirty="0" smtClean="0">
                <a:latin typeface="+mn-lt"/>
              </a:rPr>
              <a:t>depending on such factors as: </a:t>
            </a:r>
          </a:p>
          <a:p>
            <a:pPr eaLnBrk="1" hangingPunct="1">
              <a:defRPr/>
            </a:pPr>
            <a:r>
              <a:rPr lang="en-GB" sz="2600" dirty="0" smtClean="0">
                <a:latin typeface="+mn-lt"/>
              </a:rPr>
              <a:t>Local context and climate</a:t>
            </a:r>
          </a:p>
          <a:p>
            <a:pPr eaLnBrk="1" hangingPunct="1">
              <a:defRPr/>
            </a:pPr>
            <a:r>
              <a:rPr lang="en-GB" sz="2600" dirty="0" smtClean="0">
                <a:latin typeface="+mn-lt"/>
              </a:rPr>
              <a:t>Construction of the house (shape and building materials) and sleeping place (bed, mat etc.)</a:t>
            </a:r>
          </a:p>
          <a:p>
            <a:pPr eaLnBrk="1" hangingPunct="1">
              <a:defRPr/>
            </a:pPr>
            <a:r>
              <a:rPr lang="en-GB" sz="2600" dirty="0" smtClean="0">
                <a:latin typeface="+mn-lt"/>
              </a:rPr>
              <a:t>Rodents</a:t>
            </a:r>
          </a:p>
          <a:p>
            <a:pPr eaLnBrk="1" hangingPunct="1">
              <a:defRPr/>
            </a:pPr>
            <a:r>
              <a:rPr lang="en-GB" sz="2600" dirty="0" smtClean="0">
                <a:latin typeface="+mn-lt"/>
              </a:rPr>
              <a:t>Proximity of the LLIN to fire</a:t>
            </a:r>
          </a:p>
          <a:p>
            <a:pPr eaLnBrk="1" hangingPunct="1">
              <a:defRPr/>
            </a:pPr>
            <a:r>
              <a:rPr lang="en-GB" sz="2600" dirty="0" smtClean="0">
                <a:latin typeface="+mn-lt"/>
              </a:rPr>
              <a:t>LLIN washing and maintenance practices</a:t>
            </a:r>
          </a:p>
          <a:p>
            <a:pPr eaLnBrk="1" hangingPunct="1">
              <a:defRPr/>
            </a:pPr>
            <a:r>
              <a:rPr lang="en-US" sz="2600" dirty="0" smtClean="0"/>
              <a:t>Number of and age of persons using the LLINs</a:t>
            </a:r>
          </a:p>
          <a:p>
            <a:pPr eaLnBrk="1" hangingPunct="1">
              <a:defRPr/>
            </a:pPr>
            <a:endParaRPr lang="en-GB" sz="2600" dirty="0" smtClean="0">
              <a:latin typeface="+mn-lt"/>
            </a:endParaRPr>
          </a:p>
          <a:p>
            <a:pPr eaLnBrk="1" hangingPunct="1">
              <a:defRPr/>
            </a:pPr>
            <a:endParaRPr lang="en-GB" sz="25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a:xfrm>
            <a:off x="2325688" y="179388"/>
            <a:ext cx="7369175" cy="995362"/>
          </a:xfrm>
        </p:spPr>
        <p:txBody>
          <a:bodyPr/>
          <a:lstStyle/>
          <a:p>
            <a:r>
              <a:rPr lang="en-US" altLang="en-US" sz="3600" smtClean="0"/>
              <a:t>Net Hole Types</a:t>
            </a:r>
          </a:p>
        </p:txBody>
      </p:sp>
      <p:sp>
        <p:nvSpPr>
          <p:cNvPr id="12291" name="Content Placeholder 2"/>
          <p:cNvSpPr>
            <a:spLocks noGrp="1"/>
          </p:cNvSpPr>
          <p:nvPr>
            <p:ph idx="1"/>
          </p:nvPr>
        </p:nvSpPr>
        <p:spPr>
          <a:xfrm>
            <a:off x="368300" y="1839913"/>
            <a:ext cx="8407400" cy="4724400"/>
          </a:xfrm>
        </p:spPr>
        <p:txBody>
          <a:bodyPr/>
          <a:lstStyle/>
          <a:p>
            <a:pPr eaLnBrk="1" hangingPunct="1">
              <a:defRPr/>
            </a:pPr>
            <a:r>
              <a:rPr lang="en-US" smtClean="0"/>
              <a:t>Holes can appear on different parts on the LLIN</a:t>
            </a:r>
          </a:p>
          <a:p>
            <a:pPr lvl="1" eaLnBrk="1" hangingPunct="1">
              <a:defRPr/>
            </a:pPr>
            <a:r>
              <a:rPr lang="en-US" smtClean="0"/>
              <a:t>Corners or seams</a:t>
            </a:r>
          </a:p>
          <a:p>
            <a:pPr eaLnBrk="1" hangingPunct="1">
              <a:defRPr/>
            </a:pPr>
            <a:r>
              <a:rPr lang="en-US" smtClean="0"/>
              <a:t>Some holes are easier to count than others</a:t>
            </a:r>
          </a:p>
          <a:p>
            <a:pPr eaLnBrk="1" hangingPunct="1">
              <a:defRPr/>
            </a:pPr>
            <a:r>
              <a:rPr lang="en-US" smtClean="0"/>
              <a:t>A net with many holes can be very difficult to measure</a:t>
            </a: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767263" y="2511425"/>
            <a:ext cx="4071937" cy="3259138"/>
          </a:xfrm>
          <a:ln>
            <a:solidFill>
              <a:srgbClr val="00B0F0"/>
            </a:solidFill>
            <a:miter lim="800000"/>
            <a:headEnd/>
            <a:tailEnd/>
          </a:ln>
        </p:spPr>
      </p:pic>
      <p:pic>
        <p:nvPicPr>
          <p:cNvPr id="29699" name="Content Placeholder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511425"/>
            <a:ext cx="4038600" cy="3259138"/>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29700" name="Title 8"/>
          <p:cNvSpPr>
            <a:spLocks noGrp="1"/>
          </p:cNvSpPr>
          <p:nvPr>
            <p:ph type="title"/>
          </p:nvPr>
        </p:nvSpPr>
        <p:spPr>
          <a:xfrm>
            <a:off x="2357438" y="160338"/>
            <a:ext cx="4854575" cy="1143000"/>
          </a:xfrm>
        </p:spPr>
        <p:txBody>
          <a:bodyPr/>
          <a:lstStyle/>
          <a:p>
            <a:r>
              <a:rPr lang="en-CA" altLang="en-US" sz="3600" smtClean="0"/>
              <a:t>Burn Holes</a:t>
            </a:r>
          </a:p>
        </p:txBody>
      </p:sp>
      <p:sp>
        <p:nvSpPr>
          <p:cNvPr id="29701" name="Text Placeholder 9"/>
          <p:cNvSpPr>
            <a:spLocks noGrp="1"/>
          </p:cNvSpPr>
          <p:nvPr>
            <p:ph type="body" idx="1"/>
          </p:nvPr>
        </p:nvSpPr>
        <p:spPr>
          <a:xfrm>
            <a:off x="487363" y="1517650"/>
            <a:ext cx="4040187" cy="639763"/>
          </a:xfrm>
        </p:spPr>
        <p:txBody>
          <a:bodyPr/>
          <a:lstStyle/>
          <a:p>
            <a:r>
              <a:rPr lang="en-CA" altLang="en-US" smtClean="0"/>
              <a:t>Burn Hole (PE)</a:t>
            </a:r>
          </a:p>
        </p:txBody>
      </p:sp>
      <p:sp>
        <p:nvSpPr>
          <p:cNvPr id="29702" name="Content Placeholder 2"/>
          <p:cNvSpPr>
            <a:spLocks noGrp="1"/>
          </p:cNvSpPr>
          <p:nvPr>
            <p:ph sz="half" idx="2"/>
          </p:nvPr>
        </p:nvSpPr>
        <p:spPr>
          <a:xfrm>
            <a:off x="-6980238" y="1955800"/>
            <a:ext cx="4040188" cy="3951288"/>
          </a:xfrm>
        </p:spPr>
        <p:txBody>
          <a:bodyPr/>
          <a:lstStyle/>
          <a:p>
            <a:endParaRPr lang="en-US" altLang="en-US" smtClean="0"/>
          </a:p>
          <a:p>
            <a:endParaRPr lang="en-US" altLang="en-US" smtClean="0"/>
          </a:p>
        </p:txBody>
      </p:sp>
      <p:sp>
        <p:nvSpPr>
          <p:cNvPr id="29703" name="Text Placeholder 10"/>
          <p:cNvSpPr>
            <a:spLocks noGrp="1"/>
          </p:cNvSpPr>
          <p:nvPr>
            <p:ph type="body" sz="quarter" idx="3"/>
          </p:nvPr>
        </p:nvSpPr>
        <p:spPr>
          <a:xfrm>
            <a:off x="4703763" y="1517650"/>
            <a:ext cx="4041775" cy="639763"/>
          </a:xfrm>
        </p:spPr>
        <p:txBody>
          <a:bodyPr/>
          <a:lstStyle/>
          <a:p>
            <a:r>
              <a:rPr lang="en-CA" altLang="en-US" smtClean="0"/>
              <a:t>Burn Hole (PET)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822825" y="2370138"/>
            <a:ext cx="3895725" cy="3778250"/>
          </a:xfrm>
          <a:ln>
            <a:solidFill>
              <a:srgbClr val="00B0F0"/>
            </a:solidFill>
            <a:miter lim="800000"/>
            <a:headEnd/>
            <a:tailEnd/>
          </a:ln>
        </p:spPr>
      </p:pic>
      <p:pic>
        <p:nvPicPr>
          <p:cNvPr id="30723" name="Content Placeholder 2"/>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31788" y="2416175"/>
            <a:ext cx="3830637" cy="3716338"/>
          </a:xfrm>
          <a:ln>
            <a:solidFill>
              <a:srgbClr val="00B0F0"/>
            </a:solidFill>
            <a:miter lim="800000"/>
            <a:headEnd/>
            <a:tailEnd/>
          </a:ln>
        </p:spPr>
      </p:pic>
      <p:sp>
        <p:nvSpPr>
          <p:cNvPr id="30724" name="Title 3"/>
          <p:cNvSpPr>
            <a:spLocks noGrp="1"/>
          </p:cNvSpPr>
          <p:nvPr>
            <p:ph type="title"/>
          </p:nvPr>
        </p:nvSpPr>
        <p:spPr>
          <a:xfrm>
            <a:off x="2398713" y="209550"/>
            <a:ext cx="5073650" cy="1004888"/>
          </a:xfrm>
        </p:spPr>
        <p:txBody>
          <a:bodyPr/>
          <a:lstStyle/>
          <a:p>
            <a:r>
              <a:rPr lang="en-US" altLang="en-US" sz="3600" smtClean="0"/>
              <a:t>Tears</a:t>
            </a:r>
            <a:endParaRPr lang="en-CA" altLang="en-US" sz="3600" smtClean="0"/>
          </a:p>
        </p:txBody>
      </p:sp>
      <p:sp>
        <p:nvSpPr>
          <p:cNvPr id="30725" name="Text Placeholder 4"/>
          <p:cNvSpPr>
            <a:spLocks noGrp="1"/>
          </p:cNvSpPr>
          <p:nvPr>
            <p:ph type="body" idx="1"/>
          </p:nvPr>
        </p:nvSpPr>
        <p:spPr>
          <a:xfrm>
            <a:off x="368300" y="1458913"/>
            <a:ext cx="4040188" cy="639762"/>
          </a:xfrm>
        </p:spPr>
        <p:txBody>
          <a:bodyPr/>
          <a:lstStyle/>
          <a:p>
            <a:r>
              <a:rPr lang="en-CA" altLang="en-US" smtClean="0"/>
              <a:t>Open Seam Hole	</a:t>
            </a:r>
          </a:p>
        </p:txBody>
      </p:sp>
      <p:sp>
        <p:nvSpPr>
          <p:cNvPr id="30726" name="Text Placeholder 6"/>
          <p:cNvSpPr>
            <a:spLocks noGrp="1"/>
          </p:cNvSpPr>
          <p:nvPr>
            <p:ph type="body" sz="quarter" idx="3"/>
          </p:nvPr>
        </p:nvSpPr>
        <p:spPr>
          <a:xfrm>
            <a:off x="4699000" y="1458913"/>
            <a:ext cx="4041775" cy="639762"/>
          </a:xfrm>
        </p:spPr>
        <p:txBody>
          <a:bodyPr/>
          <a:lstStyle/>
          <a:p>
            <a:r>
              <a:rPr lang="en-CA" altLang="en-US" smtClean="0"/>
              <a:t>Torn Corner Hole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3"/>
          <p:cNvSpPr>
            <a:spLocks noGrp="1"/>
          </p:cNvSpPr>
          <p:nvPr>
            <p:ph type="title"/>
          </p:nvPr>
        </p:nvSpPr>
        <p:spPr>
          <a:xfrm>
            <a:off x="2398713" y="209550"/>
            <a:ext cx="5073650" cy="1004888"/>
          </a:xfrm>
        </p:spPr>
        <p:txBody>
          <a:bodyPr/>
          <a:lstStyle/>
          <a:p>
            <a:r>
              <a:rPr lang="en-US" altLang="en-US" sz="3600" smtClean="0"/>
              <a:t>Tears</a:t>
            </a:r>
            <a:endParaRPr lang="en-CA" altLang="en-US" sz="3600" smtClean="0"/>
          </a:p>
        </p:txBody>
      </p:sp>
      <p:pic>
        <p:nvPicPr>
          <p:cNvPr id="31747"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0550" y="3170238"/>
            <a:ext cx="3636963" cy="2725737"/>
          </a:xfrm>
        </p:spPr>
      </p:pic>
      <p:pic>
        <p:nvPicPr>
          <p:cNvPr id="31748" name="Content Placeholder 10"/>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962525" y="3216275"/>
            <a:ext cx="3514725" cy="26336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a:xfrm>
            <a:off x="736600" y="923925"/>
            <a:ext cx="7370763" cy="995363"/>
          </a:xfrm>
        </p:spPr>
        <p:txBody>
          <a:bodyPr/>
          <a:lstStyle/>
          <a:p>
            <a:pPr algn="ctr"/>
            <a:r>
              <a:rPr lang="en-US" altLang="en-US" sz="3200" smtClean="0"/>
              <a:t>Monitoring Holes in Mosquito Nets</a:t>
            </a:r>
          </a:p>
        </p:txBody>
      </p:sp>
      <p:pic>
        <p:nvPicPr>
          <p:cNvPr id="307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940808" y="1676400"/>
            <a:ext cx="7235397" cy="4724400"/>
          </a:xfrm>
          <a:effectLst>
            <a:softEdge rad="112500"/>
          </a:effectLst>
        </p:spPr>
      </p:pic>
    </p:spTree>
  </p:cSld>
  <p:clrMapOvr>
    <a:masterClrMapping/>
  </p:clrMapOvr>
  <p:transition spd="slow" advTm="783"/>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 y="2747963"/>
            <a:ext cx="2925763" cy="390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7188" y="2747963"/>
            <a:ext cx="2900362"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11175" y="2211388"/>
            <a:ext cx="1871663" cy="368300"/>
          </a:xfrm>
          <a:prstGeom prst="rect">
            <a:avLst/>
          </a:prstGeom>
          <a:noFill/>
        </p:spPr>
        <p:txBody>
          <a:bodyPr>
            <a:spAutoFit/>
          </a:bodyPr>
          <a:lstStyle/>
          <a:p>
            <a:pPr eaLnBrk="1" hangingPunct="1">
              <a:defRPr/>
            </a:pPr>
            <a:r>
              <a:rPr lang="es-ES" dirty="0">
                <a:latin typeface="+mj-lt"/>
              </a:rPr>
              <a:t>April 2012</a:t>
            </a:r>
            <a:endParaRPr lang="en-US" dirty="0">
              <a:latin typeface="+mj-lt"/>
            </a:endParaRPr>
          </a:p>
        </p:txBody>
      </p:sp>
      <p:sp>
        <p:nvSpPr>
          <p:cNvPr id="7" name="TextBox 6"/>
          <p:cNvSpPr txBox="1"/>
          <p:nvPr/>
        </p:nvSpPr>
        <p:spPr>
          <a:xfrm>
            <a:off x="3278188" y="2224088"/>
            <a:ext cx="1873250" cy="369887"/>
          </a:xfrm>
          <a:prstGeom prst="rect">
            <a:avLst/>
          </a:prstGeom>
          <a:noFill/>
        </p:spPr>
        <p:txBody>
          <a:bodyPr>
            <a:spAutoFit/>
          </a:bodyPr>
          <a:lstStyle/>
          <a:p>
            <a:pPr eaLnBrk="1" hangingPunct="1">
              <a:defRPr/>
            </a:pPr>
            <a:r>
              <a:rPr lang="es-ES" dirty="0">
                <a:latin typeface="+mj-lt"/>
              </a:rPr>
              <a:t>May 2012</a:t>
            </a:r>
            <a:endParaRPr lang="en-US" dirty="0">
              <a:latin typeface="+mj-lt"/>
            </a:endParaRPr>
          </a:p>
        </p:txBody>
      </p:sp>
      <p:pic>
        <p:nvPicPr>
          <p:cNvPr id="3277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49913" y="2781300"/>
            <a:ext cx="3527425"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797550" y="2224088"/>
            <a:ext cx="2460625" cy="461962"/>
          </a:xfrm>
          <a:prstGeom prst="rect">
            <a:avLst/>
          </a:prstGeom>
          <a:noFill/>
        </p:spPr>
        <p:txBody>
          <a:bodyPr>
            <a:spAutoFit/>
          </a:bodyPr>
          <a:lstStyle/>
          <a:p>
            <a:pPr eaLnBrk="1" hangingPunct="1">
              <a:defRPr/>
            </a:pPr>
            <a:r>
              <a:rPr lang="es-ES" dirty="0">
                <a:latin typeface="+mj-lt"/>
              </a:rPr>
              <a:t>February 2013</a:t>
            </a:r>
            <a:endParaRPr lang="en-US" dirty="0">
              <a:latin typeface="+mj-lt"/>
            </a:endParaRPr>
          </a:p>
        </p:txBody>
      </p:sp>
      <p:sp>
        <p:nvSpPr>
          <p:cNvPr id="11" name="Title 3"/>
          <p:cNvSpPr txBox="1">
            <a:spLocks/>
          </p:cNvSpPr>
          <p:nvPr/>
        </p:nvSpPr>
        <p:spPr>
          <a:xfrm>
            <a:off x="2398713" y="209550"/>
            <a:ext cx="5073650" cy="1004888"/>
          </a:xfrm>
          <a:prstGeom prst="rect">
            <a:avLst/>
          </a:prstGeom>
        </p:spPr>
        <p:txBody>
          <a:bodyPr/>
          <a:lstStyle>
            <a:lvl1pPr algn="l" rtl="0" eaLnBrk="0" fontAlgn="base" hangingPunct="0">
              <a:spcBef>
                <a:spcPct val="0"/>
              </a:spcBef>
              <a:spcAft>
                <a:spcPct val="0"/>
              </a:spcAft>
              <a:defRPr sz="3400" b="1">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400" b="1">
                <a:solidFill>
                  <a:schemeClr val="tx2"/>
                </a:solidFill>
                <a:latin typeface="Arial" charset="0"/>
              </a:defRPr>
            </a:lvl6pPr>
            <a:lvl7pPr marL="914400" algn="l" rtl="0" fontAlgn="base">
              <a:spcBef>
                <a:spcPct val="0"/>
              </a:spcBef>
              <a:spcAft>
                <a:spcPct val="0"/>
              </a:spcAft>
              <a:defRPr sz="3400" b="1">
                <a:solidFill>
                  <a:schemeClr val="tx2"/>
                </a:solidFill>
                <a:latin typeface="Arial" charset="0"/>
              </a:defRPr>
            </a:lvl7pPr>
            <a:lvl8pPr marL="1371600" algn="l" rtl="0" fontAlgn="base">
              <a:spcBef>
                <a:spcPct val="0"/>
              </a:spcBef>
              <a:spcAft>
                <a:spcPct val="0"/>
              </a:spcAft>
              <a:defRPr sz="3400" b="1">
                <a:solidFill>
                  <a:schemeClr val="tx2"/>
                </a:solidFill>
                <a:latin typeface="Arial" charset="0"/>
              </a:defRPr>
            </a:lvl8pPr>
            <a:lvl9pPr marL="1828800" algn="l" rtl="0" fontAlgn="base">
              <a:spcBef>
                <a:spcPct val="0"/>
              </a:spcBef>
              <a:spcAft>
                <a:spcPct val="0"/>
              </a:spcAft>
              <a:defRPr sz="3400" b="1">
                <a:solidFill>
                  <a:schemeClr val="tx2"/>
                </a:solidFill>
                <a:latin typeface="Arial" charset="0"/>
              </a:defRPr>
            </a:lvl9pPr>
          </a:lstStyle>
          <a:p>
            <a:pPr>
              <a:defRPr/>
            </a:pPr>
            <a:r>
              <a:rPr lang="en-US" altLang="en-US" sz="3600" kern="0" dirty="0" smtClean="0"/>
              <a:t>Rips and snags</a:t>
            </a:r>
            <a:endParaRPr lang="en-CA" altLang="en-US" sz="3600" kern="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1430338"/>
            <a:ext cx="4349750"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9138" y="2101850"/>
            <a:ext cx="4364037"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3"/>
          <p:cNvSpPr txBox="1">
            <a:spLocks/>
          </p:cNvSpPr>
          <p:nvPr/>
        </p:nvSpPr>
        <p:spPr>
          <a:xfrm>
            <a:off x="2398713" y="209550"/>
            <a:ext cx="5073650" cy="1004888"/>
          </a:xfrm>
          <a:prstGeom prst="rect">
            <a:avLst/>
          </a:prstGeom>
        </p:spPr>
        <p:txBody>
          <a:bodyPr/>
          <a:lstStyle>
            <a:lvl1pPr algn="l" rtl="0" eaLnBrk="0" fontAlgn="base" hangingPunct="0">
              <a:spcBef>
                <a:spcPct val="0"/>
              </a:spcBef>
              <a:spcAft>
                <a:spcPct val="0"/>
              </a:spcAft>
              <a:defRPr sz="3400" b="1">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400" b="1">
                <a:solidFill>
                  <a:schemeClr val="tx2"/>
                </a:solidFill>
                <a:latin typeface="Arial" charset="0"/>
              </a:defRPr>
            </a:lvl6pPr>
            <a:lvl7pPr marL="914400" algn="l" rtl="0" fontAlgn="base">
              <a:spcBef>
                <a:spcPct val="0"/>
              </a:spcBef>
              <a:spcAft>
                <a:spcPct val="0"/>
              </a:spcAft>
              <a:defRPr sz="3400" b="1">
                <a:solidFill>
                  <a:schemeClr val="tx2"/>
                </a:solidFill>
                <a:latin typeface="Arial" charset="0"/>
              </a:defRPr>
            </a:lvl7pPr>
            <a:lvl8pPr marL="1371600" algn="l" rtl="0" fontAlgn="base">
              <a:spcBef>
                <a:spcPct val="0"/>
              </a:spcBef>
              <a:spcAft>
                <a:spcPct val="0"/>
              </a:spcAft>
              <a:defRPr sz="3400" b="1">
                <a:solidFill>
                  <a:schemeClr val="tx2"/>
                </a:solidFill>
                <a:latin typeface="Arial" charset="0"/>
              </a:defRPr>
            </a:lvl8pPr>
            <a:lvl9pPr marL="1828800" algn="l" rtl="0" fontAlgn="base">
              <a:spcBef>
                <a:spcPct val="0"/>
              </a:spcBef>
              <a:spcAft>
                <a:spcPct val="0"/>
              </a:spcAft>
              <a:defRPr sz="3400" b="1">
                <a:solidFill>
                  <a:schemeClr val="tx2"/>
                </a:solidFill>
                <a:latin typeface="Arial" charset="0"/>
              </a:defRPr>
            </a:lvl9pPr>
          </a:lstStyle>
          <a:p>
            <a:pPr>
              <a:defRPr/>
            </a:pPr>
            <a:r>
              <a:rPr lang="en-US" altLang="en-US" sz="3600" kern="0" dirty="0" smtClean="0"/>
              <a:t>Rodent damage</a:t>
            </a:r>
            <a:endParaRPr lang="en-CA" altLang="en-US" sz="3600" kern="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 y="2060575"/>
            <a:ext cx="907732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txBox="1">
            <a:spLocks/>
          </p:cNvSpPr>
          <p:nvPr/>
        </p:nvSpPr>
        <p:spPr>
          <a:xfrm>
            <a:off x="2398713" y="209550"/>
            <a:ext cx="5073650" cy="1004888"/>
          </a:xfrm>
          <a:prstGeom prst="rect">
            <a:avLst/>
          </a:prstGeom>
        </p:spPr>
        <p:txBody>
          <a:bodyPr/>
          <a:lstStyle>
            <a:lvl1pPr algn="l" rtl="0" eaLnBrk="0" fontAlgn="base" hangingPunct="0">
              <a:spcBef>
                <a:spcPct val="0"/>
              </a:spcBef>
              <a:spcAft>
                <a:spcPct val="0"/>
              </a:spcAft>
              <a:defRPr sz="3400" b="1">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2pPr>
            <a:lvl3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3pPr>
            <a:lvl4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4pPr>
            <a:lvl5pPr algn="l" rtl="0" eaLnBrk="0" fontAlgn="base" hangingPunct="0">
              <a:spcBef>
                <a:spcPct val="0"/>
              </a:spcBef>
              <a:spcAft>
                <a:spcPct val="0"/>
              </a:spcAft>
              <a:defRPr sz="3400" b="1">
                <a:solidFill>
                  <a:schemeClr val="tx2"/>
                </a:solidFill>
                <a:latin typeface="Arial" charset="0"/>
                <a:ea typeface="MS PGothic" pitchFamily="34" charset="-128"/>
                <a:cs typeface="MS PGothic" charset="0"/>
              </a:defRPr>
            </a:lvl5pPr>
            <a:lvl6pPr marL="457200" algn="l" rtl="0" fontAlgn="base">
              <a:spcBef>
                <a:spcPct val="0"/>
              </a:spcBef>
              <a:spcAft>
                <a:spcPct val="0"/>
              </a:spcAft>
              <a:defRPr sz="3400" b="1">
                <a:solidFill>
                  <a:schemeClr val="tx2"/>
                </a:solidFill>
                <a:latin typeface="Arial" charset="0"/>
              </a:defRPr>
            </a:lvl6pPr>
            <a:lvl7pPr marL="914400" algn="l" rtl="0" fontAlgn="base">
              <a:spcBef>
                <a:spcPct val="0"/>
              </a:spcBef>
              <a:spcAft>
                <a:spcPct val="0"/>
              </a:spcAft>
              <a:defRPr sz="3400" b="1">
                <a:solidFill>
                  <a:schemeClr val="tx2"/>
                </a:solidFill>
                <a:latin typeface="Arial" charset="0"/>
              </a:defRPr>
            </a:lvl7pPr>
            <a:lvl8pPr marL="1371600" algn="l" rtl="0" fontAlgn="base">
              <a:spcBef>
                <a:spcPct val="0"/>
              </a:spcBef>
              <a:spcAft>
                <a:spcPct val="0"/>
              </a:spcAft>
              <a:defRPr sz="3400" b="1">
                <a:solidFill>
                  <a:schemeClr val="tx2"/>
                </a:solidFill>
                <a:latin typeface="Arial" charset="0"/>
              </a:defRPr>
            </a:lvl8pPr>
            <a:lvl9pPr marL="1828800" algn="l" rtl="0" fontAlgn="base">
              <a:spcBef>
                <a:spcPct val="0"/>
              </a:spcBef>
              <a:spcAft>
                <a:spcPct val="0"/>
              </a:spcAft>
              <a:defRPr sz="3400" b="1">
                <a:solidFill>
                  <a:schemeClr val="tx2"/>
                </a:solidFill>
                <a:latin typeface="Arial" charset="0"/>
              </a:defRPr>
            </a:lvl9pPr>
          </a:lstStyle>
          <a:p>
            <a:pPr>
              <a:defRPr/>
            </a:pPr>
            <a:r>
              <a:rPr lang="en-US" altLang="en-US" sz="3600" kern="0" dirty="0" smtClean="0"/>
              <a:t>Rodent damage</a:t>
            </a:r>
            <a:endParaRPr lang="en-CA" altLang="en-US" sz="3600" kern="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799013" y="2506663"/>
            <a:ext cx="4127500" cy="3157537"/>
          </a:xfrm>
          <a:ln>
            <a:solidFill>
              <a:srgbClr val="00B0F0"/>
            </a:solidFill>
            <a:miter lim="800000"/>
            <a:headEnd/>
            <a:tailEnd/>
          </a:ln>
        </p:spPr>
      </p:pic>
      <p:pic>
        <p:nvPicPr>
          <p:cNvPr id="35843" name="Content Placeholder 3"/>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57163" y="2474913"/>
            <a:ext cx="4186237" cy="3201987"/>
          </a:xfrm>
          <a:ln>
            <a:solidFill>
              <a:srgbClr val="00B0F0"/>
            </a:solidFill>
            <a:miter lim="800000"/>
            <a:headEnd/>
            <a:tailEnd/>
          </a:ln>
        </p:spPr>
      </p:pic>
      <p:sp>
        <p:nvSpPr>
          <p:cNvPr id="35844" name="Title 1"/>
          <p:cNvSpPr>
            <a:spLocks noGrp="1"/>
          </p:cNvSpPr>
          <p:nvPr>
            <p:ph type="title"/>
          </p:nvPr>
        </p:nvSpPr>
        <p:spPr>
          <a:xfrm>
            <a:off x="2206625" y="207963"/>
            <a:ext cx="6605588" cy="1143000"/>
          </a:xfrm>
        </p:spPr>
        <p:txBody>
          <a:bodyPr/>
          <a:lstStyle/>
          <a:p>
            <a:r>
              <a:rPr lang="en-US" altLang="en-US" sz="3600" smtClean="0"/>
              <a:t>Partially Repaired Holes</a:t>
            </a:r>
            <a:endParaRPr lang="en-CA" altLang="en-US" sz="3600" smtClean="0"/>
          </a:p>
        </p:txBody>
      </p:sp>
      <p:sp>
        <p:nvSpPr>
          <p:cNvPr id="35845" name="Text Placeholder 2"/>
          <p:cNvSpPr>
            <a:spLocks noGrp="1"/>
          </p:cNvSpPr>
          <p:nvPr>
            <p:ph type="body" idx="1"/>
          </p:nvPr>
        </p:nvSpPr>
        <p:spPr>
          <a:xfrm>
            <a:off x="531813" y="1566863"/>
            <a:ext cx="4040187" cy="639762"/>
          </a:xfrm>
        </p:spPr>
        <p:txBody>
          <a:bodyPr/>
          <a:lstStyle/>
          <a:p>
            <a:r>
              <a:rPr lang="en-CA" altLang="en-US" smtClean="0"/>
              <a:t>Repair Knotting	</a:t>
            </a:r>
          </a:p>
        </p:txBody>
      </p:sp>
      <p:sp>
        <p:nvSpPr>
          <p:cNvPr id="35846" name="Text Placeholder 4"/>
          <p:cNvSpPr>
            <a:spLocks noGrp="1"/>
          </p:cNvSpPr>
          <p:nvPr>
            <p:ph type="body" sz="quarter" idx="3"/>
          </p:nvPr>
        </p:nvSpPr>
        <p:spPr>
          <a:xfrm>
            <a:off x="4740275" y="1566863"/>
            <a:ext cx="4041775" cy="639762"/>
          </a:xfrm>
        </p:spPr>
        <p:txBody>
          <a:bodyPr/>
          <a:lstStyle/>
          <a:p>
            <a:r>
              <a:rPr lang="en-CA" altLang="en-US" smtClean="0"/>
              <a:t>Repair Stitching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7"/>
          <p:cNvSpPr>
            <a:spLocks noGrp="1"/>
          </p:cNvSpPr>
          <p:nvPr>
            <p:ph type="title"/>
          </p:nvPr>
        </p:nvSpPr>
        <p:spPr>
          <a:xfrm>
            <a:off x="2286000" y="187325"/>
            <a:ext cx="6858000" cy="1143000"/>
          </a:xfrm>
        </p:spPr>
        <p:txBody>
          <a:bodyPr/>
          <a:lstStyle/>
          <a:p>
            <a:r>
              <a:rPr lang="en-US" altLang="en-US" sz="3600" smtClean="0"/>
              <a:t>Multiple Holes</a:t>
            </a:r>
            <a:endParaRPr lang="en-CA" altLang="en-US" sz="3600" smtClean="0"/>
          </a:p>
        </p:txBody>
      </p:sp>
      <p:pic>
        <p:nvPicPr>
          <p:cNvPr id="36867"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5925" y="2332038"/>
            <a:ext cx="3957638" cy="3317875"/>
          </a:xfrm>
          <a:ln>
            <a:solidFill>
              <a:srgbClr val="00B0F0"/>
            </a:solidFill>
            <a:miter lim="800000"/>
            <a:headEnd/>
            <a:tailEnd/>
          </a:ln>
        </p:spPr>
      </p:pic>
      <p:pic>
        <p:nvPicPr>
          <p:cNvPr id="36868" name="Content Placeholder 5"/>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845050" y="2332038"/>
            <a:ext cx="3957638" cy="3332162"/>
          </a:xfrm>
          <a:ln>
            <a:solidFill>
              <a:srgbClr val="00B0F0"/>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4"/>
          <p:cNvSpPr>
            <a:spLocks noGrp="1"/>
          </p:cNvSpPr>
          <p:nvPr>
            <p:ph type="title"/>
          </p:nvPr>
        </p:nvSpPr>
        <p:spPr>
          <a:xfrm>
            <a:off x="2338388" y="295275"/>
            <a:ext cx="5734050" cy="995363"/>
          </a:xfrm>
        </p:spPr>
        <p:txBody>
          <a:bodyPr/>
          <a:lstStyle/>
          <a:p>
            <a:r>
              <a:rPr lang="en-US" altLang="en-US" sz="3600" smtClean="0"/>
              <a:t>Huge Parts of The Net Missing</a:t>
            </a:r>
            <a:endParaRPr lang="en-CA" altLang="en-US" sz="3600" smtClean="0"/>
          </a:p>
        </p:txBody>
      </p:sp>
      <p:pic>
        <p:nvPicPr>
          <p:cNvPr id="37891" name="Picture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116138" y="1731963"/>
            <a:ext cx="4699000" cy="4476750"/>
          </a:xfrm>
          <a:noFill/>
          <a:ln>
            <a:solidFill>
              <a:srgbClr val="00B0F0"/>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Placeholder 4"/>
          <p:cNvSpPr>
            <a:spLocks noGrp="1"/>
          </p:cNvSpPr>
          <p:nvPr>
            <p:ph type="body" idx="1"/>
          </p:nvPr>
        </p:nvSpPr>
        <p:spPr>
          <a:xfrm>
            <a:off x="849313" y="1143000"/>
            <a:ext cx="7772400" cy="1500188"/>
          </a:xfrm>
        </p:spPr>
        <p:txBody>
          <a:bodyPr/>
          <a:lstStyle/>
          <a:p>
            <a:r>
              <a:rPr lang="en-US" altLang="en-US" sz="4000" smtClean="0"/>
              <a:t>HOLE SIZES</a:t>
            </a:r>
            <a:endParaRPr lang="en-CA" altLang="en-US" sz="4000" smtClean="0"/>
          </a:p>
        </p:txBody>
      </p:sp>
      <p:pic>
        <p:nvPicPr>
          <p:cNvPr id="3891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8063" y="2238375"/>
            <a:ext cx="3019425" cy="3767138"/>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3"/>
          <p:cNvSpPr>
            <a:spLocks noGrp="1"/>
          </p:cNvSpPr>
          <p:nvPr>
            <p:ph type="title"/>
          </p:nvPr>
        </p:nvSpPr>
        <p:spPr>
          <a:xfrm>
            <a:off x="2286000" y="188913"/>
            <a:ext cx="6734175" cy="995362"/>
          </a:xfrm>
        </p:spPr>
        <p:txBody>
          <a:bodyPr/>
          <a:lstStyle/>
          <a:p>
            <a:r>
              <a:rPr lang="en-US" altLang="en-US" sz="3600" smtClean="0"/>
              <a:t>Hole Size Categories</a:t>
            </a:r>
            <a:endParaRPr lang="en-CA" altLang="en-US" sz="3600" smtClean="0"/>
          </a:p>
        </p:txBody>
      </p:sp>
      <p:sp>
        <p:nvSpPr>
          <p:cNvPr id="4" name="Rectangle 4"/>
          <p:cNvSpPr>
            <a:spLocks noChangeArrowheads="1"/>
          </p:cNvSpPr>
          <p:nvPr/>
        </p:nvSpPr>
        <p:spPr bwMode="auto">
          <a:xfrm>
            <a:off x="153988" y="6059488"/>
            <a:ext cx="88661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r">
              <a:defRPr/>
            </a:pPr>
            <a:r>
              <a:rPr lang="en-US" sz="1050" dirty="0">
                <a:latin typeface="Arial" pitchFamily="34" charset="0"/>
                <a:cs typeface="Arial" pitchFamily="34" charset="0"/>
              </a:rPr>
              <a:t>World Health Organization. Guidelines for monitoring the durability of long-lasting insecticidal mosquito nets under operational conditions. (2011</a:t>
            </a:r>
            <a:r>
              <a:rPr lang="en-US" sz="900" dirty="0">
                <a:latin typeface="Arial" pitchFamily="34" charset="0"/>
                <a:cs typeface="Arial" pitchFamily="34" charset="0"/>
              </a:rPr>
              <a:t>)</a:t>
            </a:r>
            <a:endParaRPr lang="en-US" dirty="0"/>
          </a:p>
        </p:txBody>
      </p:sp>
      <p:graphicFrame>
        <p:nvGraphicFramePr>
          <p:cNvPr id="7" name="Table 6"/>
          <p:cNvGraphicFramePr>
            <a:graphicFrameLocks noGrp="1"/>
          </p:cNvGraphicFramePr>
          <p:nvPr/>
        </p:nvGraphicFramePr>
        <p:xfrm>
          <a:off x="504825" y="1592263"/>
          <a:ext cx="8297863" cy="4370387"/>
        </p:xfrm>
        <a:graphic>
          <a:graphicData uri="http://schemas.openxmlformats.org/drawingml/2006/table">
            <a:tbl>
              <a:tblPr firstRow="1" firstCol="1" bandRow="1">
                <a:tableStyleId>{F5AB1C69-6EDB-4FF4-983F-18BD219EF322}</a:tableStyleId>
              </a:tblPr>
              <a:tblGrid>
                <a:gridCol w="1365823"/>
                <a:gridCol w="4197946"/>
                <a:gridCol w="2734094"/>
              </a:tblGrid>
              <a:tr h="806823">
                <a:tc>
                  <a:txBody>
                    <a:bodyPr/>
                    <a:lstStyle/>
                    <a:p>
                      <a:pPr indent="-226695" algn="ctr">
                        <a:lnSpc>
                          <a:spcPct val="115000"/>
                        </a:lnSpc>
                        <a:spcAft>
                          <a:spcPts val="0"/>
                        </a:spcAft>
                      </a:pPr>
                      <a:r>
                        <a:rPr lang="en-US" sz="2000" dirty="0">
                          <a:effectLst/>
                          <a:latin typeface="Arial" pitchFamily="34" charset="0"/>
                          <a:cs typeface="Arial" pitchFamily="34" charset="0"/>
                        </a:rPr>
                        <a:t>Category of Hole</a:t>
                      </a:r>
                      <a:endParaRPr lang="en-US" sz="24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B800"/>
                    </a:solidFill>
                  </a:tcPr>
                </a:tc>
                <a:tc>
                  <a:txBody>
                    <a:bodyPr/>
                    <a:lstStyle/>
                    <a:p>
                      <a:pPr indent="-226695" algn="ctr">
                        <a:lnSpc>
                          <a:spcPct val="115000"/>
                        </a:lnSpc>
                        <a:spcAft>
                          <a:spcPts val="0"/>
                        </a:spcAft>
                      </a:pPr>
                      <a:r>
                        <a:rPr lang="en-US" sz="2000" dirty="0">
                          <a:effectLst/>
                          <a:latin typeface="Arial" pitchFamily="34" charset="0"/>
                          <a:cs typeface="Arial" pitchFamily="34" charset="0"/>
                        </a:rPr>
                        <a:t>Hole Size Description</a:t>
                      </a:r>
                      <a:endParaRPr lang="en-US" sz="24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B800"/>
                    </a:solidFill>
                  </a:tcPr>
                </a:tc>
                <a:tc>
                  <a:txBody>
                    <a:bodyPr/>
                    <a:lstStyle/>
                    <a:p>
                      <a:pPr indent="-226695" algn="ctr">
                        <a:lnSpc>
                          <a:spcPct val="115000"/>
                        </a:lnSpc>
                        <a:spcAft>
                          <a:spcPts val="0"/>
                        </a:spcAft>
                      </a:pPr>
                      <a:r>
                        <a:rPr lang="en-US" sz="2000" dirty="0">
                          <a:effectLst/>
                          <a:latin typeface="Arial" pitchFamily="34" charset="0"/>
                          <a:cs typeface="Arial" pitchFamily="34" charset="0"/>
                        </a:rPr>
                        <a:t>Hole Size</a:t>
                      </a:r>
                      <a:endParaRPr lang="en-US" sz="24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B800"/>
                    </a:solidFill>
                  </a:tcPr>
                </a:tc>
              </a:tr>
              <a:tr h="926701">
                <a:tc>
                  <a:txBody>
                    <a:bodyPr/>
                    <a:lstStyle/>
                    <a:p>
                      <a:pPr marL="97790" indent="-226695" algn="ctr">
                        <a:spcBef>
                          <a:spcPts val="600"/>
                        </a:spcBef>
                        <a:spcAft>
                          <a:spcPts val="600"/>
                        </a:spcAft>
                      </a:pPr>
                      <a:r>
                        <a:rPr lang="en-US" sz="2000" dirty="0">
                          <a:effectLst/>
                          <a:latin typeface="Arial" pitchFamily="34" charset="0"/>
                          <a:cs typeface="Arial" pitchFamily="34" charset="0"/>
                        </a:rPr>
                        <a:t>Size 1</a:t>
                      </a:r>
                      <a:endParaRPr lang="en-US" sz="24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77800" lvl="1" indent="0" algn="l">
                        <a:spcBef>
                          <a:spcPts val="600"/>
                        </a:spcBef>
                        <a:spcAft>
                          <a:spcPts val="600"/>
                        </a:spcAft>
                      </a:pPr>
                      <a:r>
                        <a:rPr lang="en-US" sz="2400" dirty="0">
                          <a:effectLst/>
                        </a:rPr>
                        <a:t>Smaller than a thumb (finger)</a:t>
                      </a:r>
                      <a:endParaRPr lang="en-US" sz="28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6695" algn="ctr">
                        <a:spcBef>
                          <a:spcPts val="600"/>
                        </a:spcBef>
                        <a:spcAft>
                          <a:spcPts val="600"/>
                        </a:spcAft>
                      </a:pPr>
                      <a:r>
                        <a:rPr lang="en-CA" sz="2000" b="1" dirty="0">
                          <a:effectLst/>
                          <a:latin typeface="Arial" pitchFamily="34" charset="0"/>
                          <a:cs typeface="Arial" pitchFamily="34" charset="0"/>
                        </a:rPr>
                        <a:t>0.5 - 2 cm diameter</a:t>
                      </a:r>
                      <a:endParaRPr lang="en-US" sz="2400" b="1"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6701">
                <a:tc>
                  <a:txBody>
                    <a:bodyPr/>
                    <a:lstStyle/>
                    <a:p>
                      <a:pPr marL="97790" indent="-226695" algn="ctr">
                        <a:spcBef>
                          <a:spcPts val="600"/>
                        </a:spcBef>
                        <a:spcAft>
                          <a:spcPts val="600"/>
                        </a:spcAft>
                      </a:pPr>
                      <a:r>
                        <a:rPr lang="en-US" sz="2000" dirty="0">
                          <a:effectLst/>
                          <a:latin typeface="Arial" pitchFamily="34" charset="0"/>
                          <a:cs typeface="Arial" pitchFamily="34" charset="0"/>
                        </a:rPr>
                        <a:t>Size 2</a:t>
                      </a:r>
                      <a:endParaRPr lang="en-US" sz="24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77800" lvl="1" indent="0" algn="l">
                        <a:spcBef>
                          <a:spcPts val="600"/>
                        </a:spcBef>
                        <a:spcAft>
                          <a:spcPts val="600"/>
                        </a:spcAft>
                      </a:pPr>
                      <a:r>
                        <a:rPr lang="en-CA" sz="2400" dirty="0">
                          <a:effectLst/>
                        </a:rPr>
                        <a:t>Larger than a thumb but smaller than fist (hand)</a:t>
                      </a:r>
                      <a:endParaRPr lang="en-US" sz="28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6695" algn="ctr">
                        <a:spcBef>
                          <a:spcPts val="600"/>
                        </a:spcBef>
                        <a:spcAft>
                          <a:spcPts val="600"/>
                        </a:spcAft>
                      </a:pPr>
                      <a:r>
                        <a:rPr lang="en-CA" sz="2000" b="1" dirty="0">
                          <a:effectLst/>
                          <a:latin typeface="Arial" pitchFamily="34" charset="0"/>
                          <a:cs typeface="Arial" pitchFamily="34" charset="0"/>
                        </a:rPr>
                        <a:t>2 - 10 cm diameter</a:t>
                      </a:r>
                      <a:endParaRPr lang="en-US" sz="2400" b="1"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6701">
                <a:tc>
                  <a:txBody>
                    <a:bodyPr/>
                    <a:lstStyle/>
                    <a:p>
                      <a:pPr marL="97790" indent="-226695" algn="ctr">
                        <a:spcBef>
                          <a:spcPts val="600"/>
                        </a:spcBef>
                        <a:spcAft>
                          <a:spcPts val="600"/>
                        </a:spcAft>
                      </a:pPr>
                      <a:r>
                        <a:rPr lang="en-US" sz="2000" dirty="0">
                          <a:effectLst/>
                          <a:latin typeface="Arial" pitchFamily="34" charset="0"/>
                          <a:cs typeface="Arial" pitchFamily="34" charset="0"/>
                        </a:rPr>
                        <a:t>Size 3</a:t>
                      </a:r>
                      <a:endParaRPr lang="en-US" sz="24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77800" lvl="1" indent="0" algn="l">
                        <a:spcBef>
                          <a:spcPts val="600"/>
                        </a:spcBef>
                        <a:spcAft>
                          <a:spcPts val="600"/>
                        </a:spcAft>
                      </a:pPr>
                      <a:r>
                        <a:rPr lang="en-CA" sz="2400" dirty="0">
                          <a:effectLst/>
                        </a:rPr>
                        <a:t>Larger than a fist but smaller than a head (head)</a:t>
                      </a:r>
                      <a:endParaRPr lang="en-US" sz="28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6695" algn="ctr">
                        <a:spcBef>
                          <a:spcPts val="600"/>
                        </a:spcBef>
                        <a:spcAft>
                          <a:spcPts val="600"/>
                        </a:spcAft>
                      </a:pPr>
                      <a:r>
                        <a:rPr lang="en-CA" sz="2000" b="1" dirty="0">
                          <a:effectLst/>
                          <a:latin typeface="Arial" pitchFamily="34" charset="0"/>
                          <a:cs typeface="Arial" pitchFamily="34" charset="0"/>
                        </a:rPr>
                        <a:t>10 - 25 cm diameter</a:t>
                      </a:r>
                      <a:endParaRPr lang="en-US" sz="2400" b="1"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3462">
                <a:tc>
                  <a:txBody>
                    <a:bodyPr/>
                    <a:lstStyle/>
                    <a:p>
                      <a:pPr marL="97790" indent="-226695" algn="ctr">
                        <a:spcBef>
                          <a:spcPts val="600"/>
                        </a:spcBef>
                        <a:spcAft>
                          <a:spcPts val="600"/>
                        </a:spcAft>
                      </a:pPr>
                      <a:r>
                        <a:rPr lang="en-US" sz="2000" dirty="0">
                          <a:effectLst/>
                          <a:latin typeface="Arial" pitchFamily="34" charset="0"/>
                          <a:cs typeface="Arial" pitchFamily="34" charset="0"/>
                        </a:rPr>
                        <a:t>Size 4</a:t>
                      </a:r>
                      <a:endParaRPr lang="en-US" sz="24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177800" lvl="1" indent="0" algn="l">
                        <a:spcBef>
                          <a:spcPts val="600"/>
                        </a:spcBef>
                        <a:spcAft>
                          <a:spcPts val="600"/>
                        </a:spcAft>
                      </a:pPr>
                      <a:r>
                        <a:rPr lang="en-CA" sz="2400" dirty="0">
                          <a:effectLst/>
                        </a:rPr>
                        <a:t>Larger than a head</a:t>
                      </a:r>
                      <a:endParaRPr lang="en-US" sz="2800"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226695" algn="ctr">
                        <a:spcBef>
                          <a:spcPts val="600"/>
                        </a:spcBef>
                        <a:spcAft>
                          <a:spcPts val="600"/>
                        </a:spcAft>
                      </a:pPr>
                      <a:r>
                        <a:rPr lang="en-CA" sz="2000" b="1" dirty="0">
                          <a:effectLst/>
                          <a:latin typeface="Arial" pitchFamily="34" charset="0"/>
                          <a:cs typeface="Arial" pitchFamily="34" charset="0"/>
                        </a:rPr>
                        <a:t>&gt; 25 cm diameter</a:t>
                      </a:r>
                      <a:endParaRPr lang="en-US" sz="2400" b="1" dirty="0">
                        <a:effectLst/>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a:xfrm>
            <a:off x="2195513" y="111125"/>
            <a:ext cx="7027862" cy="995363"/>
          </a:xfrm>
        </p:spPr>
        <p:txBody>
          <a:bodyPr/>
          <a:lstStyle/>
          <a:p>
            <a:r>
              <a:rPr lang="en-US" altLang="en-US" sz="3200" smtClean="0"/>
              <a:t>Hole Assessment Template</a:t>
            </a:r>
            <a:endParaRPr lang="en-CA" altLang="en-US" sz="3200" smtClean="0"/>
          </a:p>
        </p:txBody>
      </p:sp>
      <p:sp>
        <p:nvSpPr>
          <p:cNvPr id="40963" name="Text Box 2"/>
          <p:cNvSpPr txBox="1">
            <a:spLocks noChangeArrowheads="1"/>
          </p:cNvSpPr>
          <p:nvPr/>
        </p:nvSpPr>
        <p:spPr bwMode="auto">
          <a:xfrm>
            <a:off x="5578475" y="1138238"/>
            <a:ext cx="792163" cy="369887"/>
          </a:xfrm>
          <a:prstGeom prst="rect">
            <a:avLst/>
          </a:prstGeom>
          <a:solidFill>
            <a:srgbClr val="FFFFFF"/>
          </a:solidFill>
          <a:ln w="9525">
            <a:solidFill>
              <a:srgbClr val="FFFFFF"/>
            </a:solidFill>
            <a:miter lim="800000"/>
            <a:headEnd/>
            <a:tailEnd/>
          </a:ln>
        </p:spPr>
        <p:txBody>
          <a:bodyPr>
            <a:spAutoFit/>
          </a:bodyPr>
          <a:lstStyle>
            <a:lvl1pPr>
              <a:spcBef>
                <a:spcPct val="20000"/>
              </a:spcBef>
              <a:buChar char="•"/>
              <a:defRPr sz="2800" b="1">
                <a:solidFill>
                  <a:schemeClr val="tx1"/>
                </a:solidFill>
                <a:latin typeface="Calibri" pitchFamily="34" charset="0"/>
                <a:ea typeface="MS PGothic" pitchFamily="34" charset="-128"/>
              </a:defRPr>
            </a:lvl1pPr>
            <a:lvl2pPr marL="742950" indent="-285750">
              <a:spcBef>
                <a:spcPct val="20000"/>
              </a:spcBef>
              <a:buChar char="–"/>
              <a:defRPr sz="2600" b="1">
                <a:solidFill>
                  <a:schemeClr val="tx1"/>
                </a:solidFill>
                <a:latin typeface="Calibri" pitchFamily="34" charset="0"/>
                <a:ea typeface="MS PGothic" pitchFamily="34" charset="-128"/>
              </a:defRPr>
            </a:lvl2pPr>
            <a:lvl3pPr marL="1143000" indent="-228600">
              <a:spcBef>
                <a:spcPct val="20000"/>
              </a:spcBef>
              <a:buChar char="•"/>
              <a:defRPr sz="2400" b="1">
                <a:solidFill>
                  <a:schemeClr val="tx1"/>
                </a:solidFill>
                <a:latin typeface="Calibri" pitchFamily="34" charset="0"/>
                <a:ea typeface="MS PGothic" pitchFamily="34" charset="-128"/>
              </a:defRPr>
            </a:lvl3pPr>
            <a:lvl4pPr marL="1600200" indent="-228600">
              <a:spcBef>
                <a:spcPct val="20000"/>
              </a:spcBef>
              <a:buChar char="–"/>
              <a:defRPr sz="2000" b="1">
                <a:solidFill>
                  <a:schemeClr val="tx1"/>
                </a:solidFill>
                <a:latin typeface="Calibri" pitchFamily="34" charset="0"/>
                <a:ea typeface="MS PGothic" pitchFamily="34" charset="-128"/>
              </a:defRPr>
            </a:lvl4pPr>
            <a:lvl5pPr marL="2057400" indent="-228600">
              <a:spcBef>
                <a:spcPct val="20000"/>
              </a:spcBef>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9pPr>
          </a:lstStyle>
          <a:p>
            <a:pPr eaLnBrk="1" hangingPunct="1">
              <a:spcBef>
                <a:spcPct val="0"/>
              </a:spcBef>
              <a:buFontTx/>
              <a:buNone/>
            </a:pPr>
            <a:r>
              <a:rPr lang="en-US" altLang="ko-KR" sz="1800">
                <a:ea typeface="Times New Roman" pitchFamily="18" charset="0"/>
                <a:cs typeface="Calibri" pitchFamily="34" charset="0"/>
              </a:rPr>
              <a:t>25 cm</a:t>
            </a:r>
            <a:endParaRPr lang="en-US" altLang="ko-KR" sz="3600">
              <a:latin typeface="Times" pitchFamily="18" charset="0"/>
              <a:ea typeface="Times New Roman" pitchFamily="18" charset="0"/>
              <a:cs typeface="Calibri" pitchFamily="34" charset="0"/>
            </a:endParaRPr>
          </a:p>
        </p:txBody>
      </p:sp>
      <p:sp>
        <p:nvSpPr>
          <p:cNvPr id="40964" name="Line 4"/>
          <p:cNvSpPr>
            <a:spLocks noChangeShapeType="1"/>
          </p:cNvSpPr>
          <p:nvPr/>
        </p:nvSpPr>
        <p:spPr bwMode="auto">
          <a:xfrm flipV="1">
            <a:off x="8113713" y="1600200"/>
            <a:ext cx="0" cy="174783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40965" name="Picture 17" descr="size%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088" y="2765425"/>
            <a:ext cx="3659187"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Line 15"/>
          <p:cNvSpPr>
            <a:spLocks noChangeShapeType="1"/>
          </p:cNvSpPr>
          <p:nvPr/>
        </p:nvSpPr>
        <p:spPr bwMode="auto">
          <a:xfrm flipH="1">
            <a:off x="6797675" y="3429000"/>
            <a:ext cx="711200" cy="0"/>
          </a:xfrm>
          <a:prstGeom prst="line">
            <a:avLst/>
          </a:prstGeom>
          <a:ln w="28575">
            <a:solidFill>
              <a:srgbClr val="FF0000"/>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eaLnBrk="1" hangingPunct="1">
              <a:defRPr/>
            </a:pPr>
            <a:endParaRPr lang="en-US" dirty="0"/>
          </a:p>
        </p:txBody>
      </p:sp>
      <p:sp>
        <p:nvSpPr>
          <p:cNvPr id="40967" name="Oval 12"/>
          <p:cNvSpPr>
            <a:spLocks noChangeAspect="1" noChangeArrowheads="1"/>
          </p:cNvSpPr>
          <p:nvPr/>
        </p:nvSpPr>
        <p:spPr bwMode="auto">
          <a:xfrm>
            <a:off x="1423988" y="2590800"/>
            <a:ext cx="114300" cy="114300"/>
          </a:xfrm>
          <a:prstGeom prst="ellipse">
            <a:avLst/>
          </a:prstGeom>
          <a:solidFill>
            <a:srgbClr val="FFFFFF"/>
          </a:solidFill>
          <a:ln w="28575">
            <a:solidFill>
              <a:srgbClr val="000000"/>
            </a:solidFill>
            <a:round/>
            <a:headEnd/>
            <a:tailEnd/>
          </a:ln>
        </p:spPr>
        <p:txBody>
          <a:bodyPr wrap="none" anchor="ctr"/>
          <a:lstStyle>
            <a:lvl1pPr>
              <a:spcBef>
                <a:spcPct val="20000"/>
              </a:spcBef>
              <a:buChar char="•"/>
              <a:defRPr sz="2800" b="1">
                <a:solidFill>
                  <a:schemeClr val="tx1"/>
                </a:solidFill>
                <a:latin typeface="Calibri" pitchFamily="34" charset="0"/>
                <a:ea typeface="MS PGothic" pitchFamily="34" charset="-128"/>
              </a:defRPr>
            </a:lvl1pPr>
            <a:lvl2pPr marL="742950" indent="-285750">
              <a:spcBef>
                <a:spcPct val="20000"/>
              </a:spcBef>
              <a:buChar char="–"/>
              <a:defRPr sz="2600" b="1">
                <a:solidFill>
                  <a:schemeClr val="tx1"/>
                </a:solidFill>
                <a:latin typeface="Calibri" pitchFamily="34" charset="0"/>
                <a:ea typeface="MS PGothic" pitchFamily="34" charset="-128"/>
              </a:defRPr>
            </a:lvl2pPr>
            <a:lvl3pPr marL="1143000" indent="-228600">
              <a:spcBef>
                <a:spcPct val="20000"/>
              </a:spcBef>
              <a:buChar char="•"/>
              <a:defRPr sz="2400" b="1">
                <a:solidFill>
                  <a:schemeClr val="tx1"/>
                </a:solidFill>
                <a:latin typeface="Calibri" pitchFamily="34" charset="0"/>
                <a:ea typeface="MS PGothic" pitchFamily="34" charset="-128"/>
              </a:defRPr>
            </a:lvl3pPr>
            <a:lvl4pPr marL="1600200" indent="-228600">
              <a:spcBef>
                <a:spcPct val="20000"/>
              </a:spcBef>
              <a:buChar char="–"/>
              <a:defRPr sz="2000" b="1">
                <a:solidFill>
                  <a:schemeClr val="tx1"/>
                </a:solidFill>
                <a:latin typeface="Calibri" pitchFamily="34" charset="0"/>
                <a:ea typeface="MS PGothic" pitchFamily="34" charset="-128"/>
              </a:defRPr>
            </a:lvl4pPr>
            <a:lvl5pPr marL="2057400" indent="-228600">
              <a:spcBef>
                <a:spcPct val="20000"/>
              </a:spcBef>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9pPr>
          </a:lstStyle>
          <a:p>
            <a:pPr eaLnBrk="1" hangingPunct="1">
              <a:spcBef>
                <a:spcPct val="0"/>
              </a:spcBef>
              <a:buFontTx/>
              <a:buNone/>
            </a:pPr>
            <a:endParaRPr lang="en-US" altLang="en-US" sz="2400" b="0">
              <a:latin typeface="Century Schoolbook" pitchFamily="18" charset="0"/>
            </a:endParaRPr>
          </a:p>
        </p:txBody>
      </p:sp>
      <p:sp>
        <p:nvSpPr>
          <p:cNvPr id="25609" name="Line 11"/>
          <p:cNvSpPr>
            <a:spLocks noChangeShapeType="1"/>
          </p:cNvSpPr>
          <p:nvPr/>
        </p:nvSpPr>
        <p:spPr bwMode="auto">
          <a:xfrm>
            <a:off x="1438275" y="4022725"/>
            <a:ext cx="0" cy="357188"/>
          </a:xfrm>
          <a:prstGeom prst="line">
            <a:avLst/>
          </a:prstGeom>
          <a:ln w="28575">
            <a:solidFill>
              <a:srgbClr val="FF000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eaLnBrk="1" hangingPunct="1">
              <a:defRPr/>
            </a:pPr>
            <a:endParaRPr lang="en-US" dirty="0"/>
          </a:p>
        </p:txBody>
      </p:sp>
      <p:sp>
        <p:nvSpPr>
          <p:cNvPr id="25610" name="Line 10"/>
          <p:cNvSpPr>
            <a:spLocks noChangeShapeType="1"/>
          </p:cNvSpPr>
          <p:nvPr/>
        </p:nvSpPr>
        <p:spPr bwMode="auto">
          <a:xfrm flipV="1">
            <a:off x="1477963" y="2765425"/>
            <a:ext cx="0" cy="457200"/>
          </a:xfrm>
          <a:prstGeom prst="line">
            <a:avLst/>
          </a:prstGeom>
          <a:ln w="28575">
            <a:solidFill>
              <a:srgbClr val="FF0000"/>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eaLnBrk="1" hangingPunct="1">
              <a:defRPr/>
            </a:pPr>
            <a:endParaRPr lang="en-US" dirty="0"/>
          </a:p>
        </p:txBody>
      </p:sp>
      <p:sp>
        <p:nvSpPr>
          <p:cNvPr id="25611" name="Text Box 9"/>
          <p:cNvSpPr txBox="1">
            <a:spLocks noChangeArrowheads="1"/>
          </p:cNvSpPr>
          <p:nvPr/>
        </p:nvSpPr>
        <p:spPr bwMode="auto">
          <a:xfrm>
            <a:off x="2224088" y="1905000"/>
            <a:ext cx="1485900" cy="857250"/>
          </a:xfrm>
          <a:prstGeom prst="rect">
            <a:avLst/>
          </a:prstGeom>
          <a:solidFill>
            <a:schemeClr val="accent5"/>
          </a:solidFill>
          <a:ln>
            <a:headEnd/>
            <a:tailEn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lgn="ctr" eaLnBrk="1" hangingPunct="1">
              <a:defRPr/>
            </a:pPr>
            <a:r>
              <a:rPr lang="en-US" altLang="ko-KR" sz="1400" dirty="0" smtClean="0">
                <a:latin typeface="+mn-lt"/>
                <a:ea typeface="Gulim" pitchFamily="34" charset="-127"/>
                <a:cs typeface="Times New Roman" pitchFamily="18" charset="0"/>
              </a:rPr>
              <a:t>If the hole is </a:t>
            </a:r>
            <a:r>
              <a:rPr lang="en-US" altLang="ko-KR" sz="1400" b="1" dirty="0" smtClean="0">
                <a:latin typeface="+mn-lt"/>
                <a:ea typeface="Gulim" pitchFamily="34" charset="-127"/>
                <a:cs typeface="Times New Roman" pitchFamily="18" charset="0"/>
              </a:rPr>
              <a:t>smaller</a:t>
            </a:r>
            <a:r>
              <a:rPr lang="en-US" altLang="ko-KR" sz="1400" dirty="0" smtClean="0">
                <a:latin typeface="+mn-lt"/>
                <a:ea typeface="Gulim" pitchFamily="34" charset="-127"/>
                <a:cs typeface="Times New Roman" pitchFamily="18" charset="0"/>
              </a:rPr>
              <a:t> than this, </a:t>
            </a:r>
            <a:r>
              <a:rPr lang="en-US" altLang="ko-KR" sz="1400" b="1" dirty="0" smtClean="0">
                <a:latin typeface="+mn-lt"/>
                <a:ea typeface="Gulim" pitchFamily="34" charset="-127"/>
                <a:cs typeface="Times New Roman" pitchFamily="18" charset="0"/>
              </a:rPr>
              <a:t>ignore</a:t>
            </a:r>
            <a:endParaRPr lang="en-US" altLang="ko-KR" sz="2800" dirty="0" smtClean="0">
              <a:latin typeface="+mn-lt"/>
              <a:ea typeface="Gulim" pitchFamily="34" charset="-127"/>
              <a:cs typeface="Times New Roman" pitchFamily="18" charset="0"/>
            </a:endParaRPr>
          </a:p>
        </p:txBody>
      </p:sp>
      <p:sp>
        <p:nvSpPr>
          <p:cNvPr id="25612" name="Line 8"/>
          <p:cNvSpPr>
            <a:spLocks noChangeShapeType="1"/>
          </p:cNvSpPr>
          <p:nvPr/>
        </p:nvSpPr>
        <p:spPr bwMode="auto">
          <a:xfrm flipV="1">
            <a:off x="2473325" y="5338763"/>
            <a:ext cx="1076325" cy="482600"/>
          </a:xfrm>
          <a:prstGeom prst="line">
            <a:avLst/>
          </a:prstGeom>
          <a:ln w="28575">
            <a:solidFill>
              <a:srgbClr val="FF0000"/>
            </a:solidFill>
            <a:headEnd/>
            <a:tailEnd type="triangle" w="med" len="med"/>
          </a:ln>
        </p:spPr>
        <p:style>
          <a:lnRef idx="3">
            <a:schemeClr val="accent4"/>
          </a:lnRef>
          <a:fillRef idx="0">
            <a:schemeClr val="accent4"/>
          </a:fillRef>
          <a:effectRef idx="2">
            <a:schemeClr val="accent4"/>
          </a:effectRef>
          <a:fontRef idx="minor">
            <a:schemeClr val="tx1"/>
          </a:fontRef>
        </p:style>
        <p:txBody>
          <a:bodyPr/>
          <a:lstStyle/>
          <a:p>
            <a:pPr eaLnBrk="1" hangingPunct="1">
              <a:defRPr/>
            </a:pPr>
            <a:endParaRPr lang="en-US" dirty="0"/>
          </a:p>
        </p:txBody>
      </p:sp>
      <p:sp>
        <p:nvSpPr>
          <p:cNvPr id="25613" name="Line 7"/>
          <p:cNvSpPr>
            <a:spLocks noChangeShapeType="1"/>
          </p:cNvSpPr>
          <p:nvPr/>
        </p:nvSpPr>
        <p:spPr bwMode="auto">
          <a:xfrm flipV="1">
            <a:off x="1423988" y="5167313"/>
            <a:ext cx="0" cy="342900"/>
          </a:xfrm>
          <a:prstGeom prst="line">
            <a:avLst/>
          </a:prstGeom>
          <a:ln w="28575">
            <a:solidFill>
              <a:srgbClr val="FF0000"/>
            </a:solidFill>
            <a:headEnd/>
            <a:tailEnd type="triangle" w="med" len="med"/>
          </a:ln>
        </p:spPr>
        <p:style>
          <a:lnRef idx="2">
            <a:schemeClr val="accent4"/>
          </a:lnRef>
          <a:fillRef idx="0">
            <a:schemeClr val="accent4"/>
          </a:fillRef>
          <a:effectRef idx="1">
            <a:schemeClr val="accent4"/>
          </a:effectRef>
          <a:fontRef idx="minor">
            <a:schemeClr val="tx1"/>
          </a:fontRef>
        </p:style>
        <p:txBody>
          <a:bodyPr/>
          <a:lstStyle/>
          <a:p>
            <a:pPr eaLnBrk="1" hangingPunct="1">
              <a:defRPr/>
            </a:pPr>
            <a:endParaRPr lang="en-US" dirty="0"/>
          </a:p>
        </p:txBody>
      </p:sp>
      <p:sp>
        <p:nvSpPr>
          <p:cNvPr id="25614" name="Line 6"/>
          <p:cNvSpPr>
            <a:spLocks noChangeShapeType="1"/>
          </p:cNvSpPr>
          <p:nvPr/>
        </p:nvSpPr>
        <p:spPr bwMode="auto">
          <a:xfrm flipH="1">
            <a:off x="1652588" y="2247900"/>
            <a:ext cx="571500" cy="228600"/>
          </a:xfrm>
          <a:prstGeom prst="line">
            <a:avLst/>
          </a:prstGeom>
          <a:ln w="28575">
            <a:solidFill>
              <a:srgbClr val="FF0000"/>
            </a:solidFill>
            <a:headEnd/>
            <a:tailEnd type="triangle" w="med" len="med"/>
          </a:ln>
        </p:spPr>
        <p:style>
          <a:lnRef idx="3">
            <a:schemeClr val="accent4"/>
          </a:lnRef>
          <a:fillRef idx="0">
            <a:schemeClr val="accent4"/>
          </a:fillRef>
          <a:effectRef idx="2">
            <a:schemeClr val="accent4"/>
          </a:effectRef>
          <a:fontRef idx="minor">
            <a:schemeClr val="tx1"/>
          </a:fontRef>
        </p:style>
        <p:txBody>
          <a:bodyPr/>
          <a:lstStyle/>
          <a:p>
            <a:pPr eaLnBrk="1" hangingPunct="1">
              <a:defRPr/>
            </a:pPr>
            <a:endParaRPr lang="en-US" dirty="0"/>
          </a:p>
        </p:txBody>
      </p:sp>
      <p:sp>
        <p:nvSpPr>
          <p:cNvPr id="40974" name="Oval 5"/>
          <p:cNvSpPr>
            <a:spLocks noChangeAspect="1" noChangeArrowheads="1"/>
          </p:cNvSpPr>
          <p:nvPr/>
        </p:nvSpPr>
        <p:spPr bwMode="auto">
          <a:xfrm>
            <a:off x="1081088" y="4392613"/>
            <a:ext cx="717550" cy="719137"/>
          </a:xfrm>
          <a:prstGeom prst="ellipse">
            <a:avLst/>
          </a:prstGeom>
          <a:solidFill>
            <a:srgbClr val="FFFFFF"/>
          </a:solidFill>
          <a:ln w="28575">
            <a:solidFill>
              <a:srgbClr val="000000"/>
            </a:solidFill>
            <a:round/>
            <a:headEnd/>
            <a:tailEnd/>
          </a:ln>
        </p:spPr>
        <p:txBody>
          <a:bodyPr anchor="ctr"/>
          <a:lstStyle>
            <a:lvl1pPr>
              <a:spcBef>
                <a:spcPct val="20000"/>
              </a:spcBef>
              <a:buChar char="•"/>
              <a:defRPr sz="2800" b="1">
                <a:solidFill>
                  <a:schemeClr val="tx1"/>
                </a:solidFill>
                <a:latin typeface="Calibri" pitchFamily="34" charset="0"/>
                <a:ea typeface="MS PGothic" pitchFamily="34" charset="-128"/>
              </a:defRPr>
            </a:lvl1pPr>
            <a:lvl2pPr marL="742950" indent="-285750">
              <a:spcBef>
                <a:spcPct val="20000"/>
              </a:spcBef>
              <a:buChar char="–"/>
              <a:defRPr sz="2600" b="1">
                <a:solidFill>
                  <a:schemeClr val="tx1"/>
                </a:solidFill>
                <a:latin typeface="Calibri" pitchFamily="34" charset="0"/>
                <a:ea typeface="MS PGothic" pitchFamily="34" charset="-128"/>
              </a:defRPr>
            </a:lvl2pPr>
            <a:lvl3pPr marL="1143000" indent="-228600">
              <a:spcBef>
                <a:spcPct val="20000"/>
              </a:spcBef>
              <a:buChar char="•"/>
              <a:defRPr sz="2400" b="1">
                <a:solidFill>
                  <a:schemeClr val="tx1"/>
                </a:solidFill>
                <a:latin typeface="Calibri" pitchFamily="34" charset="0"/>
                <a:ea typeface="MS PGothic" pitchFamily="34" charset="-128"/>
              </a:defRPr>
            </a:lvl3pPr>
            <a:lvl4pPr marL="1600200" indent="-228600">
              <a:spcBef>
                <a:spcPct val="20000"/>
              </a:spcBef>
              <a:buChar char="–"/>
              <a:defRPr sz="2000" b="1">
                <a:solidFill>
                  <a:schemeClr val="tx1"/>
                </a:solidFill>
                <a:latin typeface="Calibri" pitchFamily="34" charset="0"/>
                <a:ea typeface="MS PGothic" pitchFamily="34" charset="-128"/>
              </a:defRPr>
            </a:lvl4pPr>
            <a:lvl5pPr marL="2057400" indent="-228600">
              <a:spcBef>
                <a:spcPct val="20000"/>
              </a:spcBef>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9pPr>
          </a:lstStyle>
          <a:p>
            <a:pPr eaLnBrk="1" hangingPunct="1">
              <a:spcBef>
                <a:spcPct val="0"/>
              </a:spcBef>
              <a:buFontTx/>
              <a:buNone/>
            </a:pPr>
            <a:endParaRPr lang="es-ES" altLang="ko-KR" sz="1200">
              <a:ea typeface="Times New Roman" pitchFamily="18" charset="0"/>
              <a:cs typeface="Calibri" pitchFamily="34" charset="0"/>
            </a:endParaRPr>
          </a:p>
          <a:p>
            <a:pPr eaLnBrk="1" hangingPunct="1">
              <a:spcBef>
                <a:spcPct val="0"/>
              </a:spcBef>
              <a:buFontTx/>
              <a:buNone/>
            </a:pPr>
            <a:r>
              <a:rPr lang="es-ES" altLang="ko-KR" sz="1200">
                <a:ea typeface="Times New Roman" pitchFamily="18" charset="0"/>
                <a:cs typeface="Calibri" pitchFamily="34" charset="0"/>
              </a:rPr>
              <a:t>2 cm</a:t>
            </a:r>
          </a:p>
          <a:p>
            <a:pPr eaLnBrk="1" hangingPunct="1">
              <a:spcBef>
                <a:spcPct val="0"/>
              </a:spcBef>
              <a:buFontTx/>
              <a:buNone/>
            </a:pPr>
            <a:endParaRPr lang="es-ES" altLang="ko-KR" sz="2400" b="0">
              <a:latin typeface="Times" pitchFamily="18" charset="0"/>
              <a:ea typeface="Times New Roman" pitchFamily="18" charset="0"/>
              <a:cs typeface="Calibri" pitchFamily="34" charset="0"/>
            </a:endParaRPr>
          </a:p>
        </p:txBody>
      </p:sp>
      <p:sp>
        <p:nvSpPr>
          <p:cNvPr id="40975" name="Line 4"/>
          <p:cNvSpPr>
            <a:spLocks noChangeShapeType="1"/>
          </p:cNvSpPr>
          <p:nvPr/>
        </p:nvSpPr>
        <p:spPr bwMode="auto">
          <a:xfrm flipV="1">
            <a:off x="5978525" y="1546225"/>
            <a:ext cx="0" cy="5810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40976" name="AutoShape 3"/>
          <p:cNvCxnSpPr>
            <a:cxnSpLocks noChangeShapeType="1"/>
          </p:cNvCxnSpPr>
          <p:nvPr/>
        </p:nvCxnSpPr>
        <p:spPr bwMode="auto">
          <a:xfrm>
            <a:off x="1079500" y="4756150"/>
            <a:ext cx="719138" cy="0"/>
          </a:xfrm>
          <a:prstGeom prst="straightConnector1">
            <a:avLst/>
          </a:prstGeom>
          <a:noFill/>
          <a:ln w="12700">
            <a:solidFill>
              <a:srgbClr val="000000"/>
            </a:solidFill>
            <a:prstDash val="dash"/>
            <a:round/>
            <a:headEnd type="triangle" w="med" len="med"/>
            <a:tailEnd type="triangle" w="med" len="med"/>
          </a:ln>
          <a:extLst>
            <a:ext uri="{909E8E84-426E-40DD-AFC4-6F175D3DCCD1}">
              <a14:hiddenFill xmlns:a14="http://schemas.microsoft.com/office/drawing/2010/main">
                <a:noFill/>
              </a14:hiddenFill>
            </a:ext>
          </a:extLst>
        </p:spPr>
      </p:cxnSp>
      <p:cxnSp>
        <p:nvCxnSpPr>
          <p:cNvPr id="40977" name="AutoShape 2"/>
          <p:cNvCxnSpPr>
            <a:cxnSpLocks noChangeShapeType="1"/>
          </p:cNvCxnSpPr>
          <p:nvPr/>
        </p:nvCxnSpPr>
        <p:spPr bwMode="auto">
          <a:xfrm>
            <a:off x="3494088" y="4543425"/>
            <a:ext cx="3638550" cy="0"/>
          </a:xfrm>
          <a:prstGeom prst="straightConnector1">
            <a:avLst/>
          </a:prstGeom>
          <a:noFill/>
          <a:ln w="19050">
            <a:solidFill>
              <a:srgbClr val="000000"/>
            </a:solidFill>
            <a:prstDash val="dash"/>
            <a:round/>
            <a:headEnd type="triangle" w="med" len="med"/>
            <a:tailEnd type="triangle" w="med" len="med"/>
          </a:ln>
          <a:extLst>
            <a:ext uri="{909E8E84-426E-40DD-AFC4-6F175D3DCCD1}">
              <a14:hiddenFill xmlns:a14="http://schemas.microsoft.com/office/drawing/2010/main">
                <a:noFill/>
              </a14:hiddenFill>
            </a:ext>
          </a:extLst>
        </p:spPr>
      </p:cxnSp>
      <p:sp>
        <p:nvSpPr>
          <p:cNvPr id="40978" name="Text Box 2"/>
          <p:cNvSpPr txBox="1">
            <a:spLocks noChangeArrowheads="1"/>
          </p:cNvSpPr>
          <p:nvPr/>
        </p:nvSpPr>
        <p:spPr bwMode="auto">
          <a:xfrm>
            <a:off x="4886325" y="4151313"/>
            <a:ext cx="790575" cy="368300"/>
          </a:xfrm>
          <a:prstGeom prst="rect">
            <a:avLst/>
          </a:prstGeom>
          <a:solidFill>
            <a:srgbClr val="FFFFFF"/>
          </a:solidFill>
          <a:ln w="9525">
            <a:solidFill>
              <a:srgbClr val="FFFFFF"/>
            </a:solidFill>
            <a:miter lim="800000"/>
            <a:headEnd/>
            <a:tailEnd/>
          </a:ln>
        </p:spPr>
        <p:txBody>
          <a:bodyPr>
            <a:spAutoFit/>
          </a:bodyPr>
          <a:lstStyle>
            <a:lvl1pPr>
              <a:spcBef>
                <a:spcPct val="20000"/>
              </a:spcBef>
              <a:buChar char="•"/>
              <a:defRPr sz="2800" b="1">
                <a:solidFill>
                  <a:schemeClr val="tx1"/>
                </a:solidFill>
                <a:latin typeface="Calibri" pitchFamily="34" charset="0"/>
                <a:ea typeface="MS PGothic" pitchFamily="34" charset="-128"/>
              </a:defRPr>
            </a:lvl1pPr>
            <a:lvl2pPr marL="742950" indent="-285750">
              <a:spcBef>
                <a:spcPct val="20000"/>
              </a:spcBef>
              <a:buChar char="–"/>
              <a:defRPr sz="2600" b="1">
                <a:solidFill>
                  <a:schemeClr val="tx1"/>
                </a:solidFill>
                <a:latin typeface="Calibri" pitchFamily="34" charset="0"/>
                <a:ea typeface="MS PGothic" pitchFamily="34" charset="-128"/>
              </a:defRPr>
            </a:lvl2pPr>
            <a:lvl3pPr marL="1143000" indent="-228600">
              <a:spcBef>
                <a:spcPct val="20000"/>
              </a:spcBef>
              <a:buChar char="•"/>
              <a:defRPr sz="2400" b="1">
                <a:solidFill>
                  <a:schemeClr val="tx1"/>
                </a:solidFill>
                <a:latin typeface="Calibri" pitchFamily="34" charset="0"/>
                <a:ea typeface="MS PGothic" pitchFamily="34" charset="-128"/>
              </a:defRPr>
            </a:lvl3pPr>
            <a:lvl4pPr marL="1600200" indent="-228600">
              <a:spcBef>
                <a:spcPct val="20000"/>
              </a:spcBef>
              <a:buChar char="–"/>
              <a:defRPr sz="2000" b="1">
                <a:solidFill>
                  <a:schemeClr val="tx1"/>
                </a:solidFill>
                <a:latin typeface="Calibri" pitchFamily="34" charset="0"/>
                <a:ea typeface="MS PGothic" pitchFamily="34" charset="-128"/>
              </a:defRPr>
            </a:lvl4pPr>
            <a:lvl5pPr marL="2057400" indent="-228600">
              <a:spcBef>
                <a:spcPct val="20000"/>
              </a:spcBef>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9pPr>
          </a:lstStyle>
          <a:p>
            <a:pPr eaLnBrk="1" hangingPunct="1">
              <a:spcBef>
                <a:spcPct val="0"/>
              </a:spcBef>
              <a:buFontTx/>
              <a:buNone/>
            </a:pPr>
            <a:r>
              <a:rPr lang="en-US" altLang="ko-KR" sz="1800">
                <a:ea typeface="Times New Roman" pitchFamily="18" charset="0"/>
                <a:cs typeface="Calibri" pitchFamily="34" charset="0"/>
              </a:rPr>
              <a:t>10 cm</a:t>
            </a:r>
            <a:endParaRPr lang="en-US" altLang="ko-KR" sz="3600">
              <a:latin typeface="Times" pitchFamily="18" charset="0"/>
              <a:ea typeface="Times New Roman" pitchFamily="18" charset="0"/>
              <a:cs typeface="Calibri" pitchFamily="34" charset="0"/>
            </a:endParaRPr>
          </a:p>
        </p:txBody>
      </p:sp>
      <p:cxnSp>
        <p:nvCxnSpPr>
          <p:cNvPr id="25620" name="AutoShape 26"/>
          <p:cNvCxnSpPr>
            <a:cxnSpLocks noChangeShapeType="1"/>
          </p:cNvCxnSpPr>
          <p:nvPr/>
        </p:nvCxnSpPr>
        <p:spPr bwMode="auto">
          <a:xfrm rot="5400000">
            <a:off x="4577557" y="-2978944"/>
            <a:ext cx="0" cy="8999537"/>
          </a:xfrm>
          <a:prstGeom prst="straightConnector1">
            <a:avLst/>
          </a:prstGeom>
          <a:ln w="28575">
            <a:prstDash val="dash"/>
            <a:headEnd type="triangl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25607" name="Text Box 13"/>
          <p:cNvSpPr txBox="1">
            <a:spLocks noChangeArrowheads="1"/>
          </p:cNvSpPr>
          <p:nvPr/>
        </p:nvSpPr>
        <p:spPr bwMode="auto">
          <a:xfrm>
            <a:off x="273050" y="5510213"/>
            <a:ext cx="2474913" cy="996950"/>
          </a:xfrm>
          <a:prstGeom prst="rect">
            <a:avLst/>
          </a:prstGeom>
          <a:solidFill>
            <a:schemeClr val="accent5"/>
          </a:solidFill>
          <a:ln>
            <a:headEnd/>
            <a:tailEn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lgn="ctr" eaLnBrk="1" hangingPunct="1">
              <a:defRPr/>
            </a:pPr>
            <a:r>
              <a:rPr lang="en-US" altLang="ko-KR" sz="1400" dirty="0" smtClean="0">
                <a:latin typeface="+mn-lt"/>
                <a:ea typeface="Gulim" pitchFamily="34" charset="-127"/>
                <a:cs typeface="Times New Roman" pitchFamily="18" charset="0"/>
              </a:rPr>
              <a:t>If the maximum length of the hole is </a:t>
            </a:r>
            <a:r>
              <a:rPr lang="en-US" altLang="ko-KR" sz="1400" b="1" dirty="0" smtClean="0">
                <a:latin typeface="+mn-lt"/>
                <a:ea typeface="Gulim" pitchFamily="34" charset="-127"/>
                <a:cs typeface="Times New Roman" pitchFamily="18" charset="0"/>
              </a:rPr>
              <a:t>more</a:t>
            </a:r>
            <a:r>
              <a:rPr lang="en-US" altLang="ko-KR" sz="1400" dirty="0" smtClean="0">
                <a:latin typeface="+mn-lt"/>
                <a:ea typeface="Gulim" pitchFamily="34" charset="-127"/>
                <a:cs typeface="Times New Roman" pitchFamily="18" charset="0"/>
              </a:rPr>
              <a:t> than the small circle but </a:t>
            </a:r>
            <a:r>
              <a:rPr lang="en-US" altLang="ko-KR" sz="1400" b="1" dirty="0" smtClean="0">
                <a:latin typeface="+mn-lt"/>
                <a:ea typeface="Gulim" pitchFamily="34" charset="-127"/>
                <a:cs typeface="Times New Roman" pitchFamily="18" charset="0"/>
              </a:rPr>
              <a:t>less</a:t>
            </a:r>
            <a:r>
              <a:rPr lang="en-US" altLang="ko-KR" sz="1400" dirty="0" smtClean="0">
                <a:latin typeface="+mn-lt"/>
                <a:ea typeface="Gulim" pitchFamily="34" charset="-127"/>
                <a:cs typeface="Times New Roman" pitchFamily="18" charset="0"/>
              </a:rPr>
              <a:t> than the large circle it is </a:t>
            </a:r>
            <a:r>
              <a:rPr lang="en-US" altLang="ko-KR" sz="1400" b="1" dirty="0" smtClean="0">
                <a:latin typeface="+mn-lt"/>
                <a:ea typeface="Gulim" pitchFamily="34" charset="-127"/>
                <a:cs typeface="Times New Roman" pitchFamily="18" charset="0"/>
              </a:rPr>
              <a:t>SIZE 2</a:t>
            </a:r>
            <a:endParaRPr lang="en-US" altLang="ko-KR" sz="2800" dirty="0" smtClean="0">
              <a:latin typeface="+mn-lt"/>
              <a:ea typeface="Gulim" pitchFamily="34" charset="-127"/>
              <a:cs typeface="Times New Roman" pitchFamily="18" charset="0"/>
            </a:endParaRPr>
          </a:p>
        </p:txBody>
      </p:sp>
      <p:sp>
        <p:nvSpPr>
          <p:cNvPr id="22" name="Text Box 16"/>
          <p:cNvSpPr txBox="1">
            <a:spLocks noChangeArrowheads="1"/>
          </p:cNvSpPr>
          <p:nvPr/>
        </p:nvSpPr>
        <p:spPr bwMode="auto">
          <a:xfrm>
            <a:off x="7396163" y="2900363"/>
            <a:ext cx="1447800" cy="1958975"/>
          </a:xfrm>
          <a:prstGeom prst="rect">
            <a:avLst/>
          </a:prstGeom>
          <a:solidFill>
            <a:schemeClr val="accent5"/>
          </a:solidFill>
          <a:ln>
            <a:headEnd/>
            <a:tailEn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lgn="ctr" eaLnBrk="1" hangingPunct="1">
              <a:spcBef>
                <a:spcPts val="600"/>
              </a:spcBef>
              <a:defRPr/>
            </a:pPr>
            <a:r>
              <a:rPr lang="en-US" altLang="ko-KR" sz="1400" dirty="0" smtClean="0">
                <a:latin typeface="+mn-lt"/>
                <a:ea typeface="Gulim" pitchFamily="34" charset="-127"/>
                <a:cs typeface="Times New Roman" pitchFamily="18" charset="0"/>
              </a:rPr>
              <a:t>If the maximum length of the hole is </a:t>
            </a:r>
            <a:r>
              <a:rPr lang="en-US" altLang="ko-KR" sz="1400" b="1" dirty="0" smtClean="0">
                <a:latin typeface="+mn-lt"/>
                <a:ea typeface="Gulim" pitchFamily="34" charset="-127"/>
                <a:cs typeface="Times New Roman" pitchFamily="18" charset="0"/>
              </a:rPr>
              <a:t>more</a:t>
            </a:r>
            <a:r>
              <a:rPr lang="en-US" altLang="ko-KR" sz="1400" dirty="0" smtClean="0">
                <a:latin typeface="+mn-lt"/>
                <a:ea typeface="Gulim" pitchFamily="34" charset="-127"/>
                <a:cs typeface="Times New Roman" pitchFamily="18" charset="0"/>
              </a:rPr>
              <a:t> than the diameter of the large circle but </a:t>
            </a:r>
            <a:r>
              <a:rPr lang="en-US" altLang="ko-KR" sz="1400" b="1" dirty="0" smtClean="0">
                <a:latin typeface="+mn-lt"/>
                <a:ea typeface="Gulim" pitchFamily="34" charset="-127"/>
                <a:cs typeface="Times New Roman" pitchFamily="18" charset="0"/>
              </a:rPr>
              <a:t>less</a:t>
            </a:r>
            <a:r>
              <a:rPr lang="en-US" altLang="ko-KR" sz="1400" dirty="0" smtClean="0">
                <a:latin typeface="+mn-lt"/>
                <a:ea typeface="Gulim" pitchFamily="34" charset="-127"/>
                <a:cs typeface="Times New Roman" pitchFamily="18" charset="0"/>
              </a:rPr>
              <a:t> than the line it is </a:t>
            </a:r>
            <a:r>
              <a:rPr lang="en-US" altLang="ko-KR" sz="1400" b="1" dirty="0" smtClean="0">
                <a:latin typeface="+mn-lt"/>
                <a:ea typeface="Gulim" pitchFamily="34" charset="-127"/>
                <a:cs typeface="Times New Roman" pitchFamily="18" charset="0"/>
              </a:rPr>
              <a:t>SIZE 3</a:t>
            </a:r>
          </a:p>
        </p:txBody>
      </p:sp>
      <p:sp>
        <p:nvSpPr>
          <p:cNvPr id="25604" name="Text Box 16"/>
          <p:cNvSpPr txBox="1">
            <a:spLocks noChangeArrowheads="1"/>
          </p:cNvSpPr>
          <p:nvPr/>
        </p:nvSpPr>
        <p:spPr bwMode="auto">
          <a:xfrm>
            <a:off x="5114925" y="1857375"/>
            <a:ext cx="1600200" cy="766763"/>
          </a:xfrm>
          <a:prstGeom prst="rect">
            <a:avLst/>
          </a:prstGeom>
          <a:solidFill>
            <a:schemeClr val="accent5"/>
          </a:solidFill>
          <a:ln>
            <a:headEnd/>
            <a:tailEn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lgn="ctr" eaLnBrk="1" hangingPunct="1">
              <a:defRPr/>
            </a:pPr>
            <a:r>
              <a:rPr lang="en-US" altLang="ko-KR" sz="1400" dirty="0" smtClean="0">
                <a:latin typeface="+mn-lt"/>
                <a:ea typeface="Gulim" pitchFamily="34" charset="-127"/>
                <a:cs typeface="Times New Roman" pitchFamily="18" charset="0"/>
              </a:rPr>
              <a:t>If the hole is  larger than the line, it is </a:t>
            </a:r>
            <a:r>
              <a:rPr lang="en-US" altLang="ko-KR" sz="1400" b="1" dirty="0" smtClean="0">
                <a:latin typeface="+mn-lt"/>
                <a:ea typeface="Gulim" pitchFamily="34" charset="-127"/>
                <a:cs typeface="Times New Roman" pitchFamily="18" charset="0"/>
              </a:rPr>
              <a:t>SIZE 4</a:t>
            </a:r>
            <a:endParaRPr lang="en-US" altLang="ko-KR" sz="2800" dirty="0" smtClean="0">
              <a:latin typeface="+mn-lt"/>
              <a:ea typeface="Gulim" pitchFamily="34" charset="-127"/>
              <a:cs typeface="Times New Roman" pitchFamily="18" charset="0"/>
            </a:endParaRPr>
          </a:p>
        </p:txBody>
      </p:sp>
      <p:sp>
        <p:nvSpPr>
          <p:cNvPr id="25606" name="Text Box 14"/>
          <p:cNvSpPr txBox="1">
            <a:spLocks noChangeArrowheads="1"/>
          </p:cNvSpPr>
          <p:nvPr/>
        </p:nvSpPr>
        <p:spPr bwMode="auto">
          <a:xfrm>
            <a:off x="273050" y="3073400"/>
            <a:ext cx="2524125" cy="1022350"/>
          </a:xfrm>
          <a:prstGeom prst="rect">
            <a:avLst/>
          </a:prstGeom>
          <a:solidFill>
            <a:schemeClr val="accent5"/>
          </a:solidFill>
          <a:ln>
            <a:headEnd/>
            <a:tailEnd/>
          </a:ln>
        </p:spPr>
        <p:style>
          <a:lnRef idx="2">
            <a:schemeClr val="accent4"/>
          </a:lnRef>
          <a:fillRef idx="1">
            <a:schemeClr val="lt1"/>
          </a:fillRef>
          <a:effectRef idx="0">
            <a:schemeClr val="accent4"/>
          </a:effectRef>
          <a:fontRef idx="minor">
            <a:schemeClr val="dk1"/>
          </a:fontRef>
        </p:style>
        <p:txBody>
          <a:bodyPr/>
          <a:lstStyle>
            <a:lvl1pPr eaLnBrk="0" hangingPunct="0">
              <a:defRPr sz="2400">
                <a:solidFill>
                  <a:schemeClr val="tx1"/>
                </a:solidFill>
                <a:latin typeface="Times" pitchFamily="18" charset="0"/>
                <a:ea typeface="MS PGothic" pitchFamily="34" charset="-128"/>
              </a:defRPr>
            </a:lvl1pPr>
            <a:lvl2pPr marL="742950" indent="-285750" eaLnBrk="0" hangingPunct="0">
              <a:defRPr sz="2400">
                <a:solidFill>
                  <a:schemeClr val="tx1"/>
                </a:solidFill>
                <a:latin typeface="Times" pitchFamily="18" charset="0"/>
                <a:ea typeface="MS PGothic" pitchFamily="34" charset="-128"/>
              </a:defRPr>
            </a:lvl2pPr>
            <a:lvl3pPr marL="1143000" indent="-228600" eaLnBrk="0" hangingPunct="0">
              <a:defRPr sz="2400">
                <a:solidFill>
                  <a:schemeClr val="tx1"/>
                </a:solidFill>
                <a:latin typeface="Times" pitchFamily="18" charset="0"/>
                <a:ea typeface="MS PGothic" pitchFamily="34" charset="-128"/>
              </a:defRPr>
            </a:lvl3pPr>
            <a:lvl4pPr marL="1600200" indent="-228600" eaLnBrk="0" hangingPunct="0">
              <a:defRPr sz="2400">
                <a:solidFill>
                  <a:schemeClr val="tx1"/>
                </a:solidFill>
                <a:latin typeface="Times" pitchFamily="18" charset="0"/>
                <a:ea typeface="MS PGothic" pitchFamily="34" charset="-128"/>
              </a:defRPr>
            </a:lvl4pPr>
            <a:lvl5pPr marL="2057400" indent="-228600" eaLnBrk="0" hangingPunct="0">
              <a:defRPr sz="2400">
                <a:solidFill>
                  <a:schemeClr val="tx1"/>
                </a:solidFill>
                <a:latin typeface="Times"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8" charset="0"/>
                <a:ea typeface="MS PGothic" pitchFamily="34" charset="-128"/>
              </a:defRPr>
            </a:lvl9pPr>
          </a:lstStyle>
          <a:p>
            <a:pPr algn="ctr" eaLnBrk="1" hangingPunct="1">
              <a:defRPr/>
            </a:pPr>
            <a:r>
              <a:rPr lang="en-US" altLang="ko-KR" sz="1400" dirty="0" smtClean="0">
                <a:latin typeface="+mn-lt"/>
                <a:ea typeface="Gulim" pitchFamily="34" charset="-127"/>
                <a:cs typeface="Times New Roman" pitchFamily="18" charset="0"/>
              </a:rPr>
              <a:t>If the maximum length of the hole is </a:t>
            </a:r>
            <a:r>
              <a:rPr lang="en-US" altLang="ko-KR" sz="1400" b="1" dirty="0" smtClean="0">
                <a:latin typeface="+mn-lt"/>
                <a:ea typeface="Gulim" pitchFamily="34" charset="-127"/>
                <a:cs typeface="Times New Roman" pitchFamily="18" charset="0"/>
              </a:rPr>
              <a:t>more</a:t>
            </a:r>
            <a:r>
              <a:rPr lang="en-US" altLang="ko-KR" sz="1400" dirty="0" smtClean="0">
                <a:latin typeface="+mn-lt"/>
                <a:ea typeface="Gulim" pitchFamily="34" charset="-127"/>
                <a:cs typeface="Times New Roman" pitchFamily="18" charset="0"/>
              </a:rPr>
              <a:t> than the small circle but </a:t>
            </a:r>
            <a:r>
              <a:rPr lang="en-US" altLang="ko-KR" sz="1400" b="1" dirty="0" smtClean="0">
                <a:latin typeface="+mn-lt"/>
                <a:ea typeface="Gulim" pitchFamily="34" charset="-127"/>
                <a:cs typeface="Times New Roman" pitchFamily="18" charset="0"/>
              </a:rPr>
              <a:t>less</a:t>
            </a:r>
            <a:r>
              <a:rPr lang="en-US" altLang="ko-KR" sz="1400" dirty="0" smtClean="0">
                <a:latin typeface="+mn-lt"/>
                <a:ea typeface="Gulim" pitchFamily="34" charset="-127"/>
                <a:cs typeface="Times New Roman" pitchFamily="18" charset="0"/>
              </a:rPr>
              <a:t> than the large circle it is </a:t>
            </a:r>
            <a:r>
              <a:rPr lang="en-US" altLang="ko-KR" sz="1400" b="1" dirty="0" smtClean="0">
                <a:latin typeface="+mn-lt"/>
                <a:ea typeface="Gulim" pitchFamily="34" charset="-127"/>
                <a:cs typeface="Times New Roman" pitchFamily="18" charset="0"/>
              </a:rPr>
              <a:t>SIZE 1</a:t>
            </a:r>
            <a:endParaRPr lang="en-US" altLang="ko-KR" sz="700" dirty="0" smtClean="0">
              <a:latin typeface="+mn-lt"/>
              <a:ea typeface="Gulim" pitchFamily="34" charset="-127"/>
              <a:cs typeface="Times New Roman" pitchFamily="18" charset="0"/>
            </a:endParaRPr>
          </a:p>
          <a:p>
            <a:pPr algn="ctr">
              <a:defRPr/>
            </a:pPr>
            <a:endParaRPr lang="en-US" altLang="ko-KR" sz="2800" dirty="0" smtClean="0">
              <a:latin typeface="+mn-lt"/>
              <a:ea typeface="Gulim" pitchFamily="34" charset="-127"/>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itle 1"/>
          <p:cNvSpPr>
            <a:spLocks noGrp="1"/>
          </p:cNvSpPr>
          <p:nvPr>
            <p:ph type="title"/>
          </p:nvPr>
        </p:nvSpPr>
        <p:spPr>
          <a:xfrm>
            <a:off x="2427288" y="157163"/>
            <a:ext cx="6716712" cy="995362"/>
          </a:xfrm>
        </p:spPr>
        <p:txBody>
          <a:bodyPr/>
          <a:lstStyle/>
          <a:p>
            <a:r>
              <a:rPr lang="en-US" altLang="en-US" sz="3600" smtClean="0"/>
              <a:t>Special Recording</a:t>
            </a:r>
            <a:endParaRPr lang="en-CA" altLang="en-US" sz="3600" smtClean="0"/>
          </a:p>
        </p:txBody>
      </p:sp>
      <p:sp>
        <p:nvSpPr>
          <p:cNvPr id="28675" name="Content Placeholder 2"/>
          <p:cNvSpPr>
            <a:spLocks noGrp="1"/>
          </p:cNvSpPr>
          <p:nvPr>
            <p:ph idx="1"/>
          </p:nvPr>
        </p:nvSpPr>
        <p:spPr>
          <a:xfrm>
            <a:off x="355600" y="1676400"/>
            <a:ext cx="8405813" cy="4724400"/>
          </a:xfrm>
        </p:spPr>
        <p:txBody>
          <a:bodyPr/>
          <a:lstStyle/>
          <a:p>
            <a:pPr eaLnBrk="1" hangingPunct="1">
              <a:spcAft>
                <a:spcPts val="1200"/>
              </a:spcAft>
              <a:defRPr/>
            </a:pPr>
            <a:r>
              <a:rPr lang="en-US" smtClean="0"/>
              <a:t>Open seams are treated as holes and measured by the length of the open area</a:t>
            </a:r>
          </a:p>
          <a:p>
            <a:pPr eaLnBrk="1" hangingPunct="1">
              <a:spcAft>
                <a:spcPts val="1200"/>
              </a:spcAft>
              <a:defRPr/>
            </a:pPr>
            <a:r>
              <a:rPr lang="en-US" smtClean="0"/>
              <a:t>A hole that is fully repaired (completely closed) is NOT counted as a hole</a:t>
            </a:r>
          </a:p>
          <a:p>
            <a:pPr eaLnBrk="1" hangingPunct="1">
              <a:spcAft>
                <a:spcPts val="1200"/>
              </a:spcAft>
              <a:defRPr/>
            </a:pPr>
            <a:r>
              <a:rPr lang="en-US" smtClean="0"/>
              <a:t>If large parts of the net are missing so that counting of size 4 holes is not possible the result is coded as 98 for size 4</a:t>
            </a:r>
          </a:p>
          <a:p>
            <a:pPr>
              <a:defRPr/>
            </a:pPr>
            <a:endParaRPr lang="en-CA" sz="32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12975" y="177800"/>
            <a:ext cx="5638800" cy="995363"/>
          </a:xfrm>
        </p:spPr>
        <p:txBody>
          <a:bodyPr/>
          <a:lstStyle/>
          <a:p>
            <a:r>
              <a:rPr lang="en-US" altLang="en-US" sz="3600" smtClean="0"/>
              <a:t>Training Objectives </a:t>
            </a:r>
          </a:p>
        </p:txBody>
      </p:sp>
      <p:sp>
        <p:nvSpPr>
          <p:cNvPr id="8195" name="Content Placeholder 2"/>
          <p:cNvSpPr>
            <a:spLocks noGrp="1"/>
          </p:cNvSpPr>
          <p:nvPr>
            <p:ph idx="1"/>
          </p:nvPr>
        </p:nvSpPr>
        <p:spPr>
          <a:xfrm>
            <a:off x="477838" y="1450975"/>
            <a:ext cx="8301037" cy="4581525"/>
          </a:xfrm>
        </p:spPr>
        <p:txBody>
          <a:bodyPr/>
          <a:lstStyle/>
          <a:p>
            <a:pPr>
              <a:spcAft>
                <a:spcPts val="1200"/>
              </a:spcAft>
              <a:defRPr/>
            </a:pPr>
            <a:r>
              <a:rPr lang="en-US" smtClean="0"/>
              <a:t>Accurately and thoroughly count the number of holes in LLINs</a:t>
            </a:r>
          </a:p>
          <a:p>
            <a:pPr>
              <a:spcAft>
                <a:spcPts val="1200"/>
              </a:spcAft>
              <a:defRPr/>
            </a:pPr>
            <a:r>
              <a:rPr lang="en-US" smtClean="0"/>
              <a:t>Measure the size of each hole using the </a:t>
            </a:r>
            <a:r>
              <a:rPr lang="en-US" i="1" smtClean="0"/>
              <a:t>Hole Assessment Template</a:t>
            </a:r>
            <a:endParaRPr lang="en-US" smtClean="0"/>
          </a:p>
          <a:p>
            <a:pPr>
              <a:spcAft>
                <a:spcPts val="1200"/>
              </a:spcAft>
              <a:defRPr/>
            </a:pPr>
            <a:r>
              <a:rPr lang="en-US" smtClean="0"/>
              <a:t>Systematically record the number and size of holes on the </a:t>
            </a:r>
            <a:r>
              <a:rPr lang="en-US" i="1" smtClean="0"/>
              <a:t>Hole Tally Sheet</a:t>
            </a:r>
            <a:endParaRPr lang="en-US" smtClean="0"/>
          </a:p>
          <a:p>
            <a:pPr>
              <a:spcAft>
                <a:spcPts val="1200"/>
              </a:spcAft>
              <a:defRPr/>
            </a:pPr>
            <a:r>
              <a:rPr lang="en-US" smtClean="0"/>
              <a:t>Understand the survey team roles and responsibilities during the process of assessing LLIN fabric integrity </a:t>
            </a:r>
          </a:p>
          <a:p>
            <a:pPr>
              <a:defRPr/>
            </a:pPr>
            <a:endParaRPr lang="en-US" dirty="0" smtClean="0"/>
          </a:p>
        </p:txBody>
      </p:sp>
    </p:spTree>
  </p:cSld>
  <p:clrMapOvr>
    <a:masterClrMapping/>
  </p:clrMapOvr>
  <p:transition spd="slow" advTm="111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50975"/>
            <a:ext cx="7772400" cy="1362075"/>
          </a:xfrm>
        </p:spPr>
        <p:txBody>
          <a:bodyPr/>
          <a:lstStyle/>
          <a:p>
            <a:pPr>
              <a:defRPr/>
            </a:pPr>
            <a:r>
              <a:rPr lang="en-CA" smtClean="0">
                <a:cs typeface="ＭＳ Ｐゴシック" charset="-128"/>
              </a:rPr>
              <a:t>Hole Tally Sheet</a:t>
            </a:r>
            <a:endParaRPr lang="en-CA" dirty="0">
              <a:cs typeface="ＭＳ Ｐゴシック" charset="-128"/>
            </a:endParaRPr>
          </a:p>
        </p:txBody>
      </p:sp>
      <p:pic>
        <p:nvPicPr>
          <p:cNvPr id="430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5513" y="2327275"/>
            <a:ext cx="4192587" cy="2790825"/>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3"/>
          <p:cNvSpPr>
            <a:spLocks noGrp="1"/>
          </p:cNvSpPr>
          <p:nvPr>
            <p:ph type="title"/>
          </p:nvPr>
        </p:nvSpPr>
        <p:spPr>
          <a:xfrm>
            <a:off x="2286000" y="160338"/>
            <a:ext cx="6999288" cy="995362"/>
          </a:xfrm>
        </p:spPr>
        <p:txBody>
          <a:bodyPr/>
          <a:lstStyle/>
          <a:p>
            <a:r>
              <a:rPr lang="en-US" altLang="en-US" sz="3600" smtClean="0"/>
              <a:t>Hole Tally Sheet</a:t>
            </a:r>
            <a:endParaRPr lang="en-CA" altLang="en-US" sz="3600" smtClean="0"/>
          </a:p>
        </p:txBody>
      </p:sp>
      <p:sp>
        <p:nvSpPr>
          <p:cNvPr id="7" name="Content Placeholder 6"/>
          <p:cNvSpPr>
            <a:spLocks noGrp="1"/>
          </p:cNvSpPr>
          <p:nvPr>
            <p:ph idx="1"/>
          </p:nvPr>
        </p:nvSpPr>
        <p:spPr>
          <a:xfrm>
            <a:off x="300038" y="1214438"/>
            <a:ext cx="8843962" cy="4724400"/>
          </a:xfrm>
        </p:spPr>
        <p:txBody>
          <a:bodyPr/>
          <a:lstStyle/>
          <a:p>
            <a:pPr>
              <a:defRPr/>
            </a:pPr>
            <a:r>
              <a:rPr lang="en-US" smtClean="0"/>
              <a:t>Used to keep track of the total number of holes found on each side of the net</a:t>
            </a:r>
          </a:p>
          <a:p>
            <a:pPr>
              <a:defRPr/>
            </a:pPr>
            <a:r>
              <a:rPr lang="en-US" smtClean="0"/>
              <a:t>Useful when counting holes for LLINs with many holes</a:t>
            </a:r>
          </a:p>
          <a:p>
            <a:pPr>
              <a:defRPr/>
            </a:pPr>
            <a:r>
              <a:rPr lang="en-US" smtClean="0"/>
              <a:t>Divided by the</a:t>
            </a:r>
            <a:r>
              <a:rPr lang="en-US" i="1" smtClean="0"/>
              <a:t> </a:t>
            </a:r>
            <a:r>
              <a:rPr lang="en-US" smtClean="0"/>
              <a:t>five sections of the net:</a:t>
            </a:r>
          </a:p>
          <a:p>
            <a:pPr lvl="1">
              <a:buClr>
                <a:srgbClr val="99CC00"/>
              </a:buClr>
              <a:buFont typeface="Arial" pitchFamily="34" charset="0"/>
              <a:buChar char="•"/>
              <a:defRPr/>
            </a:pPr>
            <a:r>
              <a:rPr lang="en-US" sz="2400" smtClean="0"/>
              <a:t>2 short sides, 2 long sides, and the roof</a:t>
            </a:r>
          </a:p>
          <a:p>
            <a:pPr>
              <a:buClr>
                <a:srgbClr val="99CC00"/>
              </a:buClr>
              <a:defRPr/>
            </a:pPr>
            <a:r>
              <a:rPr lang="en-US" smtClean="0"/>
              <a:t>Each section has tally marks for all 4 hole size categories  </a:t>
            </a:r>
          </a:p>
          <a:p>
            <a:pPr>
              <a:buClr>
                <a:srgbClr val="99CC00"/>
              </a:buClr>
              <a:defRPr/>
            </a:pPr>
            <a:r>
              <a:rPr lang="en-US" smtClean="0"/>
              <a:t>Each hole size category has 20 circles that are filled in with each hole identified</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598488"/>
            <a:ext cx="4933950" cy="599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Title 4"/>
          <p:cNvSpPr>
            <a:spLocks noGrp="1"/>
          </p:cNvSpPr>
          <p:nvPr>
            <p:ph type="title"/>
          </p:nvPr>
        </p:nvSpPr>
        <p:spPr>
          <a:xfrm>
            <a:off x="657225" y="101600"/>
            <a:ext cx="5040313" cy="995363"/>
          </a:xfrm>
        </p:spPr>
        <p:txBody>
          <a:bodyPr/>
          <a:lstStyle/>
          <a:p>
            <a:r>
              <a:rPr lang="en-US" altLang="en-US" sz="3600" smtClean="0"/>
              <a:t>Hole Tally Sheet</a:t>
            </a:r>
          </a:p>
        </p:txBody>
      </p:sp>
      <p:sp>
        <p:nvSpPr>
          <p:cNvPr id="45060" name="Content Placeholder 5"/>
          <p:cNvSpPr>
            <a:spLocks noGrp="1"/>
          </p:cNvSpPr>
          <p:nvPr>
            <p:ph sz="half" idx="2"/>
          </p:nvPr>
        </p:nvSpPr>
        <p:spPr>
          <a:xfrm>
            <a:off x="246063" y="1336675"/>
            <a:ext cx="4186237" cy="5256213"/>
          </a:xfrm>
        </p:spPr>
        <p:txBody>
          <a:bodyPr/>
          <a:lstStyle/>
          <a:p>
            <a:pPr>
              <a:buClr>
                <a:srgbClr val="99CC00"/>
              </a:buClr>
              <a:buFont typeface="Wingdings" pitchFamily="2" charset="2"/>
              <a:buChar char="§"/>
            </a:pPr>
            <a:r>
              <a:rPr lang="en-US" altLang="en-US" sz="2400" b="0" smtClean="0"/>
              <a:t>Divided by the</a:t>
            </a:r>
            <a:r>
              <a:rPr lang="en-US" altLang="en-US" sz="2400" b="0" i="1" smtClean="0"/>
              <a:t> </a:t>
            </a:r>
            <a:r>
              <a:rPr lang="en-US" altLang="en-US" sz="2400" b="0" smtClean="0"/>
              <a:t>five sections of the net:</a:t>
            </a:r>
          </a:p>
          <a:p>
            <a:pPr marL="457200" lvl="1" indent="0">
              <a:buClr>
                <a:srgbClr val="99CC00"/>
              </a:buClr>
              <a:buFontTx/>
              <a:buNone/>
            </a:pPr>
            <a:r>
              <a:rPr lang="en-US" altLang="en-US" sz="2000" b="0" smtClean="0"/>
              <a:t>- Short side 1 &amp; 2</a:t>
            </a:r>
          </a:p>
          <a:p>
            <a:pPr marL="457200" lvl="1" indent="0">
              <a:buClr>
                <a:srgbClr val="99CC00"/>
              </a:buClr>
              <a:buFontTx/>
              <a:buNone/>
            </a:pPr>
            <a:r>
              <a:rPr lang="en-US" altLang="en-US" sz="2000" b="0" smtClean="0"/>
              <a:t>- Long side 1 &amp; 2</a:t>
            </a:r>
          </a:p>
          <a:p>
            <a:pPr marL="457200" lvl="1" indent="0">
              <a:buClr>
                <a:srgbClr val="99CC00"/>
              </a:buClr>
              <a:buFontTx/>
              <a:buNone/>
            </a:pPr>
            <a:r>
              <a:rPr lang="en-US" altLang="en-US" sz="2000" b="0" smtClean="0"/>
              <a:t>- Roof</a:t>
            </a:r>
          </a:p>
          <a:p>
            <a:pPr>
              <a:spcAft>
                <a:spcPts val="1200"/>
              </a:spcAft>
              <a:buClr>
                <a:srgbClr val="99CC00"/>
              </a:buClr>
              <a:buFont typeface="Wingdings" pitchFamily="2" charset="2"/>
              <a:buChar char="§"/>
            </a:pPr>
            <a:r>
              <a:rPr lang="en-US" altLang="en-US" sz="2400" b="0" smtClean="0"/>
              <a:t>Each section has tally marks for all 4 hole size categories  </a:t>
            </a:r>
          </a:p>
          <a:p>
            <a:pPr>
              <a:buClr>
                <a:srgbClr val="99CC00"/>
              </a:buClr>
              <a:buFont typeface="Wingdings" pitchFamily="2" charset="2"/>
              <a:buChar char="§"/>
            </a:pPr>
            <a:r>
              <a:rPr lang="en-US" altLang="en-US" sz="2400" b="0" smtClean="0"/>
              <a:t>Each hole size category has 20 circles that are filled in when each hole identified</a:t>
            </a:r>
          </a:p>
          <a:p>
            <a:endParaRPr lang="en-US" altLang="en-US" sz="2000" b="0" smtClean="0"/>
          </a:p>
        </p:txBody>
      </p:sp>
      <p:grpSp>
        <p:nvGrpSpPr>
          <p:cNvPr id="45061" name="Group 6"/>
          <p:cNvGrpSpPr>
            <a:grpSpLocks/>
          </p:cNvGrpSpPr>
          <p:nvPr/>
        </p:nvGrpSpPr>
        <p:grpSpPr bwMode="auto">
          <a:xfrm>
            <a:off x="3867150" y="2849563"/>
            <a:ext cx="1127125" cy="814387"/>
            <a:chOff x="4126334" y="3273800"/>
            <a:chExt cx="1127020" cy="684561"/>
          </a:xfrm>
        </p:grpSpPr>
        <p:sp>
          <p:nvSpPr>
            <p:cNvPr id="45065" name="Rounded Rectangle 6"/>
            <p:cNvSpPr>
              <a:spLocks noChangeArrowheads="1"/>
            </p:cNvSpPr>
            <p:nvPr/>
          </p:nvSpPr>
          <p:spPr bwMode="auto">
            <a:xfrm>
              <a:off x="4879238" y="3273800"/>
              <a:ext cx="374116" cy="684561"/>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b="1">
                  <a:solidFill>
                    <a:schemeClr val="tx1"/>
                  </a:solidFill>
                  <a:latin typeface="Calibri" pitchFamily="34" charset="0"/>
                  <a:ea typeface="MS PGothic" pitchFamily="34" charset="-128"/>
                </a:defRPr>
              </a:lvl1pPr>
              <a:lvl2pPr marL="742950" indent="-285750">
                <a:spcBef>
                  <a:spcPct val="20000"/>
                </a:spcBef>
                <a:buChar char="–"/>
                <a:defRPr sz="2600" b="1">
                  <a:solidFill>
                    <a:schemeClr val="tx1"/>
                  </a:solidFill>
                  <a:latin typeface="Calibri" pitchFamily="34" charset="0"/>
                  <a:ea typeface="MS PGothic" pitchFamily="34" charset="-128"/>
                </a:defRPr>
              </a:lvl2pPr>
              <a:lvl3pPr marL="1143000" indent="-228600">
                <a:spcBef>
                  <a:spcPct val="20000"/>
                </a:spcBef>
                <a:buChar char="•"/>
                <a:defRPr sz="2400" b="1">
                  <a:solidFill>
                    <a:schemeClr val="tx1"/>
                  </a:solidFill>
                  <a:latin typeface="Calibri" pitchFamily="34" charset="0"/>
                  <a:ea typeface="MS PGothic" pitchFamily="34" charset="-128"/>
                </a:defRPr>
              </a:lvl3pPr>
              <a:lvl4pPr marL="1600200" indent="-228600">
                <a:spcBef>
                  <a:spcPct val="20000"/>
                </a:spcBef>
                <a:buChar char="–"/>
                <a:defRPr sz="2000" b="1">
                  <a:solidFill>
                    <a:schemeClr val="tx1"/>
                  </a:solidFill>
                  <a:latin typeface="Calibri" pitchFamily="34" charset="0"/>
                  <a:ea typeface="MS PGothic" pitchFamily="34" charset="-128"/>
                </a:defRPr>
              </a:lvl4pPr>
              <a:lvl5pPr marL="2057400" indent="-228600">
                <a:spcBef>
                  <a:spcPct val="20000"/>
                </a:spcBef>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9pPr>
            </a:lstStyle>
            <a:p>
              <a:pPr>
                <a:spcBef>
                  <a:spcPct val="0"/>
                </a:spcBef>
                <a:buFontTx/>
                <a:buNone/>
              </a:pPr>
              <a:endParaRPr lang="en-US" altLang="en-US" sz="2400" b="0">
                <a:latin typeface="Times" pitchFamily="18" charset="0"/>
              </a:endParaRPr>
            </a:p>
          </p:txBody>
        </p:sp>
        <p:cxnSp>
          <p:nvCxnSpPr>
            <p:cNvPr id="45066" name="Straight Arrow Connector 9"/>
            <p:cNvCxnSpPr>
              <a:cxnSpLocks noChangeShapeType="1"/>
            </p:cNvCxnSpPr>
            <p:nvPr/>
          </p:nvCxnSpPr>
          <p:spPr bwMode="auto">
            <a:xfrm>
              <a:off x="4126334" y="3813143"/>
              <a:ext cx="704634" cy="0"/>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grpSp>
      <p:grpSp>
        <p:nvGrpSpPr>
          <p:cNvPr id="45062" name="Group 5"/>
          <p:cNvGrpSpPr>
            <a:grpSpLocks/>
          </p:cNvGrpSpPr>
          <p:nvPr/>
        </p:nvGrpSpPr>
        <p:grpSpPr bwMode="auto">
          <a:xfrm>
            <a:off x="3960813" y="4602163"/>
            <a:ext cx="3746500" cy="1031875"/>
            <a:chOff x="4227247" y="4984892"/>
            <a:chExt cx="3578071" cy="911157"/>
          </a:xfrm>
        </p:grpSpPr>
        <p:sp>
          <p:nvSpPr>
            <p:cNvPr id="45063" name="Rounded Rectangle 7"/>
            <p:cNvSpPr>
              <a:spLocks noChangeArrowheads="1"/>
            </p:cNvSpPr>
            <p:nvPr/>
          </p:nvSpPr>
          <p:spPr bwMode="auto">
            <a:xfrm>
              <a:off x="5253354" y="4984892"/>
              <a:ext cx="2551964" cy="911157"/>
            </a:xfrm>
            <a:prstGeom prst="roundRect">
              <a:avLst>
                <a:gd name="adj" fmla="val 16667"/>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b="1">
                  <a:solidFill>
                    <a:schemeClr val="tx1"/>
                  </a:solidFill>
                  <a:latin typeface="Calibri" pitchFamily="34" charset="0"/>
                  <a:ea typeface="MS PGothic" pitchFamily="34" charset="-128"/>
                </a:defRPr>
              </a:lvl1pPr>
              <a:lvl2pPr marL="742950" indent="-285750">
                <a:spcBef>
                  <a:spcPct val="20000"/>
                </a:spcBef>
                <a:buChar char="–"/>
                <a:defRPr sz="2600" b="1">
                  <a:solidFill>
                    <a:schemeClr val="tx1"/>
                  </a:solidFill>
                  <a:latin typeface="Calibri" pitchFamily="34" charset="0"/>
                  <a:ea typeface="MS PGothic" pitchFamily="34" charset="-128"/>
                </a:defRPr>
              </a:lvl2pPr>
              <a:lvl3pPr marL="1143000" indent="-228600">
                <a:spcBef>
                  <a:spcPct val="20000"/>
                </a:spcBef>
                <a:buChar char="•"/>
                <a:defRPr sz="2400" b="1">
                  <a:solidFill>
                    <a:schemeClr val="tx1"/>
                  </a:solidFill>
                  <a:latin typeface="Calibri" pitchFamily="34" charset="0"/>
                  <a:ea typeface="MS PGothic" pitchFamily="34" charset="-128"/>
                </a:defRPr>
              </a:lvl3pPr>
              <a:lvl4pPr marL="1600200" indent="-228600">
                <a:spcBef>
                  <a:spcPct val="20000"/>
                </a:spcBef>
                <a:buChar char="–"/>
                <a:defRPr sz="2000" b="1">
                  <a:solidFill>
                    <a:schemeClr val="tx1"/>
                  </a:solidFill>
                  <a:latin typeface="Calibri" pitchFamily="34" charset="0"/>
                  <a:ea typeface="MS PGothic" pitchFamily="34" charset="-128"/>
                </a:defRPr>
              </a:lvl4pPr>
              <a:lvl5pPr marL="2057400" indent="-228600">
                <a:spcBef>
                  <a:spcPct val="20000"/>
                </a:spcBef>
                <a:buChar char="»"/>
                <a:defRPr sz="2000" b="1">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b="1">
                  <a:solidFill>
                    <a:schemeClr val="tx1"/>
                  </a:solidFill>
                  <a:latin typeface="Calibri" pitchFamily="34" charset="0"/>
                  <a:ea typeface="MS PGothic" pitchFamily="34" charset="-128"/>
                </a:defRPr>
              </a:lvl9pPr>
            </a:lstStyle>
            <a:p>
              <a:pPr>
                <a:spcBef>
                  <a:spcPct val="0"/>
                </a:spcBef>
                <a:buFontTx/>
                <a:buNone/>
              </a:pPr>
              <a:endParaRPr lang="en-US" altLang="en-US" sz="2400" b="0">
                <a:latin typeface="Times" pitchFamily="18" charset="0"/>
              </a:endParaRPr>
            </a:p>
          </p:txBody>
        </p:sp>
        <p:cxnSp>
          <p:nvCxnSpPr>
            <p:cNvPr id="45064" name="Straight Arrow Connector 10"/>
            <p:cNvCxnSpPr>
              <a:cxnSpLocks noChangeShapeType="1"/>
            </p:cNvCxnSpPr>
            <p:nvPr/>
          </p:nvCxnSpPr>
          <p:spPr bwMode="auto">
            <a:xfrm>
              <a:off x="4227247" y="5147116"/>
              <a:ext cx="987321" cy="0"/>
            </a:xfrm>
            <a:prstGeom prst="straightConnector1">
              <a:avLst/>
            </a:prstGeom>
            <a:noFill/>
            <a:ln w="28575" algn="ctr">
              <a:solidFill>
                <a:srgbClr val="FF0000"/>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5625" y="1301750"/>
            <a:ext cx="8032750" cy="1362075"/>
          </a:xfrm>
        </p:spPr>
        <p:txBody>
          <a:bodyPr/>
          <a:lstStyle/>
          <a:p>
            <a:pPr>
              <a:defRPr/>
            </a:pPr>
            <a:r>
              <a:rPr lang="en-CA" smtClean="0">
                <a:cs typeface="ＭＳ Ｐゴシック" charset="-128"/>
              </a:rPr>
              <a:t>Hole Assessment  Procedure</a:t>
            </a:r>
            <a:endParaRPr lang="en-CA" dirty="0">
              <a:cs typeface="ＭＳ Ｐゴシック" charset="-128"/>
            </a:endParaRPr>
          </a:p>
        </p:txBody>
      </p:sp>
      <p:pic>
        <p:nvPicPr>
          <p:cNvPr id="46083"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1238"/>
            <a:ext cx="4321175" cy="2986087"/>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itle 1"/>
          <p:cNvSpPr>
            <a:spLocks noGrp="1"/>
          </p:cNvSpPr>
          <p:nvPr>
            <p:ph type="title"/>
          </p:nvPr>
        </p:nvSpPr>
        <p:spPr>
          <a:xfrm>
            <a:off x="2228850" y="212725"/>
            <a:ext cx="5859463" cy="995363"/>
          </a:xfrm>
        </p:spPr>
        <p:txBody>
          <a:bodyPr/>
          <a:lstStyle/>
          <a:p>
            <a:r>
              <a:rPr lang="en-US" altLang="en-US" sz="3600" smtClean="0"/>
              <a:t>Hole Assessment Team</a:t>
            </a:r>
          </a:p>
        </p:txBody>
      </p:sp>
      <p:sp>
        <p:nvSpPr>
          <p:cNvPr id="4" name="Content Placeholder 4"/>
          <p:cNvSpPr>
            <a:spLocks noGrp="1"/>
          </p:cNvSpPr>
          <p:nvPr>
            <p:ph idx="1"/>
          </p:nvPr>
        </p:nvSpPr>
        <p:spPr>
          <a:xfrm>
            <a:off x="355600" y="1450975"/>
            <a:ext cx="8501063" cy="4949825"/>
          </a:xfrm>
        </p:spPr>
        <p:txBody>
          <a:bodyPr/>
          <a:lstStyle/>
          <a:p>
            <a:pPr eaLnBrk="1" fontAlgn="auto" hangingPunct="1">
              <a:spcAft>
                <a:spcPts val="1200"/>
              </a:spcAft>
              <a:buClr>
                <a:srgbClr val="99CC00"/>
              </a:buClr>
              <a:defRPr/>
            </a:pPr>
            <a:r>
              <a:rPr lang="en-US" smtClean="0">
                <a:cs typeface="Arial Narrow"/>
              </a:rPr>
              <a:t>Work in teams of two surveyors</a:t>
            </a:r>
          </a:p>
          <a:p>
            <a:pPr eaLnBrk="1" fontAlgn="auto" hangingPunct="1">
              <a:spcAft>
                <a:spcPts val="1200"/>
              </a:spcAft>
              <a:buClr>
                <a:srgbClr val="99CC00"/>
              </a:buClr>
              <a:defRPr/>
            </a:pPr>
            <a:r>
              <a:rPr lang="en-US" smtClean="0">
                <a:cs typeface="Arial Narrow"/>
              </a:rPr>
              <a:t>Household members assist in holding the nets by their corners</a:t>
            </a:r>
          </a:p>
          <a:p>
            <a:pPr eaLnBrk="1" fontAlgn="auto" hangingPunct="1">
              <a:spcAft>
                <a:spcPts val="1200"/>
              </a:spcAft>
              <a:buClr>
                <a:srgbClr val="99CC00"/>
              </a:buClr>
              <a:defRPr/>
            </a:pPr>
            <a:r>
              <a:rPr lang="en-US" smtClean="0">
                <a:cs typeface="Arial Narrow"/>
              </a:rPr>
              <a:t>One surveyor is responsible for recording the number and size of the holes</a:t>
            </a:r>
          </a:p>
          <a:p>
            <a:pPr eaLnBrk="1" fontAlgn="auto" hangingPunct="1">
              <a:spcAft>
                <a:spcPts val="1200"/>
              </a:spcAft>
              <a:buClr>
                <a:srgbClr val="99CC00"/>
              </a:buClr>
              <a:defRPr/>
            </a:pPr>
            <a:r>
              <a:rPr lang="en-US" smtClean="0">
                <a:cs typeface="Arial Narrow"/>
              </a:rPr>
              <a:t>The other surveyor is responsible for  measuring and counting the holes</a:t>
            </a:r>
          </a:p>
          <a:p>
            <a:pPr>
              <a:spcAft>
                <a:spcPts val="1200"/>
              </a:spcAft>
              <a:defRPr/>
            </a:pPr>
            <a:endParaRPr lang="en-CA" sz="3200" dirty="0">
              <a:cs typeface="ＭＳ Ｐゴシック"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4"/>
          <p:cNvSpPr>
            <a:spLocks noGrp="1"/>
          </p:cNvSpPr>
          <p:nvPr>
            <p:ph type="title"/>
          </p:nvPr>
        </p:nvSpPr>
        <p:spPr>
          <a:xfrm>
            <a:off x="2411413" y="193675"/>
            <a:ext cx="5376862" cy="995363"/>
          </a:xfrm>
        </p:spPr>
        <p:txBody>
          <a:bodyPr/>
          <a:lstStyle/>
          <a:p>
            <a:r>
              <a:rPr lang="en-US" altLang="en-US" sz="3600" smtClean="0"/>
              <a:t>Step 1</a:t>
            </a:r>
          </a:p>
        </p:txBody>
      </p:sp>
      <p:sp>
        <p:nvSpPr>
          <p:cNvPr id="6" name="Content Placeholder 5"/>
          <p:cNvSpPr>
            <a:spLocks noGrp="1"/>
          </p:cNvSpPr>
          <p:nvPr>
            <p:ph idx="1"/>
          </p:nvPr>
        </p:nvSpPr>
        <p:spPr>
          <a:xfrm>
            <a:off x="368300" y="1260475"/>
            <a:ext cx="7704138" cy="4967288"/>
          </a:xfrm>
        </p:spPr>
        <p:txBody>
          <a:bodyPr/>
          <a:lstStyle/>
          <a:p>
            <a:pPr>
              <a:spcAft>
                <a:spcPts val="1200"/>
              </a:spcAft>
              <a:defRPr/>
            </a:pPr>
            <a:r>
              <a:rPr lang="en-US" kern="1200" smtClean="0"/>
              <a:t>Identify if the LLIN is hanging over the bed or sleeping place</a:t>
            </a:r>
          </a:p>
          <a:p>
            <a:pPr>
              <a:spcAft>
                <a:spcPts val="1200"/>
              </a:spcAft>
              <a:defRPr/>
            </a:pPr>
            <a:r>
              <a:rPr lang="en-US" kern="1200" smtClean="0"/>
              <a:t>Unfold or untie the LLIN so that all sides are easily visible, and holes can be easily counted and measured. </a:t>
            </a:r>
          </a:p>
          <a:p>
            <a:pPr>
              <a:spcAft>
                <a:spcPts val="1200"/>
              </a:spcAft>
              <a:defRPr/>
            </a:pPr>
            <a:r>
              <a:rPr lang="en-US" kern="1200" smtClean="0"/>
              <a:t>If the net is not hanging, take it to a place with sufficient room and light</a:t>
            </a:r>
          </a:p>
          <a:p>
            <a:pPr>
              <a:spcAft>
                <a:spcPts val="1200"/>
              </a:spcAft>
              <a:defRPr/>
            </a:pPr>
            <a:r>
              <a:rPr lang="en-US" kern="1200" smtClean="0"/>
              <a:t>Hold up by the "hanging loops"  </a:t>
            </a:r>
          </a:p>
          <a:p>
            <a:pPr>
              <a:spcAft>
                <a:spcPts val="1200"/>
              </a:spcAft>
              <a:defRPr/>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itle 1"/>
          <p:cNvSpPr>
            <a:spLocks noGrp="1"/>
          </p:cNvSpPr>
          <p:nvPr>
            <p:ph type="title"/>
          </p:nvPr>
        </p:nvSpPr>
        <p:spPr>
          <a:xfrm>
            <a:off x="2317750" y="257175"/>
            <a:ext cx="5375275" cy="995363"/>
          </a:xfrm>
        </p:spPr>
        <p:txBody>
          <a:bodyPr/>
          <a:lstStyle/>
          <a:p>
            <a:r>
              <a:rPr lang="en-US" altLang="en-US" smtClean="0"/>
              <a:t>Step 1</a:t>
            </a:r>
          </a:p>
        </p:txBody>
      </p:sp>
      <p:pic>
        <p:nvPicPr>
          <p:cNvPr id="4915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44675"/>
            <a:ext cx="41402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844675"/>
            <a:ext cx="41402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27288" y="193675"/>
            <a:ext cx="5376862" cy="995363"/>
          </a:xfrm>
        </p:spPr>
        <p:txBody>
          <a:bodyPr/>
          <a:lstStyle/>
          <a:p>
            <a:r>
              <a:rPr lang="en-US" altLang="en-US" smtClean="0"/>
              <a:t>Step 2</a:t>
            </a:r>
          </a:p>
        </p:txBody>
      </p:sp>
      <p:sp>
        <p:nvSpPr>
          <p:cNvPr id="6" name="Content Placeholder 5"/>
          <p:cNvSpPr>
            <a:spLocks noGrp="1"/>
          </p:cNvSpPr>
          <p:nvPr>
            <p:ph idx="1"/>
          </p:nvPr>
        </p:nvSpPr>
        <p:spPr>
          <a:xfrm>
            <a:off x="368300" y="1203325"/>
            <a:ext cx="8407400" cy="5338763"/>
          </a:xfrm>
        </p:spPr>
        <p:txBody>
          <a:bodyPr/>
          <a:lstStyle/>
          <a:p>
            <a:pPr>
              <a:defRPr/>
            </a:pPr>
            <a:r>
              <a:rPr lang="en-US" kern="1200" smtClean="0"/>
              <a:t>Identify the LLIN brand name on the tag</a:t>
            </a:r>
          </a:p>
          <a:p>
            <a:pPr>
              <a:defRPr/>
            </a:pPr>
            <a:endParaRPr lang="en-US" kern="1200" smtClean="0"/>
          </a:p>
          <a:p>
            <a:pPr>
              <a:defRPr/>
            </a:pPr>
            <a:endParaRPr lang="en-US" kern="1200" smtClean="0"/>
          </a:p>
          <a:p>
            <a:pPr>
              <a:defRPr/>
            </a:pPr>
            <a:endParaRPr lang="en-US" kern="1200" smtClean="0"/>
          </a:p>
          <a:p>
            <a:pPr>
              <a:defRPr/>
            </a:pPr>
            <a:endParaRPr lang="en-US" kern="1200" smtClean="0"/>
          </a:p>
          <a:p>
            <a:pPr>
              <a:defRPr/>
            </a:pPr>
            <a:r>
              <a:rPr lang="en-US" kern="1200" smtClean="0">
                <a:latin typeface="+mn-lt"/>
              </a:rPr>
              <a:t>Start the net inspection on the </a:t>
            </a:r>
            <a:r>
              <a:rPr lang="en-US" b="1" kern="1200" smtClean="0">
                <a:latin typeface="+mn-lt"/>
              </a:rPr>
              <a:t>Short Side </a:t>
            </a:r>
            <a:r>
              <a:rPr lang="en-US" kern="1200" smtClean="0">
                <a:latin typeface="+mn-lt"/>
              </a:rPr>
              <a:t>next to the net label</a:t>
            </a:r>
          </a:p>
          <a:p>
            <a:pPr lvl="1">
              <a:defRPr/>
            </a:pPr>
            <a:r>
              <a:rPr lang="en-US" sz="2400" kern="1200" smtClean="0">
                <a:latin typeface="+mn-lt"/>
              </a:rPr>
              <a:t>For Conical nets start at the net tag and work your way around the net.  Fill in only the first part of the tally sheet</a:t>
            </a:r>
            <a:r>
              <a:rPr lang="en-US" kern="1200" smtClean="0">
                <a:latin typeface="+mn-lt"/>
              </a:rPr>
              <a:t> </a:t>
            </a:r>
          </a:p>
          <a:p>
            <a:pPr marL="0" indent="0">
              <a:buFont typeface="Wingdings" pitchFamily="2" charset="2"/>
              <a:buNone/>
              <a:defRPr/>
            </a:pPr>
            <a:endParaRPr lang="en-US" dirty="0"/>
          </a:p>
        </p:txBody>
      </p:sp>
      <p:pic>
        <p:nvPicPr>
          <p:cNvPr id="501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2075" y="1773238"/>
            <a:ext cx="3449638" cy="2301875"/>
          </a:xfrm>
          <a:prstGeom prst="rect">
            <a:avLst/>
          </a:prstGeom>
          <a:solidFill>
            <a:srgbClr val="00B0F0"/>
          </a:solidFill>
          <a:ln w="9525">
            <a:solidFill>
              <a:srgbClr val="00B0F0"/>
            </a:solid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76350"/>
            <a:ext cx="6457950" cy="5275263"/>
          </a:xfrm>
        </p:spPr>
        <p:txBody>
          <a:bodyPr/>
          <a:lstStyle/>
          <a:p>
            <a:pPr>
              <a:defRPr/>
            </a:pPr>
            <a:r>
              <a:rPr lang="en-US" sz="2600" kern="1200" smtClean="0"/>
              <a:t>Count the number of </a:t>
            </a:r>
            <a:r>
              <a:rPr lang="en-US" sz="2600" b="1" kern="1200" smtClean="0"/>
              <a:t>Size 1 holes </a:t>
            </a:r>
            <a:r>
              <a:rPr lang="en-US" sz="2600" kern="1200" smtClean="0"/>
              <a:t>on the </a:t>
            </a:r>
            <a:r>
              <a:rPr lang="en-US" sz="2600" b="1" kern="1200" smtClean="0"/>
              <a:t>short side </a:t>
            </a:r>
            <a:r>
              <a:rPr lang="en-US" sz="2600" kern="1200" smtClean="0"/>
              <a:t>of the net using the </a:t>
            </a:r>
            <a:r>
              <a:rPr lang="en-US" sz="2600" i="1" kern="1200" smtClean="0"/>
              <a:t>Hole Assessment Template</a:t>
            </a:r>
            <a:r>
              <a:rPr lang="en-US" sz="2600" kern="1200" smtClean="0"/>
              <a:t> by holding the template behind the hole</a:t>
            </a:r>
          </a:p>
          <a:p>
            <a:pPr>
              <a:defRPr/>
            </a:pPr>
            <a:endParaRPr lang="en-US" sz="2600" kern="1200" dirty="0"/>
          </a:p>
        </p:txBody>
      </p:sp>
      <p:sp>
        <p:nvSpPr>
          <p:cNvPr id="51203" name="Title 1"/>
          <p:cNvSpPr>
            <a:spLocks noGrp="1"/>
          </p:cNvSpPr>
          <p:nvPr>
            <p:ph type="title"/>
          </p:nvPr>
        </p:nvSpPr>
        <p:spPr>
          <a:xfrm>
            <a:off x="2317750" y="209550"/>
            <a:ext cx="5375275" cy="995363"/>
          </a:xfrm>
        </p:spPr>
        <p:txBody>
          <a:bodyPr/>
          <a:lstStyle/>
          <a:p>
            <a:r>
              <a:rPr lang="en-US" altLang="en-US" smtClean="0"/>
              <a:t>Step 3</a:t>
            </a:r>
          </a:p>
        </p:txBody>
      </p:sp>
      <p:pic>
        <p:nvPicPr>
          <p:cNvPr id="512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1444625"/>
            <a:ext cx="2174875" cy="2713038"/>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5120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 y="2994025"/>
            <a:ext cx="3873500"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3114675"/>
            <a:ext cx="5984875"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0" y="1276350"/>
            <a:ext cx="6457950" cy="1641475"/>
          </a:xfrm>
        </p:spPr>
        <p:txBody>
          <a:bodyPr/>
          <a:lstStyle/>
          <a:p>
            <a:pPr>
              <a:defRPr/>
            </a:pPr>
            <a:r>
              <a:rPr lang="en-US" sz="2600" kern="1200" smtClean="0"/>
              <a:t>Mark the number of </a:t>
            </a:r>
            <a:r>
              <a:rPr lang="en-US" sz="2600" b="1" kern="1200" smtClean="0"/>
              <a:t>Size 1 holes</a:t>
            </a:r>
            <a:r>
              <a:rPr lang="en-US" sz="2600" kern="1200" smtClean="0"/>
              <a:t> on the tally sheet by filling in the corresponding circle on the sheet</a:t>
            </a:r>
          </a:p>
          <a:p>
            <a:pPr>
              <a:defRPr/>
            </a:pPr>
            <a:endParaRPr lang="en-US" sz="2600" kern="1200" dirty="0"/>
          </a:p>
        </p:txBody>
      </p:sp>
      <p:sp>
        <p:nvSpPr>
          <p:cNvPr id="52228" name="Title 1"/>
          <p:cNvSpPr>
            <a:spLocks noGrp="1"/>
          </p:cNvSpPr>
          <p:nvPr>
            <p:ph type="title"/>
          </p:nvPr>
        </p:nvSpPr>
        <p:spPr>
          <a:xfrm>
            <a:off x="2317750" y="209550"/>
            <a:ext cx="5375275" cy="995363"/>
          </a:xfrm>
        </p:spPr>
        <p:txBody>
          <a:bodyPr/>
          <a:lstStyle/>
          <a:p>
            <a:r>
              <a:rPr lang="en-US" altLang="en-US" smtClean="0"/>
              <a:t>Step 3</a:t>
            </a:r>
          </a:p>
        </p:txBody>
      </p:sp>
      <p:pic>
        <p:nvPicPr>
          <p:cNvPr id="5222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444625"/>
            <a:ext cx="2174875" cy="2713038"/>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3"/>
          <p:cNvSpPr>
            <a:spLocks noGrp="1"/>
          </p:cNvSpPr>
          <p:nvPr>
            <p:ph type="title"/>
          </p:nvPr>
        </p:nvSpPr>
        <p:spPr>
          <a:xfrm>
            <a:off x="2206625" y="204788"/>
            <a:ext cx="6937375" cy="995362"/>
          </a:xfrm>
        </p:spPr>
        <p:txBody>
          <a:bodyPr/>
          <a:lstStyle/>
          <a:p>
            <a:r>
              <a:rPr lang="en-US" altLang="en-US" sz="3600" smtClean="0"/>
              <a:t>Training</a:t>
            </a:r>
            <a:r>
              <a:rPr lang="en-US" altLang="en-US" smtClean="0"/>
              <a:t> </a:t>
            </a:r>
            <a:r>
              <a:rPr lang="en-US" altLang="en-US" sz="3600" smtClean="0"/>
              <a:t>Agenda—Day 1</a:t>
            </a:r>
            <a:r>
              <a:rPr lang="en-US" altLang="en-US" smtClean="0"/>
              <a:t> </a:t>
            </a:r>
          </a:p>
        </p:txBody>
      </p:sp>
      <p:graphicFrame>
        <p:nvGraphicFramePr>
          <p:cNvPr id="6" name="Content Placeholder 5"/>
          <p:cNvGraphicFramePr>
            <a:graphicFrameLocks noGrp="1"/>
          </p:cNvGraphicFramePr>
          <p:nvPr>
            <p:ph idx="1"/>
          </p:nvPr>
        </p:nvGraphicFramePr>
        <p:xfrm>
          <a:off x="849313" y="1563688"/>
          <a:ext cx="7445375" cy="4559304"/>
        </p:xfrm>
        <a:graphic>
          <a:graphicData uri="http://schemas.openxmlformats.org/drawingml/2006/table">
            <a:tbl>
              <a:tblPr/>
              <a:tblGrid>
                <a:gridCol w="219075"/>
                <a:gridCol w="5541962"/>
                <a:gridCol w="1684338"/>
              </a:tblGrid>
              <a:tr h="569913">
                <a:tc gridSpan="2">
                  <a:txBody>
                    <a:bodyPr/>
                    <a:lstStyle/>
                    <a:p>
                      <a:pPr marL="249238" marR="0" lvl="0" indent="-179388" algn="ctr"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Arial" charset="0"/>
                          <a:ea typeface="MS PGothic" pitchFamily="34" charset="-128"/>
                        </a:rPr>
                        <a:t> Session</a:t>
                      </a:r>
                      <a:endParaRPr kumimoji="0" lang="en-US" sz="2400" b="1"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hMerge="1">
                  <a:txBody>
                    <a:bodyPr/>
                    <a:lstStyle/>
                    <a:p>
                      <a:endParaRPr lang="en-US"/>
                    </a:p>
                  </a:txBody>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Arial" charset="0"/>
                          <a:ea typeface="MS PGothic" pitchFamily="34" charset="-128"/>
                        </a:rPr>
                        <a:t>Duration</a:t>
                      </a:r>
                      <a:endParaRPr kumimoji="0" lang="en-US" sz="2400" b="1"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569913">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dirty="0" smtClean="0">
                          <a:ln>
                            <a:noFill/>
                          </a:ln>
                          <a:solidFill>
                            <a:srgbClr val="FFFFFF"/>
                          </a:solidFill>
                          <a:effectLst/>
                          <a:latin typeface="Arial" charset="0"/>
                          <a:ea typeface="MS PGothic" pitchFamily="34" charset="-128"/>
                        </a:rPr>
                        <a:t> </a:t>
                      </a:r>
                      <a:endParaRPr kumimoji="0" lang="en-US" sz="1200" b="1" i="0" u="none" strike="noStrike" cap="none" normalizeH="0" baseline="0" dirty="0" smtClean="0">
                        <a:ln>
                          <a:noFill/>
                        </a:ln>
                        <a:solidFill>
                          <a:srgbClr val="FFFFFF"/>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dirty="0" smtClean="0">
                          <a:ln>
                            <a:noFill/>
                          </a:ln>
                          <a:solidFill>
                            <a:srgbClr val="FFFFFF"/>
                          </a:solidFill>
                          <a:effectLst/>
                          <a:latin typeface="Arial" charset="0"/>
                          <a:ea typeface="MS PGothic" pitchFamily="34" charset="-128"/>
                        </a:rPr>
                        <a:t> </a:t>
                      </a:r>
                      <a:endParaRPr kumimoji="0" lang="en-US"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dirty="0" smtClean="0">
                          <a:ln>
                            <a:noFill/>
                          </a:ln>
                          <a:solidFill>
                            <a:srgbClr val="FFFFFF"/>
                          </a:solidFill>
                          <a:effectLst/>
                          <a:latin typeface="Arial" charset="0"/>
                          <a:ea typeface="MS PGothic" pitchFamily="34" charset="-128"/>
                        </a:rPr>
                        <a:t> </a:t>
                      </a:r>
                      <a:endParaRPr kumimoji="0" lang="en-US"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dirty="0" smtClean="0">
                          <a:ln>
                            <a:noFill/>
                          </a:ln>
                          <a:solidFill>
                            <a:srgbClr val="FFFFFF"/>
                          </a:solidFill>
                          <a:effectLst/>
                          <a:latin typeface="Arial" charset="0"/>
                          <a:ea typeface="MS PGothic" pitchFamily="34" charset="-128"/>
                        </a:rPr>
                        <a:t> </a:t>
                      </a:r>
                      <a:endParaRPr kumimoji="0" lang="en-US"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dirty="0" smtClean="0">
                          <a:ln>
                            <a:noFill/>
                          </a:ln>
                          <a:solidFill>
                            <a:srgbClr val="FFFFFF"/>
                          </a:solidFill>
                          <a:effectLst/>
                          <a:latin typeface="Arial" charset="0"/>
                          <a:ea typeface="MS PGothic" pitchFamily="34" charset="-128"/>
                        </a:rPr>
                        <a:t> </a:t>
                      </a:r>
                      <a:endParaRPr kumimoji="0" lang="en-US"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dirty="0" smtClean="0">
                          <a:ln>
                            <a:noFill/>
                          </a:ln>
                          <a:solidFill>
                            <a:srgbClr val="FFFFFF"/>
                          </a:solidFill>
                          <a:effectLst/>
                          <a:latin typeface="Arial" charset="0"/>
                          <a:ea typeface="MS PGothic" pitchFamily="34" charset="-128"/>
                        </a:rPr>
                        <a:t> </a:t>
                      </a:r>
                      <a:endParaRPr kumimoji="0" lang="en-US"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dirty="0" smtClean="0">
                          <a:ln>
                            <a:noFill/>
                          </a:ln>
                          <a:solidFill>
                            <a:srgbClr val="FFFFFF"/>
                          </a:solidFill>
                          <a:effectLst/>
                          <a:latin typeface="Arial" charset="0"/>
                          <a:ea typeface="MS PGothic" pitchFamily="34" charset="-128"/>
                        </a:rPr>
                        <a:t> </a:t>
                      </a:r>
                      <a:endParaRPr kumimoji="0" lang="en-US"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smtClean="0">
                          <a:ln>
                            <a:noFill/>
                          </a:ln>
                          <a:solidFill>
                            <a:srgbClr val="000000"/>
                          </a:solidFill>
                          <a:effectLst/>
                          <a:latin typeface="Arial" charset="0"/>
                          <a:ea typeface="MS PGothic" pitchFamily="34" charset="-128"/>
                        </a:rPr>
                        <a:t>Introduction to the Training</a:t>
                      </a:r>
                      <a:endParaRPr kumimoji="0" lang="en-US"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dirty="0" smtClean="0">
                          <a:ln>
                            <a:noFill/>
                          </a:ln>
                          <a:solidFill>
                            <a:srgbClr val="000000"/>
                          </a:solidFill>
                          <a:effectLst/>
                          <a:latin typeface="Arial" charset="0"/>
                          <a:ea typeface="MS PGothic" pitchFamily="34" charset="-128"/>
                        </a:rPr>
                        <a:t>40 min</a:t>
                      </a:r>
                      <a:endParaRPr kumimoji="0" lang="en-US"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9913">
                <a:tc vMerge="1">
                  <a:txBody>
                    <a:bodyPr/>
                    <a:lstStyle/>
                    <a:p>
                      <a:endParaRPr lang="en-US"/>
                    </a:p>
                  </a:txBody>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smtClean="0">
                          <a:ln>
                            <a:noFill/>
                          </a:ln>
                          <a:solidFill>
                            <a:srgbClr val="000000"/>
                          </a:solidFill>
                          <a:effectLst/>
                          <a:latin typeface="Arial" charset="0"/>
                          <a:ea typeface="MS PGothic" pitchFamily="34" charset="-128"/>
                        </a:rPr>
                        <a:t>Introduction to Net Hole Assessment</a:t>
                      </a:r>
                      <a:endParaRPr kumimoji="0" lang="en-US"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dirty="0" smtClean="0">
                          <a:ln>
                            <a:noFill/>
                          </a:ln>
                          <a:solidFill>
                            <a:srgbClr val="000000"/>
                          </a:solidFill>
                          <a:effectLst/>
                          <a:latin typeface="Arial" charset="0"/>
                          <a:ea typeface="MS PGothic" pitchFamily="34" charset="-128"/>
                        </a:rPr>
                        <a:t>40 min</a:t>
                      </a:r>
                      <a:endParaRPr kumimoji="0" lang="en-US"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9913">
                <a:tc vMerge="1">
                  <a:txBody>
                    <a:bodyPr/>
                    <a:lstStyle/>
                    <a:p>
                      <a:endParaRPr lang="en-US"/>
                    </a:p>
                  </a:txBody>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smtClean="0">
                          <a:ln>
                            <a:noFill/>
                          </a:ln>
                          <a:solidFill>
                            <a:srgbClr val="000000"/>
                          </a:solidFill>
                          <a:effectLst/>
                          <a:latin typeface="Arial" charset="0"/>
                          <a:ea typeface="MS PGothic" pitchFamily="34" charset="-128"/>
                        </a:rPr>
                        <a:t>Break</a:t>
                      </a:r>
                      <a:endParaRPr kumimoji="0" lang="en-US"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dirty="0" smtClean="0">
                          <a:ln>
                            <a:noFill/>
                          </a:ln>
                          <a:solidFill>
                            <a:srgbClr val="000000"/>
                          </a:solidFill>
                          <a:effectLst/>
                          <a:latin typeface="Arial" charset="0"/>
                          <a:ea typeface="MS PGothic" pitchFamily="34" charset="-128"/>
                        </a:rPr>
                        <a:t>15 min</a:t>
                      </a:r>
                      <a:endParaRPr kumimoji="0" lang="en-US"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569913">
                <a:tc vMerge="1">
                  <a:txBody>
                    <a:bodyPr/>
                    <a:lstStyle/>
                    <a:p>
                      <a:endParaRPr lang="en-US"/>
                    </a:p>
                  </a:txBody>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smtClean="0">
                          <a:ln>
                            <a:noFill/>
                          </a:ln>
                          <a:solidFill>
                            <a:srgbClr val="000000"/>
                          </a:solidFill>
                          <a:effectLst/>
                          <a:latin typeface="Arial" charset="0"/>
                          <a:ea typeface="MS PGothic" pitchFamily="34" charset="-128"/>
                        </a:rPr>
                        <a:t>The Hole Assessment Template</a:t>
                      </a:r>
                      <a:endParaRPr kumimoji="0" lang="en-US"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dirty="0" smtClean="0">
                          <a:ln>
                            <a:noFill/>
                          </a:ln>
                          <a:solidFill>
                            <a:srgbClr val="000000"/>
                          </a:solidFill>
                          <a:effectLst/>
                          <a:latin typeface="Arial" charset="0"/>
                          <a:ea typeface="MS PGothic" pitchFamily="34" charset="-128"/>
                        </a:rPr>
                        <a:t>1 hour</a:t>
                      </a:r>
                      <a:endParaRPr kumimoji="0" lang="en-US"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9913">
                <a:tc vMerge="1">
                  <a:txBody>
                    <a:bodyPr/>
                    <a:lstStyle/>
                    <a:p>
                      <a:endParaRPr lang="en-US"/>
                    </a:p>
                  </a:txBody>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smtClean="0">
                          <a:ln>
                            <a:noFill/>
                          </a:ln>
                          <a:solidFill>
                            <a:srgbClr val="000000"/>
                          </a:solidFill>
                          <a:effectLst/>
                          <a:latin typeface="Arial" charset="0"/>
                          <a:ea typeface="MS PGothic" pitchFamily="34" charset="-128"/>
                        </a:rPr>
                        <a:t>Lunch</a:t>
                      </a:r>
                      <a:endParaRPr kumimoji="0" lang="en-US"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dirty="0" smtClean="0">
                          <a:ln>
                            <a:noFill/>
                          </a:ln>
                          <a:solidFill>
                            <a:srgbClr val="000000"/>
                          </a:solidFill>
                          <a:effectLst/>
                          <a:latin typeface="Arial" charset="0"/>
                          <a:ea typeface="MS PGothic" pitchFamily="34" charset="-128"/>
                        </a:rPr>
                        <a:t>1 hour</a:t>
                      </a:r>
                      <a:endParaRPr kumimoji="0" lang="en-US"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F3F4"/>
                    </a:solidFill>
                  </a:tcPr>
                </a:tc>
              </a:tr>
              <a:tr h="569913">
                <a:tc vMerge="1">
                  <a:txBody>
                    <a:bodyPr/>
                    <a:lstStyle/>
                    <a:p>
                      <a:endParaRPr lang="en-US"/>
                    </a:p>
                  </a:txBody>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smtClean="0">
                          <a:ln>
                            <a:noFill/>
                          </a:ln>
                          <a:solidFill>
                            <a:srgbClr val="000000"/>
                          </a:solidFill>
                          <a:effectLst/>
                          <a:latin typeface="Arial" charset="0"/>
                          <a:ea typeface="MS PGothic" pitchFamily="34" charset="-128"/>
                        </a:rPr>
                        <a:t>The Hole Tally Sheet</a:t>
                      </a:r>
                      <a:endParaRPr kumimoji="0" lang="en-US"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dirty="0" smtClean="0">
                          <a:ln>
                            <a:noFill/>
                          </a:ln>
                          <a:solidFill>
                            <a:srgbClr val="000000"/>
                          </a:solidFill>
                          <a:effectLst/>
                          <a:latin typeface="Arial" charset="0"/>
                          <a:ea typeface="MS PGothic" pitchFamily="34" charset="-128"/>
                        </a:rPr>
                        <a:t>1 hour</a:t>
                      </a:r>
                      <a:endParaRPr kumimoji="0" lang="en-US"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69913">
                <a:tc vMerge="1">
                  <a:txBody>
                    <a:bodyPr/>
                    <a:lstStyle/>
                    <a:p>
                      <a:endParaRPr lang="en-US"/>
                    </a:p>
                  </a:txBody>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smtClean="0">
                          <a:ln>
                            <a:noFill/>
                          </a:ln>
                          <a:solidFill>
                            <a:srgbClr val="000000"/>
                          </a:solidFill>
                          <a:effectLst/>
                          <a:latin typeface="Arial" charset="0"/>
                          <a:ea typeface="MS PGothic" pitchFamily="34" charset="-128"/>
                        </a:rPr>
                        <a:t>Assessing LLINs Practice</a:t>
                      </a:r>
                      <a:endParaRPr kumimoji="0" lang="en-US"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dirty="0" smtClean="0">
                          <a:ln>
                            <a:noFill/>
                          </a:ln>
                          <a:solidFill>
                            <a:srgbClr val="000000"/>
                          </a:solidFill>
                          <a:effectLst/>
                          <a:latin typeface="Arial" charset="0"/>
                          <a:ea typeface="MS PGothic" pitchFamily="34" charset="-128"/>
                        </a:rPr>
                        <a:t>3 hours</a:t>
                      </a:r>
                      <a:endParaRPr kumimoji="0" lang="en-US"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p:nvPr>
        </p:nvSpPr>
        <p:spPr>
          <a:xfrm>
            <a:off x="2317750" y="209550"/>
            <a:ext cx="5375275" cy="995363"/>
          </a:xfrm>
        </p:spPr>
        <p:txBody>
          <a:bodyPr/>
          <a:lstStyle/>
          <a:p>
            <a:r>
              <a:rPr lang="en-US" altLang="en-US" sz="3600" smtClean="0"/>
              <a:t>Step 4</a:t>
            </a:r>
          </a:p>
        </p:txBody>
      </p:sp>
      <p:sp>
        <p:nvSpPr>
          <p:cNvPr id="3" name="Content Placeholder 2"/>
          <p:cNvSpPr>
            <a:spLocks noGrp="1"/>
          </p:cNvSpPr>
          <p:nvPr>
            <p:ph idx="1"/>
          </p:nvPr>
        </p:nvSpPr>
        <p:spPr>
          <a:xfrm>
            <a:off x="457200" y="1376363"/>
            <a:ext cx="8556625" cy="4724400"/>
          </a:xfrm>
        </p:spPr>
        <p:txBody>
          <a:bodyPr/>
          <a:lstStyle/>
          <a:p>
            <a:pPr>
              <a:defRPr/>
            </a:pPr>
            <a:r>
              <a:rPr lang="en-US" smtClean="0"/>
              <a:t>Count the number of </a:t>
            </a:r>
            <a:r>
              <a:rPr lang="en-US" b="1" smtClean="0"/>
              <a:t>Size 2 holes</a:t>
            </a:r>
            <a:r>
              <a:rPr lang="en-US" smtClean="0"/>
              <a:t> on the same side</a:t>
            </a:r>
          </a:p>
          <a:p>
            <a:pPr>
              <a:defRPr/>
            </a:pPr>
            <a:r>
              <a:rPr lang="en-US" smtClean="0"/>
              <a:t>Count the number of </a:t>
            </a:r>
            <a:r>
              <a:rPr lang="en-US" b="1" smtClean="0"/>
              <a:t>Size 3</a:t>
            </a:r>
            <a:r>
              <a:rPr lang="en-US" smtClean="0"/>
              <a:t> </a:t>
            </a:r>
            <a:r>
              <a:rPr lang="en-US" b="1" smtClean="0"/>
              <a:t>holes</a:t>
            </a:r>
            <a:r>
              <a:rPr lang="en-US" smtClean="0"/>
              <a:t> and then </a:t>
            </a:r>
            <a:r>
              <a:rPr lang="en-US" b="1" smtClean="0"/>
              <a:t>Size 4 holes</a:t>
            </a:r>
            <a:endParaRPr lang="en-US" smtClean="0"/>
          </a:p>
          <a:p>
            <a:pPr>
              <a:defRPr/>
            </a:pPr>
            <a:r>
              <a:rPr lang="en-US" smtClean="0"/>
              <a:t>Mark the number of Size 2, 3 and 4 holes on the tally sheet by filling in the corresponding circle on the sheet</a:t>
            </a:r>
          </a:p>
          <a:p>
            <a:pPr marL="0" indent="0">
              <a:buFont typeface="Wingdings" pitchFamily="2" charset="2"/>
              <a:buNone/>
              <a:defRPr/>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le 1"/>
          <p:cNvSpPr>
            <a:spLocks noGrp="1"/>
          </p:cNvSpPr>
          <p:nvPr>
            <p:ph type="title"/>
          </p:nvPr>
        </p:nvSpPr>
        <p:spPr>
          <a:xfrm>
            <a:off x="2317750" y="257175"/>
            <a:ext cx="5375275" cy="995363"/>
          </a:xfrm>
        </p:spPr>
        <p:txBody>
          <a:bodyPr/>
          <a:lstStyle/>
          <a:p>
            <a:r>
              <a:rPr lang="en-US" altLang="en-US" smtClean="0"/>
              <a:t>Maximum diameter counts</a:t>
            </a:r>
          </a:p>
        </p:txBody>
      </p:sp>
      <p:pic>
        <p:nvPicPr>
          <p:cNvPr id="5427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43175" y="2292350"/>
            <a:ext cx="4030663" cy="34925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itle 1"/>
          <p:cNvSpPr>
            <a:spLocks noGrp="1"/>
          </p:cNvSpPr>
          <p:nvPr>
            <p:ph type="title"/>
          </p:nvPr>
        </p:nvSpPr>
        <p:spPr>
          <a:xfrm>
            <a:off x="2317750" y="209550"/>
            <a:ext cx="5375275" cy="995363"/>
          </a:xfrm>
        </p:spPr>
        <p:txBody>
          <a:bodyPr/>
          <a:lstStyle/>
          <a:p>
            <a:r>
              <a:rPr lang="en-US" altLang="en-US" sz="3600" smtClean="0"/>
              <a:t>Step 5</a:t>
            </a:r>
          </a:p>
        </p:txBody>
      </p:sp>
      <p:sp>
        <p:nvSpPr>
          <p:cNvPr id="3" name="Content Placeholder 2"/>
          <p:cNvSpPr>
            <a:spLocks noGrp="1"/>
          </p:cNvSpPr>
          <p:nvPr>
            <p:ph idx="1"/>
          </p:nvPr>
        </p:nvSpPr>
        <p:spPr>
          <a:xfrm>
            <a:off x="457200" y="1376363"/>
            <a:ext cx="8556625" cy="4724400"/>
          </a:xfrm>
        </p:spPr>
        <p:txBody>
          <a:bodyPr/>
          <a:lstStyle/>
          <a:p>
            <a:pPr>
              <a:defRPr/>
            </a:pPr>
            <a:r>
              <a:rPr lang="en-US" smtClean="0"/>
              <a:t>Move to the </a:t>
            </a:r>
            <a:r>
              <a:rPr lang="en-US" b="1" smtClean="0"/>
              <a:t>Long Side</a:t>
            </a:r>
            <a:r>
              <a:rPr lang="en-US" smtClean="0"/>
              <a:t> of the LLIN (next to the net label)</a:t>
            </a:r>
          </a:p>
          <a:p>
            <a:pPr>
              <a:defRPr/>
            </a:pPr>
            <a:r>
              <a:rPr lang="en-US" smtClean="0"/>
              <a:t>Repeat the procedure for the </a:t>
            </a:r>
            <a:r>
              <a:rPr lang="en-US" b="1" smtClean="0"/>
              <a:t>Long Side</a:t>
            </a:r>
          </a:p>
          <a:p>
            <a:pPr>
              <a:defRPr/>
            </a:pPr>
            <a:r>
              <a:rPr lang="es-ES" b="1" smtClean="0"/>
              <a:t>Make sure not to double count holes at the border between sides</a:t>
            </a:r>
            <a:endParaRPr lang="en-US" smtClean="0"/>
          </a:p>
          <a:p>
            <a:pPr>
              <a:defRPr/>
            </a:pPr>
            <a:r>
              <a:rPr lang="en-US" smtClean="0"/>
              <a:t>Fill in the corresponding circles for the number of Size 1, 2, 3 and 4 holes on the tally sheet</a:t>
            </a:r>
          </a:p>
          <a:p>
            <a:pPr>
              <a:defRPr/>
            </a:pPr>
            <a:r>
              <a:rPr lang="en-US" smtClean="0"/>
              <a:t>Repeat the procedure for the </a:t>
            </a:r>
            <a:r>
              <a:rPr lang="en-US" b="1" smtClean="0"/>
              <a:t>other short and long side</a:t>
            </a:r>
            <a:r>
              <a:rPr lang="en-US" smtClean="0"/>
              <a:t>, and the</a:t>
            </a:r>
            <a:r>
              <a:rPr lang="en-US" b="1" smtClean="0"/>
              <a:t> roof</a:t>
            </a:r>
            <a:endParaRPr lang="en-US" smtClean="0"/>
          </a:p>
          <a:p>
            <a:pPr>
              <a:defRPr/>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itle 1"/>
          <p:cNvSpPr>
            <a:spLocks noGrp="1"/>
          </p:cNvSpPr>
          <p:nvPr>
            <p:ph type="title"/>
          </p:nvPr>
        </p:nvSpPr>
        <p:spPr>
          <a:xfrm>
            <a:off x="2317750" y="257175"/>
            <a:ext cx="5375275" cy="995363"/>
          </a:xfrm>
        </p:spPr>
        <p:txBody>
          <a:bodyPr/>
          <a:lstStyle/>
          <a:p>
            <a:r>
              <a:rPr lang="en-US" altLang="en-US" sz="3600" smtClean="0"/>
              <a:t>Step 6</a:t>
            </a:r>
          </a:p>
        </p:txBody>
      </p:sp>
      <p:sp>
        <p:nvSpPr>
          <p:cNvPr id="3" name="Content Placeholder 2"/>
          <p:cNvSpPr>
            <a:spLocks noGrp="1"/>
          </p:cNvSpPr>
          <p:nvPr>
            <p:ph idx="1"/>
          </p:nvPr>
        </p:nvSpPr>
        <p:spPr>
          <a:xfrm>
            <a:off x="355600" y="1676400"/>
            <a:ext cx="8572500" cy="4724400"/>
          </a:xfrm>
        </p:spPr>
        <p:txBody>
          <a:bodyPr/>
          <a:lstStyle/>
          <a:p>
            <a:pPr>
              <a:defRPr/>
            </a:pPr>
            <a:r>
              <a:rPr lang="en-US" smtClean="0"/>
              <a:t>When all sides are finished, count the total number of filled circles in each row (size category) for all five sections and enter the number in the “Total” box under each size</a:t>
            </a:r>
          </a:p>
          <a:p>
            <a:pPr>
              <a:defRPr/>
            </a:pPr>
            <a:endParaRPr lang="en-US" dirty="0"/>
          </a:p>
        </p:txBody>
      </p:sp>
      <p:pic>
        <p:nvPicPr>
          <p:cNvPr id="563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313" y="3576638"/>
            <a:ext cx="7699375" cy="247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0813" y="296863"/>
            <a:ext cx="5183187" cy="629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7" name="Title 1"/>
          <p:cNvSpPr>
            <a:spLocks noGrp="1"/>
          </p:cNvSpPr>
          <p:nvPr>
            <p:ph type="title"/>
          </p:nvPr>
        </p:nvSpPr>
        <p:spPr>
          <a:xfrm>
            <a:off x="2286000" y="161925"/>
            <a:ext cx="5375275" cy="995363"/>
          </a:xfrm>
        </p:spPr>
        <p:txBody>
          <a:bodyPr/>
          <a:lstStyle/>
          <a:p>
            <a:r>
              <a:rPr lang="en-US" altLang="en-US" sz="3600" smtClean="0"/>
              <a:t>Step 7</a:t>
            </a:r>
          </a:p>
        </p:txBody>
      </p:sp>
      <p:sp>
        <p:nvSpPr>
          <p:cNvPr id="3" name="Content Placeholder 2"/>
          <p:cNvSpPr>
            <a:spLocks noGrp="1"/>
          </p:cNvSpPr>
          <p:nvPr>
            <p:ph idx="1"/>
          </p:nvPr>
        </p:nvSpPr>
        <p:spPr>
          <a:xfrm>
            <a:off x="236538" y="1166813"/>
            <a:ext cx="3557587" cy="4641850"/>
          </a:xfrm>
        </p:spPr>
        <p:txBody>
          <a:bodyPr/>
          <a:lstStyle/>
          <a:p>
            <a:pPr>
              <a:defRPr/>
            </a:pPr>
            <a:r>
              <a:rPr lang="en-US" sz="2600" smtClean="0"/>
              <a:t>Add up all Size 1, Size 2, Size 3 and Size 4 holes at the bottom right of the tally sheet</a:t>
            </a:r>
          </a:p>
          <a:p>
            <a:pPr>
              <a:defRPr/>
            </a:pPr>
            <a:endParaRPr lang="en-US" sz="2600" smtClean="0"/>
          </a:p>
          <a:p>
            <a:pPr>
              <a:defRPr/>
            </a:pPr>
            <a:r>
              <a:rPr lang="en-US" sz="2600" smtClean="0"/>
              <a:t>Record the total numbers on the LLIN durability questionnaire</a:t>
            </a:r>
          </a:p>
          <a:p>
            <a:pPr marL="0" indent="0">
              <a:buFont typeface="Wingdings" pitchFamily="2" charset="2"/>
              <a:buNone/>
              <a:defRPr/>
            </a:pPr>
            <a:r>
              <a:rPr lang="en-US" sz="2600" smtClean="0"/>
              <a:t> </a:t>
            </a:r>
          </a:p>
          <a:p>
            <a:pPr>
              <a:defRPr/>
            </a:pPr>
            <a:endParaRPr lang="en-US" sz="2600" dirty="0"/>
          </a:p>
        </p:txBody>
      </p:sp>
      <p:grpSp>
        <p:nvGrpSpPr>
          <p:cNvPr id="57349" name="Group 8"/>
          <p:cNvGrpSpPr>
            <a:grpSpLocks/>
          </p:cNvGrpSpPr>
          <p:nvPr/>
        </p:nvGrpSpPr>
        <p:grpSpPr bwMode="auto">
          <a:xfrm>
            <a:off x="3290888" y="3168650"/>
            <a:ext cx="2511425" cy="2828925"/>
            <a:chOff x="3168869" y="3310759"/>
            <a:chExt cx="2511206" cy="2828104"/>
          </a:xfrm>
        </p:grpSpPr>
        <p:cxnSp>
          <p:nvCxnSpPr>
            <p:cNvPr id="57350" name="Straight Arrow Connector 3"/>
            <p:cNvCxnSpPr>
              <a:cxnSpLocks noChangeShapeType="1"/>
            </p:cNvCxnSpPr>
            <p:nvPr/>
          </p:nvCxnSpPr>
          <p:spPr bwMode="auto">
            <a:xfrm>
              <a:off x="3168869" y="6138863"/>
              <a:ext cx="2511206" cy="0"/>
            </a:xfrm>
            <a:prstGeom prst="straightConnector1">
              <a:avLst/>
            </a:prstGeom>
            <a:noFill/>
            <a:ln w="38100" algn="ctr">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7351" name="Straight Connector 10"/>
            <p:cNvCxnSpPr>
              <a:cxnSpLocks noChangeShapeType="1"/>
            </p:cNvCxnSpPr>
            <p:nvPr/>
          </p:nvCxnSpPr>
          <p:spPr bwMode="auto">
            <a:xfrm>
              <a:off x="3168870" y="3310759"/>
              <a:ext cx="0" cy="2828104"/>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p:cNvSpPr>
            <a:spLocks noGrp="1"/>
          </p:cNvSpPr>
          <p:nvPr>
            <p:ph type="title"/>
          </p:nvPr>
        </p:nvSpPr>
        <p:spPr>
          <a:xfrm>
            <a:off x="2317750" y="257175"/>
            <a:ext cx="5375275" cy="995363"/>
          </a:xfrm>
        </p:spPr>
        <p:txBody>
          <a:bodyPr/>
          <a:lstStyle/>
          <a:p>
            <a:r>
              <a:rPr lang="en-US" altLang="en-US" smtClean="0"/>
              <a:t>Frequent challenges</a:t>
            </a:r>
          </a:p>
        </p:txBody>
      </p:sp>
      <p:sp>
        <p:nvSpPr>
          <p:cNvPr id="3" name="Content Placeholder 2"/>
          <p:cNvSpPr>
            <a:spLocks noGrp="1"/>
          </p:cNvSpPr>
          <p:nvPr>
            <p:ph idx="1"/>
          </p:nvPr>
        </p:nvSpPr>
        <p:spPr>
          <a:xfrm>
            <a:off x="355600" y="1676400"/>
            <a:ext cx="8405813" cy="4724400"/>
          </a:xfrm>
        </p:spPr>
        <p:txBody>
          <a:bodyPr/>
          <a:lstStyle/>
          <a:p>
            <a:pPr marL="609600" indent="-609600">
              <a:buClr>
                <a:schemeClr val="accent2"/>
              </a:buClr>
              <a:defRPr/>
            </a:pPr>
            <a:r>
              <a:rPr lang="en-GB" smtClean="0"/>
              <a:t>Over-counting of small holes less than 0.5cm</a:t>
            </a:r>
          </a:p>
          <a:p>
            <a:pPr marL="609600" indent="-609600">
              <a:buClr>
                <a:schemeClr val="accent2"/>
              </a:buClr>
              <a:defRPr/>
            </a:pPr>
            <a:r>
              <a:rPr lang="en-GB" smtClean="0"/>
              <a:t>Double counting of holes at the seam between short and long side</a:t>
            </a:r>
          </a:p>
          <a:p>
            <a:pPr marL="609600" indent="-609600">
              <a:buClr>
                <a:schemeClr val="accent2"/>
              </a:buClr>
              <a:defRPr/>
            </a:pPr>
            <a:r>
              <a:rPr lang="en-GB" smtClean="0"/>
              <a:t>Overlooking single small hole</a:t>
            </a:r>
          </a:p>
          <a:p>
            <a:pPr marL="609600" indent="-609600">
              <a:buClr>
                <a:schemeClr val="accent2"/>
              </a:buClr>
              <a:defRPr/>
            </a:pPr>
            <a:r>
              <a:rPr lang="en-GB" smtClean="0"/>
              <a:t>Overlooking single repaired hole</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itle 1"/>
          <p:cNvSpPr>
            <a:spLocks noGrp="1"/>
          </p:cNvSpPr>
          <p:nvPr>
            <p:ph type="title"/>
          </p:nvPr>
        </p:nvSpPr>
        <p:spPr>
          <a:xfrm>
            <a:off x="2206625" y="203200"/>
            <a:ext cx="6937375" cy="995363"/>
          </a:xfrm>
        </p:spPr>
        <p:txBody>
          <a:bodyPr/>
          <a:lstStyle/>
          <a:p>
            <a:r>
              <a:rPr lang="en-US" altLang="en-US" sz="3600" smtClean="0"/>
              <a:t>Survey Schedule</a:t>
            </a:r>
            <a:endParaRPr lang="en-CA" altLang="en-US" sz="3600" smtClean="0"/>
          </a:p>
        </p:txBody>
      </p:sp>
      <p:sp>
        <p:nvSpPr>
          <p:cNvPr id="3" name="Content Placeholder 2"/>
          <p:cNvSpPr>
            <a:spLocks noGrp="1"/>
          </p:cNvSpPr>
          <p:nvPr>
            <p:ph idx="1"/>
          </p:nvPr>
        </p:nvSpPr>
        <p:spPr>
          <a:xfrm>
            <a:off x="355600" y="1676400"/>
            <a:ext cx="8405813" cy="4724400"/>
          </a:xfrm>
        </p:spPr>
        <p:txBody>
          <a:bodyPr/>
          <a:lstStyle/>
          <a:p>
            <a:pPr marL="0" indent="0" eaLnBrk="1" fontAlgn="auto" hangingPunct="1">
              <a:spcAft>
                <a:spcPts val="0"/>
              </a:spcAft>
              <a:buFont typeface="Wingdings"/>
              <a:buNone/>
              <a:defRPr/>
            </a:pPr>
            <a:r>
              <a:rPr lang="en-US" smtClean="0">
                <a:latin typeface="+mn-lt"/>
                <a:cs typeface="Arial Narrow"/>
              </a:rPr>
              <a:t>The number of households interviewed and LLINs assessed is dependent on:</a:t>
            </a:r>
          </a:p>
          <a:p>
            <a:pPr marL="274320" indent="-274320" eaLnBrk="1" fontAlgn="auto" hangingPunct="1">
              <a:spcAft>
                <a:spcPts val="0"/>
              </a:spcAft>
              <a:buFont typeface="Wingdings"/>
              <a:buNone/>
              <a:defRPr/>
            </a:pPr>
            <a:endParaRPr lang="en-US" smtClean="0">
              <a:latin typeface="+mn-lt"/>
              <a:cs typeface="Arial Narrow"/>
            </a:endParaRPr>
          </a:p>
          <a:p>
            <a:pPr marL="274320" indent="-274320" eaLnBrk="1" fontAlgn="auto" hangingPunct="1">
              <a:spcAft>
                <a:spcPts val="0"/>
              </a:spcAft>
              <a:defRPr/>
            </a:pPr>
            <a:r>
              <a:rPr lang="en-US" smtClean="0">
                <a:latin typeface="+mn-lt"/>
                <a:cs typeface="Arial Narrow"/>
              </a:rPr>
              <a:t>Number of LLINs found in a household</a:t>
            </a:r>
          </a:p>
          <a:p>
            <a:pPr marL="274320" indent="-274320" eaLnBrk="1" fontAlgn="auto" hangingPunct="1">
              <a:spcAft>
                <a:spcPts val="0"/>
              </a:spcAft>
              <a:buFont typeface="Wingdings"/>
              <a:buNone/>
              <a:defRPr/>
            </a:pPr>
            <a:endParaRPr lang="en-US" smtClean="0">
              <a:latin typeface="+mn-lt"/>
              <a:cs typeface="Arial Narrow"/>
            </a:endParaRPr>
          </a:p>
          <a:p>
            <a:pPr marL="274320" indent="-274320" eaLnBrk="1" fontAlgn="auto" hangingPunct="1">
              <a:spcAft>
                <a:spcPts val="0"/>
              </a:spcAft>
              <a:defRPr/>
            </a:pPr>
            <a:r>
              <a:rPr lang="en-US" smtClean="0">
                <a:latin typeface="+mn-lt"/>
                <a:cs typeface="Arial Narrow"/>
              </a:rPr>
              <a:t>The condition of an LLIN (the more holes the longer it will take to count)</a:t>
            </a:r>
          </a:p>
          <a:p>
            <a:pPr>
              <a:defRPr/>
            </a:pPr>
            <a:endParaRPr lang="en-CA" sz="3200" dirty="0">
              <a:latin typeface="+mn-lt"/>
              <a:cs typeface="ＭＳ Ｐゴシック"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itle 4"/>
          <p:cNvSpPr>
            <a:spLocks noGrp="1"/>
          </p:cNvSpPr>
          <p:nvPr>
            <p:ph type="title"/>
          </p:nvPr>
        </p:nvSpPr>
        <p:spPr>
          <a:xfrm>
            <a:off x="2206625" y="125413"/>
            <a:ext cx="6937375" cy="995362"/>
          </a:xfrm>
        </p:spPr>
        <p:txBody>
          <a:bodyPr/>
          <a:lstStyle/>
          <a:p>
            <a:r>
              <a:rPr lang="en-US" altLang="en-US" sz="3600" smtClean="0"/>
              <a:t>Surveyor Responsibilities</a:t>
            </a:r>
            <a:endParaRPr lang="en-CA" altLang="en-US" sz="3600" smtClean="0"/>
          </a:p>
        </p:txBody>
      </p:sp>
      <p:sp>
        <p:nvSpPr>
          <p:cNvPr id="43011" name="Content Placeholder 5"/>
          <p:cNvSpPr>
            <a:spLocks noGrp="1"/>
          </p:cNvSpPr>
          <p:nvPr>
            <p:ph idx="1"/>
          </p:nvPr>
        </p:nvSpPr>
        <p:spPr>
          <a:xfrm>
            <a:off x="368300" y="1082675"/>
            <a:ext cx="8407400" cy="5673725"/>
          </a:xfrm>
        </p:spPr>
        <p:txBody>
          <a:bodyPr/>
          <a:lstStyle/>
          <a:p>
            <a:pPr>
              <a:defRPr/>
            </a:pPr>
            <a:r>
              <a:rPr lang="en-US" smtClean="0"/>
              <a:t>Introduce themselves to the household and explaining the purpose of the survey</a:t>
            </a:r>
          </a:p>
          <a:p>
            <a:pPr>
              <a:defRPr/>
            </a:pPr>
            <a:r>
              <a:rPr lang="en-US" smtClean="0"/>
              <a:t>Inform household members that all information collected will remain confidential and that participation is completely voluntary, with no negative effects for non-participation</a:t>
            </a:r>
          </a:p>
          <a:p>
            <a:pPr>
              <a:defRPr/>
            </a:pPr>
            <a:r>
              <a:rPr lang="en-US" smtClean="0"/>
              <a:t>Obtain consent to enter the home and assess the nets</a:t>
            </a:r>
          </a:p>
          <a:p>
            <a:pPr>
              <a:defRPr/>
            </a:pPr>
            <a:r>
              <a:rPr lang="en-US" smtClean="0"/>
              <a:t>Ask the questions on the survey questionnaire and record the answers</a:t>
            </a:r>
          </a:p>
          <a:p>
            <a:pPr>
              <a:defRPr/>
            </a:pPr>
            <a:r>
              <a:rPr lang="en-US" smtClean="0"/>
              <a:t>Identify each LLIN in the household </a:t>
            </a:r>
          </a:p>
          <a:p>
            <a:pPr>
              <a:defRPr/>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itle 4"/>
          <p:cNvSpPr>
            <a:spLocks noGrp="1"/>
          </p:cNvSpPr>
          <p:nvPr>
            <p:ph type="title"/>
          </p:nvPr>
        </p:nvSpPr>
        <p:spPr>
          <a:xfrm>
            <a:off x="2206625" y="125413"/>
            <a:ext cx="6937375" cy="995362"/>
          </a:xfrm>
        </p:spPr>
        <p:txBody>
          <a:bodyPr/>
          <a:lstStyle/>
          <a:p>
            <a:r>
              <a:rPr lang="en-US" altLang="en-US" sz="3600" smtClean="0"/>
              <a:t>Surveyor Responsibilities</a:t>
            </a:r>
            <a:endParaRPr lang="en-CA" altLang="en-US" sz="3600" smtClean="0"/>
          </a:p>
        </p:txBody>
      </p:sp>
      <p:sp>
        <p:nvSpPr>
          <p:cNvPr id="43011" name="Content Placeholder 5"/>
          <p:cNvSpPr>
            <a:spLocks noGrp="1"/>
          </p:cNvSpPr>
          <p:nvPr>
            <p:ph idx="1"/>
          </p:nvPr>
        </p:nvSpPr>
        <p:spPr>
          <a:xfrm>
            <a:off x="368300" y="1082675"/>
            <a:ext cx="8407400" cy="4724400"/>
          </a:xfrm>
        </p:spPr>
        <p:txBody>
          <a:bodyPr/>
          <a:lstStyle/>
          <a:p>
            <a:pPr>
              <a:defRPr/>
            </a:pPr>
            <a:r>
              <a:rPr lang="en-US" smtClean="0"/>
              <a:t>Count the number of holes and determine their type.</a:t>
            </a:r>
          </a:p>
          <a:p>
            <a:pPr>
              <a:defRPr/>
            </a:pPr>
            <a:r>
              <a:rPr lang="en-US" smtClean="0"/>
              <a:t>Measure the size of each holes on each section of the LLIn</a:t>
            </a:r>
          </a:p>
          <a:p>
            <a:pPr>
              <a:defRPr/>
            </a:pPr>
            <a:r>
              <a:rPr lang="en-US" smtClean="0"/>
              <a:t>Record  the number and size of holes on the assessment hole tally sheet</a:t>
            </a:r>
          </a:p>
          <a:p>
            <a:pPr eaLnBrk="1" hangingPunct="1">
              <a:defRPr/>
            </a:pPr>
            <a:r>
              <a:rPr lang="en-US" smtClean="0"/>
              <a:t>Respect  the household members and their household property (LLINs)</a:t>
            </a:r>
          </a:p>
          <a:p>
            <a:pPr eaLnBrk="1" hangingPunct="1">
              <a:defRPr/>
            </a:pPr>
            <a:r>
              <a:rPr lang="en-US" smtClean="0"/>
              <a:t>Work together to support each other</a:t>
            </a:r>
          </a:p>
          <a:p>
            <a:pPr eaLnBrk="1" hangingPunct="1">
              <a:defRPr/>
            </a:pPr>
            <a:r>
              <a:rPr lang="en-US" smtClean="0"/>
              <a:t>Collect data that is </a:t>
            </a:r>
            <a:r>
              <a:rPr lang="en-US" b="1" smtClean="0"/>
              <a:t>VALID</a:t>
            </a:r>
            <a:r>
              <a:rPr lang="en-US" smtClean="0"/>
              <a:t> and </a:t>
            </a:r>
            <a:r>
              <a:rPr lang="en-US" b="1" smtClean="0"/>
              <a:t>ACCURATE</a:t>
            </a:r>
            <a:endParaRPr lang="en-CA" b="1"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le 1"/>
          <p:cNvSpPr>
            <a:spLocks noGrp="1"/>
          </p:cNvSpPr>
          <p:nvPr>
            <p:ph type="title"/>
          </p:nvPr>
        </p:nvSpPr>
        <p:spPr>
          <a:xfrm>
            <a:off x="2254250" y="95250"/>
            <a:ext cx="6937375" cy="995363"/>
          </a:xfrm>
        </p:spPr>
        <p:txBody>
          <a:bodyPr/>
          <a:lstStyle/>
          <a:p>
            <a:r>
              <a:rPr lang="en-US" altLang="en-US" sz="3600" smtClean="0"/>
              <a:t>Materials For Surveyors</a:t>
            </a:r>
            <a:endParaRPr lang="en-CA" altLang="en-US" sz="3600" smtClean="0"/>
          </a:p>
        </p:txBody>
      </p:sp>
      <p:sp>
        <p:nvSpPr>
          <p:cNvPr id="44035" name="Content Placeholder 2"/>
          <p:cNvSpPr>
            <a:spLocks noGrp="1"/>
          </p:cNvSpPr>
          <p:nvPr>
            <p:ph idx="1"/>
          </p:nvPr>
        </p:nvSpPr>
        <p:spPr>
          <a:xfrm>
            <a:off x="615950" y="1408113"/>
            <a:ext cx="7912100" cy="4724400"/>
          </a:xfrm>
        </p:spPr>
        <p:txBody>
          <a:bodyPr/>
          <a:lstStyle/>
          <a:p>
            <a:pPr eaLnBrk="1" hangingPunct="1">
              <a:defRPr/>
            </a:pPr>
            <a:r>
              <a:rPr lang="en-US" smtClean="0"/>
              <a:t>Blue pens (recording data)</a:t>
            </a:r>
          </a:p>
          <a:p>
            <a:pPr eaLnBrk="1" hangingPunct="1">
              <a:defRPr/>
            </a:pPr>
            <a:r>
              <a:rPr lang="en-US" smtClean="0"/>
              <a:t>Clipboard</a:t>
            </a:r>
          </a:p>
          <a:p>
            <a:pPr eaLnBrk="1" hangingPunct="1">
              <a:defRPr/>
            </a:pPr>
            <a:r>
              <a:rPr lang="en-US" smtClean="0"/>
              <a:t>Surveyor Job Aid</a:t>
            </a:r>
          </a:p>
          <a:p>
            <a:pPr eaLnBrk="1" hangingPunct="1">
              <a:defRPr/>
            </a:pPr>
            <a:r>
              <a:rPr lang="en-US" smtClean="0"/>
              <a:t>Laminated </a:t>
            </a:r>
            <a:r>
              <a:rPr lang="en-US" i="1" smtClean="0"/>
              <a:t>Hole Assessment Template</a:t>
            </a:r>
          </a:p>
          <a:p>
            <a:pPr eaLnBrk="1" hangingPunct="1">
              <a:defRPr/>
            </a:pPr>
            <a:r>
              <a:rPr lang="en-US" smtClean="0"/>
              <a:t>Laminated</a:t>
            </a:r>
            <a:r>
              <a:rPr lang="en-US" i="1" smtClean="0"/>
              <a:t> Hole Tally Sheet</a:t>
            </a:r>
          </a:p>
          <a:p>
            <a:pPr eaLnBrk="1" hangingPunct="1">
              <a:defRPr/>
            </a:pPr>
            <a:r>
              <a:rPr lang="en-US" smtClean="0"/>
              <a:t>Erasable Markers</a:t>
            </a:r>
          </a:p>
          <a:p>
            <a:pPr eaLnBrk="1" hangingPunct="1">
              <a:defRPr/>
            </a:pPr>
            <a:r>
              <a:rPr lang="en-US" smtClean="0"/>
              <a:t>Questionnaires</a:t>
            </a:r>
          </a:p>
          <a:p>
            <a:pPr eaLnBrk="1" hangingPunct="1">
              <a:defRPr/>
            </a:pPr>
            <a:r>
              <a:rPr lang="en-US" smtClean="0"/>
              <a:t>Bag to carry materials</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3"/>
          <p:cNvSpPr>
            <a:spLocks noGrp="1"/>
          </p:cNvSpPr>
          <p:nvPr>
            <p:ph type="title"/>
          </p:nvPr>
        </p:nvSpPr>
        <p:spPr>
          <a:xfrm>
            <a:off x="2222500" y="268288"/>
            <a:ext cx="6338888" cy="995362"/>
          </a:xfrm>
        </p:spPr>
        <p:txBody>
          <a:bodyPr/>
          <a:lstStyle/>
          <a:p>
            <a:r>
              <a:rPr lang="en-US" altLang="en-US" sz="3600" smtClean="0"/>
              <a:t>Training Agenda—Day 2 </a:t>
            </a:r>
          </a:p>
        </p:txBody>
      </p:sp>
      <p:graphicFrame>
        <p:nvGraphicFramePr>
          <p:cNvPr id="9" name="Content Placeholder 5"/>
          <p:cNvGraphicFramePr>
            <a:graphicFrameLocks noGrp="1"/>
          </p:cNvGraphicFramePr>
          <p:nvPr>
            <p:ph idx="1"/>
          </p:nvPr>
        </p:nvGraphicFramePr>
        <p:xfrm>
          <a:off x="981075" y="1693863"/>
          <a:ext cx="7689850" cy="4357684"/>
        </p:xfrm>
        <a:graphic>
          <a:graphicData uri="http://schemas.openxmlformats.org/drawingml/2006/table">
            <a:tbl>
              <a:tblPr/>
              <a:tblGrid>
                <a:gridCol w="225425"/>
                <a:gridCol w="5864225"/>
                <a:gridCol w="1600200"/>
              </a:tblGrid>
              <a:tr h="630237">
                <a:tc gridSpan="2">
                  <a:txBody>
                    <a:bodyPr/>
                    <a:lstStyle/>
                    <a:p>
                      <a:pPr marL="249238" marR="0" lvl="0" indent="-179388" algn="ctr"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Arial" charset="0"/>
                          <a:ea typeface="MS PGothic" pitchFamily="34" charset="-128"/>
                        </a:rPr>
                        <a:t> Session</a:t>
                      </a:r>
                      <a:endParaRPr kumimoji="0" lang="en-US" sz="2400" b="1"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c hMerge="1">
                  <a:txBody>
                    <a:bodyPr/>
                    <a:lstStyle/>
                    <a:p>
                      <a:endParaRPr lang="en-US"/>
                    </a:p>
                  </a:txBody>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en-CA" sz="2400" b="1" i="0" u="none" strike="noStrike" cap="none" normalizeH="0" baseline="0" dirty="0" smtClean="0">
                          <a:ln>
                            <a:noFill/>
                          </a:ln>
                          <a:solidFill>
                            <a:schemeClr val="tx1"/>
                          </a:solidFill>
                          <a:effectLst/>
                          <a:latin typeface="Arial" charset="0"/>
                          <a:ea typeface="MS PGothic" pitchFamily="34" charset="-128"/>
                        </a:rPr>
                        <a:t>Duration</a:t>
                      </a:r>
                      <a:endParaRPr kumimoji="0" lang="en-US" sz="2400" b="1"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00"/>
                    </a:solidFill>
                  </a:tcPr>
                </a:tc>
              </a:tr>
              <a:tr h="576262">
                <a:tc row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dirty="0" smtClean="0">
                          <a:ln>
                            <a:noFill/>
                          </a:ln>
                          <a:solidFill>
                            <a:srgbClr val="FFFFFF"/>
                          </a:solidFill>
                          <a:effectLst/>
                          <a:latin typeface="Arial" charset="0"/>
                          <a:ea typeface="MS PGothic" pitchFamily="34" charset="-128"/>
                        </a:rPr>
                        <a:t> </a:t>
                      </a:r>
                      <a:endParaRPr kumimoji="0" lang="en-US" sz="1200" b="1" i="0" u="none" strike="noStrike" cap="none" normalizeH="0" baseline="0" dirty="0" smtClean="0">
                        <a:ln>
                          <a:noFill/>
                        </a:ln>
                        <a:solidFill>
                          <a:srgbClr val="FFFFFF"/>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dirty="0" smtClean="0">
                          <a:ln>
                            <a:noFill/>
                          </a:ln>
                          <a:solidFill>
                            <a:srgbClr val="FFFFFF"/>
                          </a:solidFill>
                          <a:effectLst/>
                          <a:latin typeface="Arial" charset="0"/>
                          <a:ea typeface="MS PGothic" pitchFamily="34" charset="-128"/>
                        </a:rPr>
                        <a:t> </a:t>
                      </a:r>
                      <a:endParaRPr kumimoji="0" lang="en-US"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dirty="0" smtClean="0">
                          <a:ln>
                            <a:noFill/>
                          </a:ln>
                          <a:solidFill>
                            <a:srgbClr val="FFFFFF"/>
                          </a:solidFill>
                          <a:effectLst/>
                          <a:latin typeface="Arial" charset="0"/>
                          <a:ea typeface="MS PGothic" pitchFamily="34" charset="-128"/>
                        </a:rPr>
                        <a:t> </a:t>
                      </a:r>
                      <a:endParaRPr kumimoji="0" lang="en-US"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dirty="0" smtClean="0">
                          <a:ln>
                            <a:noFill/>
                          </a:ln>
                          <a:solidFill>
                            <a:srgbClr val="FFFFFF"/>
                          </a:solidFill>
                          <a:effectLst/>
                          <a:latin typeface="Arial" charset="0"/>
                          <a:ea typeface="MS PGothic" pitchFamily="34" charset="-128"/>
                        </a:rPr>
                        <a:t> </a:t>
                      </a:r>
                      <a:endParaRPr kumimoji="0" lang="en-US"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dirty="0" smtClean="0">
                          <a:ln>
                            <a:noFill/>
                          </a:ln>
                          <a:solidFill>
                            <a:srgbClr val="FFFFFF"/>
                          </a:solidFill>
                          <a:effectLst/>
                          <a:latin typeface="Arial" charset="0"/>
                          <a:ea typeface="MS PGothic" pitchFamily="34" charset="-128"/>
                        </a:rPr>
                        <a:t> </a:t>
                      </a:r>
                      <a:endParaRPr kumimoji="0" lang="en-US"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dirty="0" smtClean="0">
                          <a:ln>
                            <a:noFill/>
                          </a:ln>
                          <a:solidFill>
                            <a:srgbClr val="FFFFFF"/>
                          </a:solidFill>
                          <a:effectLst/>
                          <a:latin typeface="Arial" charset="0"/>
                          <a:ea typeface="MS PGothic" pitchFamily="34" charset="-128"/>
                        </a:rPr>
                        <a:t> </a:t>
                      </a:r>
                      <a:endParaRPr kumimoji="0" lang="en-US"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dirty="0" smtClean="0">
                          <a:ln>
                            <a:noFill/>
                          </a:ln>
                          <a:solidFill>
                            <a:srgbClr val="FFFFFF"/>
                          </a:solidFill>
                          <a:effectLst/>
                          <a:latin typeface="Arial" charset="0"/>
                          <a:ea typeface="MS PGothic" pitchFamily="34" charset="-128"/>
                        </a:rPr>
                        <a:t> </a:t>
                      </a:r>
                      <a:endParaRPr kumimoji="0" lang="en-US" sz="1200" b="1" i="0" u="none" strike="noStrike" cap="none" normalizeH="0" baseline="0" dirty="0" smtClean="0">
                        <a:ln>
                          <a:noFill/>
                        </a:ln>
                        <a:solidFill>
                          <a:srgbClr val="FFFFFF"/>
                        </a:solidFill>
                        <a:effectLst/>
                        <a:latin typeface="Arial" charset="0"/>
                        <a:ea typeface="MS PGothic" pitchFamily="34" charset="-128"/>
                        <a:cs typeface="Calibri" pitchFamily="34"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smtClean="0">
                          <a:ln>
                            <a:noFill/>
                          </a:ln>
                          <a:solidFill>
                            <a:srgbClr val="000000"/>
                          </a:solidFill>
                          <a:effectLst/>
                          <a:latin typeface="Arial" charset="0"/>
                          <a:ea typeface="MS PGothic" pitchFamily="34" charset="-128"/>
                        </a:rPr>
                        <a:t>Review of Day 1</a:t>
                      </a:r>
                      <a:endParaRPr kumimoji="0" lang="en-US"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dirty="0" smtClean="0">
                          <a:ln>
                            <a:noFill/>
                          </a:ln>
                          <a:solidFill>
                            <a:srgbClr val="000000"/>
                          </a:solidFill>
                          <a:effectLst/>
                          <a:latin typeface="Arial" charset="0"/>
                          <a:ea typeface="MS PGothic" pitchFamily="34" charset="-128"/>
                          <a:cs typeface="+mn-cs"/>
                        </a:rPr>
                        <a:t>45 min</a:t>
                      </a:r>
                      <a:endParaRPr kumimoji="0" lang="en-US"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0237">
                <a:tc vMerge="1">
                  <a:txBody>
                    <a:bodyPr/>
                    <a:lstStyle/>
                    <a:p>
                      <a:endParaRPr lang="en-US"/>
                    </a:p>
                  </a:txBody>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smtClean="0">
                          <a:ln>
                            <a:noFill/>
                          </a:ln>
                          <a:solidFill>
                            <a:srgbClr val="000000"/>
                          </a:solidFill>
                          <a:effectLst/>
                          <a:latin typeface="Arial" charset="0"/>
                          <a:ea typeface="MS PGothic" pitchFamily="34" charset="-128"/>
                        </a:rPr>
                        <a:t>Break</a:t>
                      </a:r>
                      <a:endParaRPr kumimoji="0" lang="en-US"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dirty="0" smtClean="0">
                          <a:ln>
                            <a:noFill/>
                          </a:ln>
                          <a:solidFill>
                            <a:srgbClr val="000000"/>
                          </a:solidFill>
                          <a:effectLst/>
                          <a:latin typeface="Arial" charset="0"/>
                          <a:ea typeface="MS PGothic" pitchFamily="34" charset="-128"/>
                        </a:rPr>
                        <a:t>15 min</a:t>
                      </a:r>
                      <a:endParaRPr kumimoji="0" lang="en-US"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630237">
                <a:tc vMerge="1">
                  <a:txBody>
                    <a:bodyPr/>
                    <a:lstStyle/>
                    <a:p>
                      <a:endParaRPr lang="en-US"/>
                    </a:p>
                  </a:txBody>
                  <a:tcPr/>
                </a:tc>
                <a:tc>
                  <a:txBody>
                    <a:bodyPr/>
                    <a:lstStyle/>
                    <a:p>
                      <a:pPr marL="17780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smtClean="0">
                          <a:ln>
                            <a:noFill/>
                          </a:ln>
                          <a:solidFill>
                            <a:srgbClr val="000000"/>
                          </a:solidFill>
                          <a:effectLst/>
                          <a:latin typeface="Arial" charset="0"/>
                          <a:ea typeface="MS PGothic" pitchFamily="34" charset="-128"/>
                        </a:rPr>
                        <a:t>Field Practice—Net Hole Assessment</a:t>
                      </a:r>
                      <a:endParaRPr kumimoji="0" lang="en-US"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dirty="0" smtClean="0">
                          <a:ln>
                            <a:noFill/>
                          </a:ln>
                          <a:solidFill>
                            <a:srgbClr val="000000"/>
                          </a:solidFill>
                          <a:effectLst/>
                          <a:latin typeface="Arial" charset="0"/>
                          <a:ea typeface="MS PGothic" pitchFamily="34" charset="-128"/>
                        </a:rPr>
                        <a:t>2 hours</a:t>
                      </a:r>
                      <a:endParaRPr kumimoji="0" lang="en-US"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0237">
                <a:tc vMerge="1">
                  <a:txBody>
                    <a:bodyPr/>
                    <a:lstStyle/>
                    <a:p>
                      <a:endParaRPr lang="en-US"/>
                    </a:p>
                  </a:txBody>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smtClean="0">
                          <a:ln>
                            <a:noFill/>
                          </a:ln>
                          <a:solidFill>
                            <a:srgbClr val="000000"/>
                          </a:solidFill>
                          <a:effectLst/>
                          <a:latin typeface="Arial" charset="0"/>
                          <a:ea typeface="MS PGothic" pitchFamily="34" charset="-128"/>
                        </a:rPr>
                        <a:t>Lunch</a:t>
                      </a:r>
                      <a:endParaRPr kumimoji="0" lang="en-US"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dirty="0" smtClean="0">
                          <a:ln>
                            <a:noFill/>
                          </a:ln>
                          <a:solidFill>
                            <a:srgbClr val="000000"/>
                          </a:solidFill>
                          <a:effectLst/>
                          <a:latin typeface="Arial" charset="0"/>
                          <a:ea typeface="MS PGothic" pitchFamily="34" charset="-128"/>
                        </a:rPr>
                        <a:t>1 hour</a:t>
                      </a:r>
                      <a:endParaRPr kumimoji="0" lang="en-US"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9FA"/>
                    </a:solidFill>
                  </a:tcPr>
                </a:tc>
              </a:tr>
              <a:tr h="630237">
                <a:tc vMerge="1">
                  <a:txBody>
                    <a:bodyPr/>
                    <a:lstStyle/>
                    <a:p>
                      <a:endParaRPr lang="en-US"/>
                    </a:p>
                  </a:txBody>
                  <a:tcPr/>
                </a:tc>
                <a:tc>
                  <a:txBody>
                    <a:bodyPr/>
                    <a:lstStyle/>
                    <a:p>
                      <a:pPr marL="177800" marR="0" lvl="0" indent="0" algn="l" defTabSz="914400" rtl="0" eaLnBrk="1" fontAlgn="base" latinLnBrk="0" hangingPunct="1">
                        <a:lnSpc>
                          <a:spcPct val="100000"/>
                        </a:lnSpc>
                        <a:spcBef>
                          <a:spcPct val="0"/>
                        </a:spcBef>
                        <a:spcAft>
                          <a:spcPct val="0"/>
                        </a:spcAft>
                        <a:buClrTx/>
                        <a:buSzTx/>
                        <a:buFontTx/>
                        <a:buNone/>
                        <a:tabLst/>
                      </a:pPr>
                      <a:r>
                        <a:rPr kumimoji="0" lang="en-CA" sz="2400" b="0" i="0" u="none" strike="noStrike" cap="none" normalizeH="0" baseline="0" dirty="0" smtClean="0">
                          <a:ln>
                            <a:noFill/>
                          </a:ln>
                          <a:solidFill>
                            <a:srgbClr val="000000"/>
                          </a:solidFill>
                          <a:effectLst/>
                          <a:latin typeface="Arial" charset="0"/>
                          <a:ea typeface="MS PGothic" pitchFamily="34" charset="-128"/>
                        </a:rPr>
                        <a:t>Field Practice—Net Hole Assessment</a:t>
                      </a:r>
                      <a:endParaRPr kumimoji="0" lang="en-US" sz="24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dirty="0" smtClean="0">
                          <a:ln>
                            <a:noFill/>
                          </a:ln>
                          <a:solidFill>
                            <a:srgbClr val="000000"/>
                          </a:solidFill>
                          <a:effectLst/>
                          <a:latin typeface="Arial" charset="0"/>
                          <a:ea typeface="MS PGothic" pitchFamily="34" charset="-128"/>
                        </a:rPr>
                        <a:t>3 hours</a:t>
                      </a:r>
                      <a:endParaRPr kumimoji="0" lang="en-US"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0237">
                <a:tc vMerge="1">
                  <a:txBody>
                    <a:bodyPr/>
                    <a:lstStyle/>
                    <a:p>
                      <a:endParaRPr lang="en-US"/>
                    </a:p>
                  </a:txBody>
                  <a:tcPr/>
                </a:tc>
                <a:tc>
                  <a:txBody>
                    <a:bodyPr/>
                    <a:lstStyle/>
                    <a:p>
                      <a:pPr marL="17780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charset="0"/>
                          <a:ea typeface="Calibri" pitchFamily="34" charset="0"/>
                          <a:cs typeface="Times New Roman" pitchFamily="18" charset="0"/>
                        </a:rPr>
                        <a:t>Review of Field Practice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225425" algn="ctr" defTabSz="914400" rtl="0" eaLnBrk="1" fontAlgn="base" latinLnBrk="0" hangingPunct="1">
                        <a:lnSpc>
                          <a:spcPct val="100000"/>
                        </a:lnSpc>
                        <a:spcBef>
                          <a:spcPct val="0"/>
                        </a:spcBef>
                        <a:spcAft>
                          <a:spcPct val="0"/>
                        </a:spcAft>
                        <a:buClrTx/>
                        <a:buSzTx/>
                        <a:buFontTx/>
                        <a:buNone/>
                        <a:tabLst/>
                      </a:pPr>
                      <a:r>
                        <a:rPr kumimoji="0" lang="en-CA" sz="2000" b="0" i="0" u="none" strike="noStrike" cap="none" normalizeH="0" baseline="0" dirty="0" smtClean="0">
                          <a:ln>
                            <a:noFill/>
                          </a:ln>
                          <a:solidFill>
                            <a:srgbClr val="000000"/>
                          </a:solidFill>
                          <a:effectLst/>
                          <a:latin typeface="Arial" charset="0"/>
                          <a:ea typeface="MS PGothic" pitchFamily="34" charset="-128"/>
                        </a:rPr>
                        <a:t>1 hour</a:t>
                      </a:r>
                      <a:endParaRPr kumimoji="0" lang="en-US" sz="2000" b="0" i="0" u="none" strike="noStrike" cap="none" normalizeH="0" baseline="0" dirty="0" smtClean="0">
                        <a:ln>
                          <a:noFill/>
                        </a:ln>
                        <a:solidFill>
                          <a:srgbClr val="000000"/>
                        </a:solidFill>
                        <a:effectLst/>
                        <a:latin typeface="Arial" charset="0"/>
                        <a:ea typeface="Calibri" pitchFamily="34"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595438"/>
            <a:ext cx="7772400" cy="1362075"/>
          </a:xfrm>
        </p:spPr>
        <p:txBody>
          <a:bodyPr/>
          <a:lstStyle/>
          <a:p>
            <a:pPr>
              <a:defRPr/>
            </a:pPr>
            <a:r>
              <a:rPr lang="en-US" dirty="0" smtClean="0"/>
              <a:t>Assessing LLINs Practice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itle 3"/>
          <p:cNvSpPr>
            <a:spLocks noGrp="1"/>
          </p:cNvSpPr>
          <p:nvPr>
            <p:ph type="title"/>
          </p:nvPr>
        </p:nvSpPr>
        <p:spPr>
          <a:xfrm>
            <a:off x="2374900" y="180975"/>
            <a:ext cx="5375275" cy="995363"/>
          </a:xfrm>
        </p:spPr>
        <p:txBody>
          <a:bodyPr/>
          <a:lstStyle/>
          <a:p>
            <a:r>
              <a:rPr lang="en-US" altLang="en-US" sz="3600" smtClean="0"/>
              <a:t>Classroom Practice</a:t>
            </a:r>
            <a:endParaRPr lang="en-CA" altLang="en-US" sz="3600" smtClean="0"/>
          </a:p>
        </p:txBody>
      </p:sp>
      <p:sp>
        <p:nvSpPr>
          <p:cNvPr id="46083" name="Content Placeholder 4"/>
          <p:cNvSpPr>
            <a:spLocks noGrp="1"/>
          </p:cNvSpPr>
          <p:nvPr>
            <p:ph idx="1"/>
          </p:nvPr>
        </p:nvSpPr>
        <p:spPr>
          <a:xfrm>
            <a:off x="368300" y="1235075"/>
            <a:ext cx="8407400" cy="5375275"/>
          </a:xfrm>
        </p:spPr>
        <p:txBody>
          <a:bodyPr/>
          <a:lstStyle/>
          <a:p>
            <a:pPr marL="273050" indent="-273050" eaLnBrk="1" hangingPunct="1">
              <a:spcAft>
                <a:spcPts val="1200"/>
              </a:spcAft>
              <a:defRPr/>
            </a:pPr>
            <a:r>
              <a:rPr lang="en-US" smtClean="0"/>
              <a:t>Each team will pair up into 2 and practice counting holes on a minimum of 10 LLINs </a:t>
            </a:r>
          </a:p>
          <a:p>
            <a:pPr marL="273050" indent="-273050" eaLnBrk="1" hangingPunct="1">
              <a:spcAft>
                <a:spcPts val="1200"/>
              </a:spcAft>
              <a:defRPr/>
            </a:pPr>
            <a:r>
              <a:rPr lang="en-US" smtClean="0"/>
              <a:t>Each surveyor will measure the holes of 5 LLINs</a:t>
            </a:r>
          </a:p>
          <a:p>
            <a:pPr marL="273050" indent="-273050" eaLnBrk="1" hangingPunct="1">
              <a:spcAft>
                <a:spcPts val="1200"/>
              </a:spcAft>
              <a:defRPr/>
            </a:pPr>
            <a:r>
              <a:rPr lang="en-US" smtClean="0"/>
              <a:t>At the end of the practice session the hole tally sheets will be compared to the baseline</a:t>
            </a:r>
          </a:p>
          <a:p>
            <a:pPr marL="673100" lvl="1" indent="-273050" eaLnBrk="1" hangingPunct="1">
              <a:spcAft>
                <a:spcPts val="1200"/>
              </a:spcAft>
              <a:defRPr/>
            </a:pPr>
            <a:r>
              <a:rPr lang="en-US" smtClean="0"/>
              <a:t>checked for accuracy in counting holes</a:t>
            </a:r>
          </a:p>
          <a:p>
            <a:pPr marL="273050" indent="-273050" eaLnBrk="1" hangingPunct="1">
              <a:spcAft>
                <a:spcPts val="1200"/>
              </a:spcAft>
              <a:defRPr/>
            </a:pPr>
            <a:r>
              <a:rPr lang="en-US" smtClean="0"/>
              <a:t>If the accuracy is poor (&lt;75% accuracy) additional training on practice LLINs will be required before field practice</a:t>
            </a:r>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itle 1"/>
          <p:cNvSpPr>
            <a:spLocks noGrp="1"/>
          </p:cNvSpPr>
          <p:nvPr>
            <p:ph type="title"/>
          </p:nvPr>
        </p:nvSpPr>
        <p:spPr>
          <a:xfrm>
            <a:off x="2317750" y="257175"/>
            <a:ext cx="5375275" cy="995363"/>
          </a:xfrm>
        </p:spPr>
        <p:txBody>
          <a:bodyPr/>
          <a:lstStyle/>
          <a:p>
            <a:r>
              <a:rPr lang="en-US" altLang="en-US" smtClean="0"/>
              <a:t>Field Practice</a:t>
            </a:r>
          </a:p>
        </p:txBody>
      </p:sp>
      <p:sp>
        <p:nvSpPr>
          <p:cNvPr id="3" name="Content Placeholder 2"/>
          <p:cNvSpPr>
            <a:spLocks noGrp="1"/>
          </p:cNvSpPr>
          <p:nvPr>
            <p:ph idx="1"/>
          </p:nvPr>
        </p:nvSpPr>
        <p:spPr>
          <a:xfrm>
            <a:off x="368300" y="1233488"/>
            <a:ext cx="8405813" cy="4724400"/>
          </a:xfrm>
        </p:spPr>
        <p:txBody>
          <a:bodyPr/>
          <a:lstStyle/>
          <a:p>
            <a:pPr>
              <a:defRPr/>
            </a:pPr>
            <a:r>
              <a:rPr lang="en-US" sz="2600" smtClean="0"/>
              <a:t>Each group (A, B, and C) will be assigned to a different group of approximately 10 households each</a:t>
            </a:r>
          </a:p>
          <a:p>
            <a:pPr>
              <a:defRPr/>
            </a:pPr>
            <a:r>
              <a:rPr lang="en-US" sz="2600" smtClean="0"/>
              <a:t>Each pair will take turns surveying the same households in their assigned group</a:t>
            </a:r>
          </a:p>
          <a:p>
            <a:pPr>
              <a:defRPr/>
            </a:pPr>
            <a:r>
              <a:rPr lang="en-US" sz="2600" smtClean="0"/>
              <a:t>Households will be identified and compared by the name of the head of household</a:t>
            </a:r>
          </a:p>
          <a:p>
            <a:pPr>
              <a:defRPr/>
            </a:pPr>
            <a:r>
              <a:rPr lang="en-US" sz="2600" smtClean="0"/>
              <a:t>After all the pairs in the group have surveyed all the households in their group, they will meet to compare the results with the facilitator(s) and other pairs in their group</a:t>
            </a:r>
            <a:endParaRPr lang="en-US" sz="2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1"/>
          <p:cNvSpPr>
            <a:spLocks noGrp="1"/>
          </p:cNvSpPr>
          <p:nvPr>
            <p:ph type="title"/>
          </p:nvPr>
        </p:nvSpPr>
        <p:spPr>
          <a:xfrm>
            <a:off x="2317750" y="257175"/>
            <a:ext cx="5375275" cy="995363"/>
          </a:xfrm>
        </p:spPr>
        <p:txBody>
          <a:bodyPr/>
          <a:lstStyle/>
          <a:p>
            <a:r>
              <a:rPr lang="en-US" altLang="en-US" smtClean="0"/>
              <a:t>Field Practice (cont.)</a:t>
            </a:r>
          </a:p>
        </p:txBody>
      </p:sp>
      <p:sp>
        <p:nvSpPr>
          <p:cNvPr id="3" name="Content Placeholder 2"/>
          <p:cNvSpPr>
            <a:spLocks noGrp="1"/>
          </p:cNvSpPr>
          <p:nvPr>
            <p:ph idx="1"/>
          </p:nvPr>
        </p:nvSpPr>
        <p:spPr>
          <a:xfrm>
            <a:off x="231775" y="1260475"/>
            <a:ext cx="8624888" cy="4724400"/>
          </a:xfrm>
        </p:spPr>
        <p:txBody>
          <a:bodyPr/>
          <a:lstStyle/>
          <a:p>
            <a:pPr>
              <a:defRPr/>
            </a:pPr>
            <a:r>
              <a:rPr lang="en-US" sz="2600" smtClean="0"/>
              <a:t>If there are discrepancies in the number of holes for </a:t>
            </a:r>
            <a:r>
              <a:rPr lang="en-US" sz="2600" b="1" smtClean="0"/>
              <a:t>size 2-4 holes</a:t>
            </a:r>
            <a:r>
              <a:rPr lang="en-US" sz="2600" smtClean="0"/>
              <a:t>, the group of pairs will need to repeat the survey assessment for that household </a:t>
            </a:r>
          </a:p>
          <a:p>
            <a:pPr lvl="1">
              <a:defRPr/>
            </a:pPr>
            <a:r>
              <a:rPr lang="en-US" sz="2400" smtClean="0"/>
              <a:t>Counts should be within +/- 1 to maximum of 2</a:t>
            </a:r>
          </a:p>
          <a:p>
            <a:pPr lvl="1">
              <a:defRPr/>
            </a:pPr>
            <a:r>
              <a:rPr lang="en-US" sz="2400" smtClean="0"/>
              <a:t>Discrepancies for size 1 can be up to 5</a:t>
            </a:r>
          </a:p>
          <a:p>
            <a:pPr>
              <a:defRPr/>
            </a:pPr>
            <a:r>
              <a:rPr lang="en-US" sz="2600" smtClean="0"/>
              <a:t>If there are no discrepancies you will survey the next group of households and repeat the same process</a:t>
            </a:r>
          </a:p>
          <a:p>
            <a:pPr>
              <a:defRPr/>
            </a:pPr>
            <a:r>
              <a:rPr lang="en-US" sz="2600" smtClean="0"/>
              <a:t>All three groups (A, B, and C) will survey all three groups of households (total of approximately 15 households)</a:t>
            </a:r>
          </a:p>
          <a:p>
            <a:pPr>
              <a:defRPr/>
            </a:pPr>
            <a:r>
              <a:rPr lang="en-US" sz="2600" smtClean="0"/>
              <a:t>Each pair of surveyors is expected to assess a minimum of 15 LLINs</a:t>
            </a:r>
            <a:endParaRPr lang="en-US" sz="26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3"/>
          <p:cNvSpPr>
            <a:spLocks noGrp="1"/>
          </p:cNvSpPr>
          <p:nvPr>
            <p:ph type="title"/>
          </p:nvPr>
        </p:nvSpPr>
        <p:spPr>
          <a:xfrm>
            <a:off x="2317750" y="257175"/>
            <a:ext cx="5375275" cy="995363"/>
          </a:xfrm>
        </p:spPr>
        <p:txBody>
          <a:bodyPr/>
          <a:lstStyle/>
          <a:p>
            <a:r>
              <a:rPr lang="en-US" altLang="en-US" smtClean="0"/>
              <a:t>Field Practice Debrief</a:t>
            </a:r>
          </a:p>
        </p:txBody>
      </p:sp>
      <p:sp>
        <p:nvSpPr>
          <p:cNvPr id="5" name="Content Placeholder 4"/>
          <p:cNvSpPr>
            <a:spLocks noGrp="1"/>
          </p:cNvSpPr>
          <p:nvPr>
            <p:ph idx="1"/>
          </p:nvPr>
        </p:nvSpPr>
        <p:spPr>
          <a:xfrm>
            <a:off x="355600" y="1676400"/>
            <a:ext cx="8405813" cy="4724400"/>
          </a:xfrm>
        </p:spPr>
        <p:txBody>
          <a:bodyPr/>
          <a:lstStyle/>
          <a:p>
            <a:pPr>
              <a:defRPr/>
            </a:pPr>
            <a:r>
              <a:rPr lang="en-US" smtClean="0"/>
              <a:t>Flipchart paper</a:t>
            </a:r>
            <a:endParaRPr lang="en-US" dirty="0"/>
          </a:p>
        </p:txBody>
      </p:sp>
      <p:grpSp>
        <p:nvGrpSpPr>
          <p:cNvPr id="67588" name="Group 26"/>
          <p:cNvGrpSpPr>
            <a:grpSpLocks/>
          </p:cNvGrpSpPr>
          <p:nvPr/>
        </p:nvGrpSpPr>
        <p:grpSpPr bwMode="auto">
          <a:xfrm>
            <a:off x="1452563" y="2333625"/>
            <a:ext cx="6421437" cy="3944938"/>
            <a:chOff x="1452784" y="2333767"/>
            <a:chExt cx="6421974" cy="3944205"/>
          </a:xfrm>
        </p:grpSpPr>
        <p:sp>
          <p:nvSpPr>
            <p:cNvPr id="6" name="Rectangle 5"/>
            <p:cNvSpPr/>
            <p:nvPr/>
          </p:nvSpPr>
          <p:spPr bwMode="auto">
            <a:xfrm>
              <a:off x="1460722" y="2333767"/>
              <a:ext cx="6414036" cy="394420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lgn="ctr">
                <a:defRPr/>
              </a:pPr>
              <a:r>
                <a:rPr lang="en-US" sz="2000" dirty="0">
                  <a:solidFill>
                    <a:schemeClr val="tx1"/>
                  </a:solidFill>
                  <a:latin typeface="+mj-lt"/>
                </a:rPr>
                <a:t>Group Name </a:t>
              </a:r>
            </a:p>
          </p:txBody>
        </p:sp>
        <p:cxnSp>
          <p:nvCxnSpPr>
            <p:cNvPr id="67590" name="Straight Connector 7"/>
            <p:cNvCxnSpPr>
              <a:cxnSpLocks noChangeShapeType="1"/>
            </p:cNvCxnSpPr>
            <p:nvPr/>
          </p:nvCxnSpPr>
          <p:spPr bwMode="auto">
            <a:xfrm>
              <a:off x="2722728" y="2770496"/>
              <a:ext cx="20472" cy="350747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7591" name="Straight Connector 9"/>
            <p:cNvCxnSpPr>
              <a:cxnSpLocks noChangeShapeType="1"/>
            </p:cNvCxnSpPr>
            <p:nvPr/>
          </p:nvCxnSpPr>
          <p:spPr bwMode="auto">
            <a:xfrm>
              <a:off x="3994244" y="2770498"/>
              <a:ext cx="20472" cy="350747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7592" name="Straight Connector 10"/>
            <p:cNvCxnSpPr>
              <a:cxnSpLocks noChangeShapeType="1"/>
            </p:cNvCxnSpPr>
            <p:nvPr/>
          </p:nvCxnSpPr>
          <p:spPr bwMode="auto">
            <a:xfrm>
              <a:off x="5266896" y="2770498"/>
              <a:ext cx="10236" cy="350747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7593" name="Straight Connector 15"/>
            <p:cNvCxnSpPr>
              <a:cxnSpLocks noChangeShapeType="1"/>
            </p:cNvCxnSpPr>
            <p:nvPr/>
          </p:nvCxnSpPr>
          <p:spPr bwMode="auto">
            <a:xfrm>
              <a:off x="1460309" y="2770496"/>
              <a:ext cx="6414449"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7594" name="Straight Connector 20"/>
            <p:cNvCxnSpPr>
              <a:cxnSpLocks noChangeShapeType="1"/>
            </p:cNvCxnSpPr>
            <p:nvPr/>
          </p:nvCxnSpPr>
          <p:spPr bwMode="auto">
            <a:xfrm>
              <a:off x="6620300" y="2770496"/>
              <a:ext cx="10236" cy="350747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2" name="TextBox 21"/>
            <p:cNvSpPr txBox="1"/>
            <p:nvPr/>
          </p:nvSpPr>
          <p:spPr>
            <a:xfrm>
              <a:off x="2934045" y="2794056"/>
              <a:ext cx="766827" cy="338075"/>
            </a:xfrm>
            <a:prstGeom prst="rect">
              <a:avLst/>
            </a:prstGeom>
            <a:noFill/>
          </p:spPr>
          <p:txBody>
            <a:bodyPr wrap="none">
              <a:spAutoFit/>
            </a:bodyPr>
            <a:lstStyle/>
            <a:p>
              <a:pPr eaLnBrk="1" hangingPunct="1">
                <a:defRPr/>
              </a:pPr>
              <a:r>
                <a:rPr lang="en-US" sz="1600" b="1" dirty="0">
                  <a:latin typeface="+mj-lt"/>
                </a:rPr>
                <a:t>Size 1</a:t>
              </a:r>
            </a:p>
          </p:txBody>
        </p:sp>
        <p:sp>
          <p:nvSpPr>
            <p:cNvPr id="23" name="TextBox 22"/>
            <p:cNvSpPr txBox="1"/>
            <p:nvPr/>
          </p:nvSpPr>
          <p:spPr>
            <a:xfrm>
              <a:off x="4188275" y="2794056"/>
              <a:ext cx="766827" cy="338075"/>
            </a:xfrm>
            <a:prstGeom prst="rect">
              <a:avLst/>
            </a:prstGeom>
            <a:noFill/>
          </p:spPr>
          <p:txBody>
            <a:bodyPr wrap="none">
              <a:spAutoFit/>
            </a:bodyPr>
            <a:lstStyle/>
            <a:p>
              <a:pPr eaLnBrk="1" hangingPunct="1">
                <a:defRPr/>
              </a:pPr>
              <a:r>
                <a:rPr lang="en-US" sz="1600" b="1" dirty="0">
                  <a:latin typeface="+mj-lt"/>
                </a:rPr>
                <a:t>Size 2</a:t>
              </a:r>
            </a:p>
          </p:txBody>
        </p:sp>
        <p:sp>
          <p:nvSpPr>
            <p:cNvPr id="24" name="TextBox 23"/>
            <p:cNvSpPr txBox="1"/>
            <p:nvPr/>
          </p:nvSpPr>
          <p:spPr>
            <a:xfrm>
              <a:off x="5545701" y="2789295"/>
              <a:ext cx="766826" cy="338074"/>
            </a:xfrm>
            <a:prstGeom prst="rect">
              <a:avLst/>
            </a:prstGeom>
            <a:noFill/>
          </p:spPr>
          <p:txBody>
            <a:bodyPr wrap="none">
              <a:spAutoFit/>
            </a:bodyPr>
            <a:lstStyle/>
            <a:p>
              <a:pPr eaLnBrk="1" hangingPunct="1">
                <a:defRPr/>
              </a:pPr>
              <a:r>
                <a:rPr lang="en-US" sz="1600" b="1" dirty="0">
                  <a:latin typeface="+mj-lt"/>
                </a:rPr>
                <a:t>Size 3</a:t>
              </a:r>
            </a:p>
          </p:txBody>
        </p:sp>
        <p:sp>
          <p:nvSpPr>
            <p:cNvPr id="25" name="TextBox 24"/>
            <p:cNvSpPr txBox="1"/>
            <p:nvPr/>
          </p:nvSpPr>
          <p:spPr>
            <a:xfrm>
              <a:off x="6926942" y="2784533"/>
              <a:ext cx="765239" cy="338075"/>
            </a:xfrm>
            <a:prstGeom prst="rect">
              <a:avLst/>
            </a:prstGeom>
            <a:noFill/>
          </p:spPr>
          <p:txBody>
            <a:bodyPr wrap="none">
              <a:spAutoFit/>
            </a:bodyPr>
            <a:lstStyle/>
            <a:p>
              <a:pPr eaLnBrk="1" hangingPunct="1">
                <a:defRPr/>
              </a:pPr>
              <a:r>
                <a:rPr lang="en-US" sz="1600" b="1" dirty="0">
                  <a:latin typeface="+mj-lt"/>
                </a:rPr>
                <a:t>Size 4</a:t>
              </a:r>
            </a:p>
          </p:txBody>
        </p:sp>
        <p:sp>
          <p:nvSpPr>
            <p:cNvPr id="26" name="TextBox 25"/>
            <p:cNvSpPr txBox="1"/>
            <p:nvPr/>
          </p:nvSpPr>
          <p:spPr>
            <a:xfrm>
              <a:off x="1452784" y="2794056"/>
              <a:ext cx="1243116" cy="585679"/>
            </a:xfrm>
            <a:prstGeom prst="rect">
              <a:avLst/>
            </a:prstGeom>
            <a:noFill/>
          </p:spPr>
          <p:txBody>
            <a:bodyPr wrap="none">
              <a:spAutoFit/>
            </a:bodyPr>
            <a:lstStyle/>
            <a:p>
              <a:pPr eaLnBrk="1" hangingPunct="1">
                <a:defRPr/>
              </a:pPr>
              <a:r>
                <a:rPr lang="en-US" sz="1600" b="1" dirty="0">
                  <a:latin typeface="+mj-lt"/>
                </a:rPr>
                <a:t>Household</a:t>
              </a:r>
            </a:p>
            <a:p>
              <a:pPr algn="ctr" eaLnBrk="1" hangingPunct="1">
                <a:defRPr/>
              </a:pPr>
              <a:r>
                <a:rPr lang="en-US" sz="1600" b="1" dirty="0">
                  <a:latin typeface="+mj-lt"/>
                </a:rPr>
                <a:t>Name</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3675" y="1643063"/>
            <a:ext cx="8269288" cy="1362075"/>
          </a:xfrm>
        </p:spPr>
        <p:txBody>
          <a:bodyPr/>
          <a:lstStyle/>
          <a:p>
            <a:pPr>
              <a:defRPr/>
            </a:pPr>
            <a:r>
              <a:rPr lang="en-US" sz="3600" dirty="0" smtClean="0">
                <a:latin typeface="+mn-lt"/>
              </a:rPr>
              <a:t>Review of LLIN Durability Studies</a:t>
            </a:r>
            <a:r>
              <a:rPr lang="en-US" dirty="0" smtClean="0"/>
              <a:t/>
            </a:r>
            <a:br>
              <a:rPr lang="en-US" dirty="0" smtClean="0"/>
            </a:br>
            <a:endParaRPr lang="en-US" dirty="0"/>
          </a:p>
        </p:txBody>
      </p:sp>
      <p:pic>
        <p:nvPicPr>
          <p:cNvPr id="184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2813" y="2474913"/>
            <a:ext cx="3943350" cy="3722687"/>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2206625" y="236538"/>
            <a:ext cx="6937375" cy="995362"/>
          </a:xfrm>
        </p:spPr>
        <p:txBody>
          <a:bodyPr/>
          <a:lstStyle/>
          <a:p>
            <a:r>
              <a:rPr lang="en-US" altLang="en-US" sz="3600" smtClean="0"/>
              <a:t>Durability Studies</a:t>
            </a:r>
            <a:endParaRPr lang="en-CA" altLang="en-US" sz="3600" smtClean="0"/>
          </a:p>
        </p:txBody>
      </p:sp>
      <p:sp>
        <p:nvSpPr>
          <p:cNvPr id="9219" name="Content Placeholder 2"/>
          <p:cNvSpPr>
            <a:spLocks noGrp="1"/>
          </p:cNvSpPr>
          <p:nvPr>
            <p:ph idx="1"/>
          </p:nvPr>
        </p:nvSpPr>
        <p:spPr>
          <a:xfrm>
            <a:off x="317500" y="1387475"/>
            <a:ext cx="8509000" cy="5076825"/>
          </a:xfrm>
        </p:spPr>
        <p:txBody>
          <a:bodyPr/>
          <a:lstStyle/>
          <a:p>
            <a:pPr marL="273050" indent="-273050" eaLnBrk="1" hangingPunct="1">
              <a:defRPr/>
            </a:pPr>
            <a:r>
              <a:rPr lang="en-US" smtClean="0"/>
              <a:t>Knowledge about the durability of LLINs after distribution is needed in order to estimate:</a:t>
            </a:r>
          </a:p>
          <a:p>
            <a:pPr marL="673100" lvl="1" indent="-273050" eaLnBrk="1" hangingPunct="1">
              <a:defRPr/>
            </a:pPr>
            <a:r>
              <a:rPr lang="en-US" smtClean="0"/>
              <a:t>Rate of replacement in continuous distribution systems</a:t>
            </a:r>
          </a:p>
          <a:p>
            <a:pPr marL="673100" lvl="1" indent="-273050" eaLnBrk="1" hangingPunct="1">
              <a:defRPr/>
            </a:pPr>
            <a:r>
              <a:rPr lang="en-US" smtClean="0"/>
              <a:t>Appropriate interval between campaigns </a:t>
            </a:r>
          </a:p>
          <a:p>
            <a:pPr marL="673100" lvl="1" indent="-273050" eaLnBrk="1" hangingPunct="1">
              <a:defRPr/>
            </a:pPr>
            <a:r>
              <a:rPr lang="en-US" smtClean="0">
                <a:ea typeface="Arial Narrow" pitchFamily="34" charset="0"/>
                <a:cs typeface="Arial Narrow" pitchFamily="34" charset="0"/>
              </a:rPr>
              <a:t>How to help improve products in the future</a:t>
            </a:r>
          </a:p>
          <a:p>
            <a:pPr marL="673100" lvl="1" indent="-273050" eaLnBrk="1" hangingPunct="1">
              <a:defRPr/>
            </a:pPr>
            <a:r>
              <a:rPr lang="en-US" smtClean="0">
                <a:ea typeface="Arial Narrow" pitchFamily="34" charset="0"/>
                <a:cs typeface="Arial Narrow" pitchFamily="34" charset="0"/>
              </a:rPr>
              <a:t>Which LLIN product is best suited to the specific context</a:t>
            </a:r>
          </a:p>
          <a:p>
            <a:pPr marL="673100" lvl="1" indent="-273050" eaLnBrk="1" hangingPunct="1">
              <a:defRPr/>
            </a:pPr>
            <a:endParaRPr lang="en-US" sz="2400" smtClean="0">
              <a:ea typeface="Arial Narrow" pitchFamily="34" charset="0"/>
              <a:cs typeface="Arial Narrow" pitchFamily="34" charset="0"/>
            </a:endParaRPr>
          </a:p>
          <a:p>
            <a:pPr marL="673100" lvl="1" indent="-273050" eaLnBrk="1" hangingPunct="1">
              <a:defRPr/>
            </a:pPr>
            <a:endParaRPr lang="en-US" sz="2400" smtClean="0"/>
          </a:p>
          <a:p>
            <a:pPr marL="273050" indent="-273050">
              <a:defRPr/>
            </a:pPr>
            <a:endParaRPr lang="en-CA"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50925" y="403225"/>
            <a:ext cx="6800850" cy="995363"/>
          </a:xfrm>
        </p:spPr>
        <p:txBody>
          <a:bodyPr/>
          <a:lstStyle/>
          <a:p>
            <a:pPr eaLnBrk="1" hangingPunct="1"/>
            <a:r>
              <a:rPr lang="en-US" altLang="en-US" sz="3600" smtClean="0"/>
              <a:t>LLIN Durability Monitoring Study Design</a:t>
            </a:r>
            <a:endParaRPr lang="en-US" altLang="en-US" sz="3600" smtClean="0">
              <a:solidFill>
                <a:srgbClr val="000000"/>
              </a:solidFill>
            </a:endParaRPr>
          </a:p>
        </p:txBody>
      </p:sp>
      <p:sp>
        <p:nvSpPr>
          <p:cNvPr id="4" name="Content Placeholder 3"/>
          <p:cNvSpPr>
            <a:spLocks noGrp="1"/>
          </p:cNvSpPr>
          <p:nvPr>
            <p:ph idx="1"/>
          </p:nvPr>
        </p:nvSpPr>
        <p:spPr>
          <a:xfrm>
            <a:off x="331788" y="1668463"/>
            <a:ext cx="8550275" cy="5189537"/>
          </a:xfrm>
        </p:spPr>
        <p:txBody>
          <a:bodyPr/>
          <a:lstStyle/>
          <a:p>
            <a:pPr>
              <a:defRPr/>
            </a:pPr>
            <a:r>
              <a:rPr lang="en-US" sz="2600" b="1" dirty="0" smtClean="0">
                <a:latin typeface="+mn-lt"/>
              </a:rPr>
              <a:t>Prospective longitudinal </a:t>
            </a:r>
            <a:r>
              <a:rPr lang="en-US" sz="2600" dirty="0" smtClean="0">
                <a:latin typeface="+mn-lt"/>
              </a:rPr>
              <a:t>—nets are followed at regular intervals from the time of distribution until a defined end-point of usage</a:t>
            </a:r>
          </a:p>
          <a:p>
            <a:pPr>
              <a:defRPr/>
            </a:pPr>
            <a:endParaRPr lang="en-US" dirty="0" smtClean="0"/>
          </a:p>
          <a:p>
            <a:pPr marL="0" indent="0">
              <a:buFont typeface="Wingdings" pitchFamily="2" charset="2"/>
              <a:buNone/>
              <a:defRPr/>
            </a:pPr>
            <a:endParaRPr lang="en-US" dirty="0" smtClean="0"/>
          </a:p>
          <a:p>
            <a:pPr>
              <a:defRPr/>
            </a:pPr>
            <a:endParaRPr lang="en-CA" dirty="0">
              <a:cs typeface="ＭＳ Ｐゴシック" charset="-128"/>
            </a:endParaRPr>
          </a:p>
        </p:txBody>
      </p:sp>
      <p:grpSp>
        <p:nvGrpSpPr>
          <p:cNvPr id="20484" name="Group 8"/>
          <p:cNvGrpSpPr>
            <a:grpSpLocks/>
          </p:cNvGrpSpPr>
          <p:nvPr/>
        </p:nvGrpSpPr>
        <p:grpSpPr bwMode="auto">
          <a:xfrm>
            <a:off x="1050925" y="2997200"/>
            <a:ext cx="7042150" cy="771525"/>
            <a:chOff x="1160060" y="2997112"/>
            <a:chExt cx="7042244" cy="771100"/>
          </a:xfrm>
        </p:grpSpPr>
        <p:sp>
          <p:nvSpPr>
            <p:cNvPr id="3" name="Rounded Rectangle 2"/>
            <p:cNvSpPr/>
            <p:nvPr/>
          </p:nvSpPr>
          <p:spPr bwMode="auto">
            <a:xfrm>
              <a:off x="1160060" y="3151015"/>
              <a:ext cx="2279680" cy="463295"/>
            </a:xfrm>
            <a:prstGeom prst="roundRect">
              <a:avLst/>
            </a:prstGeom>
            <a:solidFill>
              <a:srgbClr val="99CC00"/>
            </a:solidFill>
            <a:ln w="9525" cap="flat" cmpd="sng" algn="ctr">
              <a:solidFill>
                <a:schemeClr val="tx1"/>
              </a:solidFill>
              <a:prstDash val="solid"/>
              <a:round/>
              <a:headEnd type="none" w="med" len="med"/>
              <a:tailEnd type="none" w="med" len="med"/>
            </a:ln>
            <a:effectLst/>
          </p:spPr>
          <p:txBody>
            <a:bodyPr/>
            <a:lstStyle/>
            <a:p>
              <a:pPr>
                <a:defRPr/>
              </a:pPr>
              <a:r>
                <a:rPr lang="en-US" sz="2000" b="1" dirty="0">
                  <a:latin typeface="+mn-lt"/>
                </a:rPr>
                <a:t>Nets distributed</a:t>
              </a:r>
            </a:p>
          </p:txBody>
        </p:sp>
        <p:sp>
          <p:nvSpPr>
            <p:cNvPr id="5" name="Right Arrow 4"/>
            <p:cNvSpPr/>
            <p:nvPr/>
          </p:nvSpPr>
          <p:spPr bwMode="auto">
            <a:xfrm>
              <a:off x="3808045" y="2997112"/>
              <a:ext cx="4394259" cy="771100"/>
            </a:xfrm>
            <a:prstGeom prst="rightArrow">
              <a:avLst>
                <a:gd name="adj1" fmla="val 50000"/>
                <a:gd name="adj2" fmla="val 85398"/>
              </a:avLst>
            </a:prstGeom>
            <a:solidFill>
              <a:srgbClr val="0070C0"/>
            </a:solidFill>
            <a:ln w="9525" cap="flat" cmpd="sng" algn="ctr">
              <a:solidFill>
                <a:schemeClr val="tx1"/>
              </a:solidFill>
              <a:prstDash val="solid"/>
              <a:round/>
              <a:headEnd type="none" w="med" len="med"/>
              <a:tailEnd type="none" w="med" len="med"/>
            </a:ln>
            <a:effectLst/>
          </p:spPr>
          <p:txBody>
            <a:bodyPr/>
            <a:lstStyle/>
            <a:p>
              <a:pPr>
                <a:defRPr/>
              </a:pPr>
              <a:r>
                <a:rPr lang="en-US" sz="2000" dirty="0">
                  <a:solidFill>
                    <a:schemeClr val="bg1"/>
                  </a:solidFill>
                  <a:latin typeface="+mn-lt"/>
                </a:rPr>
                <a:t>Surveyed periodically over time</a:t>
              </a:r>
            </a:p>
          </p:txBody>
        </p:sp>
      </p:grpSp>
      <p:sp>
        <p:nvSpPr>
          <p:cNvPr id="6" name="TextBox 5"/>
          <p:cNvSpPr txBox="1"/>
          <p:nvPr/>
        </p:nvSpPr>
        <p:spPr>
          <a:xfrm>
            <a:off x="1571625" y="3605213"/>
            <a:ext cx="1095375" cy="369887"/>
          </a:xfrm>
          <a:prstGeom prst="rect">
            <a:avLst/>
          </a:prstGeom>
          <a:noFill/>
        </p:spPr>
        <p:txBody>
          <a:bodyPr wrap="none">
            <a:spAutoFit/>
          </a:bodyPr>
          <a:lstStyle/>
          <a:p>
            <a:pPr eaLnBrk="1" hangingPunct="1">
              <a:defRPr/>
            </a:pPr>
            <a:r>
              <a:rPr lang="en-US" sz="1800" b="1" dirty="0">
                <a:solidFill>
                  <a:srgbClr val="0070C0"/>
                </a:solidFill>
                <a:latin typeface="+mn-lt"/>
              </a:rPr>
              <a:t>Present</a:t>
            </a:r>
            <a:r>
              <a:rPr lang="en-US" sz="1800" dirty="0">
                <a:latin typeface="+mn-lt"/>
              </a:rPr>
              <a:t> </a:t>
            </a:r>
          </a:p>
        </p:txBody>
      </p:sp>
      <p:sp>
        <p:nvSpPr>
          <p:cNvPr id="10" name="TextBox 9"/>
          <p:cNvSpPr txBox="1"/>
          <p:nvPr/>
        </p:nvSpPr>
        <p:spPr>
          <a:xfrm>
            <a:off x="8135938" y="3244850"/>
            <a:ext cx="966787" cy="369888"/>
          </a:xfrm>
          <a:prstGeom prst="rect">
            <a:avLst/>
          </a:prstGeom>
          <a:noFill/>
        </p:spPr>
        <p:txBody>
          <a:bodyPr wrap="none">
            <a:spAutoFit/>
          </a:bodyPr>
          <a:lstStyle/>
          <a:p>
            <a:pPr eaLnBrk="1" hangingPunct="1">
              <a:defRPr/>
            </a:pPr>
            <a:r>
              <a:rPr lang="en-US" sz="1800" b="1" dirty="0">
                <a:latin typeface="+mn-lt"/>
              </a:rPr>
              <a:t>Future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3"/>
          <p:cNvSpPr>
            <a:spLocks noGrp="1"/>
          </p:cNvSpPr>
          <p:nvPr>
            <p:ph type="title"/>
          </p:nvPr>
        </p:nvSpPr>
        <p:spPr>
          <a:xfrm>
            <a:off x="2212975" y="298450"/>
            <a:ext cx="5827713" cy="995363"/>
          </a:xfrm>
        </p:spPr>
        <p:txBody>
          <a:bodyPr/>
          <a:lstStyle/>
          <a:p>
            <a:r>
              <a:rPr lang="en-US" altLang="en-US" sz="3600" smtClean="0"/>
              <a:t>LLIN Durability Surveys</a:t>
            </a:r>
          </a:p>
        </p:txBody>
      </p:sp>
      <p:sp>
        <p:nvSpPr>
          <p:cNvPr id="5" name="Content Placeholder 4"/>
          <p:cNvSpPr>
            <a:spLocks noGrp="1"/>
          </p:cNvSpPr>
          <p:nvPr>
            <p:ph idx="1"/>
          </p:nvPr>
        </p:nvSpPr>
        <p:spPr>
          <a:xfrm>
            <a:off x="479425" y="1587500"/>
            <a:ext cx="8185150" cy="4724400"/>
          </a:xfrm>
        </p:spPr>
        <p:txBody>
          <a:bodyPr/>
          <a:lstStyle/>
          <a:p>
            <a:pPr>
              <a:spcAft>
                <a:spcPts val="1200"/>
              </a:spcAft>
              <a:defRPr/>
            </a:pPr>
            <a:r>
              <a:rPr lang="en-GB" smtClean="0">
                <a:cs typeface="ＭＳ Ｐゴシック" charset="-128"/>
              </a:rPr>
              <a:t>Assess economic status of households</a:t>
            </a:r>
          </a:p>
          <a:p>
            <a:pPr>
              <a:spcAft>
                <a:spcPts val="1200"/>
              </a:spcAft>
              <a:defRPr/>
            </a:pPr>
            <a:r>
              <a:rPr lang="en-GB" smtClean="0">
                <a:cs typeface="ＭＳ Ｐゴシック" charset="-128"/>
              </a:rPr>
              <a:t>Include questions related to the usage, fate and maintenance of LLIN </a:t>
            </a:r>
          </a:p>
          <a:p>
            <a:pPr>
              <a:spcAft>
                <a:spcPts val="1200"/>
              </a:spcAft>
              <a:defRPr/>
            </a:pPr>
            <a:r>
              <a:rPr lang="en-GB" smtClean="0">
                <a:cs typeface="ＭＳ Ｐゴシック" charset="-128"/>
              </a:rPr>
              <a:t>Inspection of the nets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5605</TotalTime>
  <Words>2766</Words>
  <Application>Microsoft Office PowerPoint</Application>
  <PresentationFormat>On-screen Show (4:3)</PresentationFormat>
  <Paragraphs>345</Paragraphs>
  <Slides>54</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Times</vt:lpstr>
      <vt:lpstr>MS PGothic</vt:lpstr>
      <vt:lpstr>Arial</vt:lpstr>
      <vt:lpstr>Calibri</vt:lpstr>
      <vt:lpstr>Wingdings</vt:lpstr>
      <vt:lpstr>Times New Roman</vt:lpstr>
      <vt:lpstr>Arial Narrow</vt:lpstr>
      <vt:lpstr>Century Schoolbook</vt:lpstr>
      <vt:lpstr>Gulim</vt:lpstr>
      <vt:lpstr>Blank Presentation</vt:lpstr>
      <vt:lpstr>LLIN Hole Assessment Training for Surveyors </vt:lpstr>
      <vt:lpstr>Monitoring Holes in Mosquito Nets</vt:lpstr>
      <vt:lpstr>Training Objectives </vt:lpstr>
      <vt:lpstr>Training Agenda—Day 1 </vt:lpstr>
      <vt:lpstr>Training Agenda—Day 2 </vt:lpstr>
      <vt:lpstr>Review of LLIN Durability Studies </vt:lpstr>
      <vt:lpstr>Durability Studies</vt:lpstr>
      <vt:lpstr>LLIN Durability Monitoring Study Design</vt:lpstr>
      <vt:lpstr>LLIN Durability Surveys</vt:lpstr>
      <vt:lpstr>Components of LLIN Durability </vt:lpstr>
      <vt:lpstr>WHOPES Recommended LLINs</vt:lpstr>
      <vt:lpstr>LLIN Hole Types and Categories</vt:lpstr>
      <vt:lpstr>Types of Nets</vt:lpstr>
      <vt:lpstr>Parts of the Net</vt:lpstr>
      <vt:lpstr>Net Hole Types</vt:lpstr>
      <vt:lpstr>Net Hole Types</vt:lpstr>
      <vt:lpstr>Burn Holes</vt:lpstr>
      <vt:lpstr>Tears</vt:lpstr>
      <vt:lpstr>Tears</vt:lpstr>
      <vt:lpstr>PowerPoint Presentation</vt:lpstr>
      <vt:lpstr>PowerPoint Presentation</vt:lpstr>
      <vt:lpstr>PowerPoint Presentation</vt:lpstr>
      <vt:lpstr>Partially Repaired Holes</vt:lpstr>
      <vt:lpstr>Multiple Holes</vt:lpstr>
      <vt:lpstr>Huge Parts of The Net Missing</vt:lpstr>
      <vt:lpstr>PowerPoint Presentation</vt:lpstr>
      <vt:lpstr>Hole Size Categories</vt:lpstr>
      <vt:lpstr>Hole Assessment Template</vt:lpstr>
      <vt:lpstr>Special Recording</vt:lpstr>
      <vt:lpstr>Hole Tally Sheet</vt:lpstr>
      <vt:lpstr>Hole Tally Sheet</vt:lpstr>
      <vt:lpstr>Hole Tally Sheet</vt:lpstr>
      <vt:lpstr>Hole Assessment  Procedure</vt:lpstr>
      <vt:lpstr>Hole Assessment Team</vt:lpstr>
      <vt:lpstr>Step 1</vt:lpstr>
      <vt:lpstr>Step 1</vt:lpstr>
      <vt:lpstr>Step 2</vt:lpstr>
      <vt:lpstr>Step 3</vt:lpstr>
      <vt:lpstr>Step 3</vt:lpstr>
      <vt:lpstr>Step 4</vt:lpstr>
      <vt:lpstr>Maximum diameter counts</vt:lpstr>
      <vt:lpstr>Step 5</vt:lpstr>
      <vt:lpstr>Step 6</vt:lpstr>
      <vt:lpstr>Step 7</vt:lpstr>
      <vt:lpstr>Frequent challenges</vt:lpstr>
      <vt:lpstr>Survey Schedule</vt:lpstr>
      <vt:lpstr>Surveyor Responsibilities</vt:lpstr>
      <vt:lpstr>Surveyor Responsibilities</vt:lpstr>
      <vt:lpstr>Materials For Surveyors</vt:lpstr>
      <vt:lpstr>Assessing LLINs Practice </vt:lpstr>
      <vt:lpstr>Classroom Practice</vt:lpstr>
      <vt:lpstr>Field Practice</vt:lpstr>
      <vt:lpstr>Field Practice (cont.)</vt:lpstr>
      <vt:lpstr>Field Practice Debrief</vt:lpstr>
    </vt:vector>
  </TitlesOfParts>
  <Company>JHUCCP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BEISSER</dc:creator>
  <cp:lastModifiedBy>Albert Kilian</cp:lastModifiedBy>
  <cp:revision>161</cp:revision>
  <cp:lastPrinted>2012-09-12T09:43:03Z</cp:lastPrinted>
  <dcterms:created xsi:type="dcterms:W3CDTF">2012-01-30T06:44:17Z</dcterms:created>
  <dcterms:modified xsi:type="dcterms:W3CDTF">2015-04-21T10:43:27Z</dcterms:modified>
</cp:coreProperties>
</file>