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5"/>
  </p:notesMasterIdLst>
  <p:sldIdLst>
    <p:sldId id="261" r:id="rId3"/>
    <p:sldId id="263" r:id="rId4"/>
    <p:sldId id="314" r:id="rId5"/>
    <p:sldId id="315" r:id="rId6"/>
    <p:sldId id="291" r:id="rId7"/>
    <p:sldId id="313" r:id="rId8"/>
    <p:sldId id="296" r:id="rId9"/>
    <p:sldId id="334" r:id="rId10"/>
    <p:sldId id="335" r:id="rId11"/>
    <p:sldId id="336" r:id="rId12"/>
    <p:sldId id="337" r:id="rId13"/>
    <p:sldId id="338" r:id="rId14"/>
    <p:sldId id="339" r:id="rId15"/>
    <p:sldId id="340" r:id="rId16"/>
    <p:sldId id="341" r:id="rId17"/>
    <p:sldId id="342" r:id="rId18"/>
    <p:sldId id="343" r:id="rId19"/>
    <p:sldId id="310" r:id="rId20"/>
    <p:sldId id="311" r:id="rId21"/>
    <p:sldId id="312" r:id="rId22"/>
    <p:sldId id="268" r:id="rId23"/>
    <p:sldId id="270" r:id="rId24"/>
    <p:sldId id="317" r:id="rId25"/>
    <p:sldId id="264" r:id="rId26"/>
    <p:sldId id="267" r:id="rId27"/>
    <p:sldId id="271" r:id="rId28"/>
    <p:sldId id="318" r:id="rId29"/>
    <p:sldId id="344" r:id="rId30"/>
    <p:sldId id="274" r:id="rId31"/>
    <p:sldId id="275" r:id="rId32"/>
    <p:sldId id="276" r:id="rId33"/>
    <p:sldId id="277" r:id="rId34"/>
    <p:sldId id="286" r:id="rId35"/>
    <p:sldId id="332" r:id="rId36"/>
    <p:sldId id="321" r:id="rId37"/>
    <p:sldId id="322" r:id="rId38"/>
    <p:sldId id="345" r:id="rId39"/>
    <p:sldId id="346" r:id="rId40"/>
    <p:sldId id="290" r:id="rId41"/>
    <p:sldId id="352" r:id="rId42"/>
    <p:sldId id="351" r:id="rId43"/>
    <p:sldId id="33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8210" autoAdjust="0"/>
  </p:normalViewPr>
  <p:slideViewPr>
    <p:cSldViewPr>
      <p:cViewPr varScale="1">
        <p:scale>
          <a:sx n="74" d="100"/>
          <a:sy n="74" d="100"/>
        </p:scale>
        <p:origin x="2720" y="176"/>
      </p:cViewPr>
      <p:guideLst>
        <p:guide orient="horz" pos="2160"/>
        <p:guide pos="2880"/>
      </p:guideLst>
    </p:cSldViewPr>
  </p:slideViewPr>
  <p:notesTextViewPr>
    <p:cViewPr>
      <p:scale>
        <a:sx n="1" d="1"/>
        <a:sy n="1" d="1"/>
      </p:scale>
      <p:origin x="0" y="0"/>
    </p:cViewPr>
  </p:notesTextViewPr>
  <p:sorterViewPr>
    <p:cViewPr>
      <p:scale>
        <a:sx n="100" d="100"/>
        <a:sy n="100" d="100"/>
      </p:scale>
      <p:origin x="0" y="399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CACB4-840E-47A7-B2F9-9BDF0CA154E7}" type="datetimeFigureOut">
              <a:rPr lang="en-US" smtClean="0"/>
              <a:t>5/2/16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5C5D0-C5DD-4A71-B4B8-2910B97773D3}" type="slidenum">
              <a:rPr lang="en-US" smtClean="0"/>
              <a:t>‹#›</a:t>
            </a:fld>
            <a:endParaRPr lang="fr-FR"/>
          </a:p>
        </p:txBody>
      </p:sp>
    </p:spTree>
    <p:extLst>
      <p:ext uri="{BB962C8B-B14F-4D97-AF65-F5344CB8AC3E}">
        <p14:creationId xmlns:p14="http://schemas.microsoft.com/office/powerpoint/2010/main" val="26336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Le paludisme est une infection et maladie parasitaire qui fait intervenir trois éléments principaux :</a:t>
            </a:r>
          </a:p>
          <a:p>
            <a:pPr marL="228600" indent="-228600">
              <a:buAutoNum type="arabicPeriod"/>
            </a:pPr>
            <a:r>
              <a:rPr lang="fr-FR" noProof="0" dirty="0" smtClean="0"/>
              <a:t>le parasite de la famille Plasmodium. Cinq espèces de Plasmodium infectent l’homme : Plasmodium falciparum, malariae, vivax, ovale et knowlesi. Responsable du « paludisme tropical », P. falciparum est le parasite le plus dangereux ; il représente 90 % des cas de paludisme en Afrique. Sur cette image (en haut à gauche), vous voyez un parasite P. falciparum (petite boule) qui tente de pénétrer dans un globule rouge humain ;</a:t>
            </a:r>
          </a:p>
          <a:p>
            <a:pPr marL="228600" indent="-228600">
              <a:buAutoNum type="arabicPeriod"/>
            </a:pPr>
            <a:r>
              <a:rPr lang="fr-FR" baseline="0" noProof="0" dirty="0" smtClean="0"/>
              <a:t>le vecteur, ou insecte qui transmet le parasite, en l’occurrence un moustique du genre des anophèles. Seules les femelles piquent les humains, et sont donc susceptibles de transmettre le paludisme. Plus de 40 espèces d’anophèles sont des vecteurs potentiels ;</a:t>
            </a:r>
          </a:p>
          <a:p>
            <a:pPr marL="228600" indent="-228600">
              <a:buAutoNum type="arabicPeriod"/>
            </a:pPr>
            <a:r>
              <a:rPr lang="fr-FR" dirty="0" smtClean="0"/>
              <a:t>l’homme, qui est l’hôte du parasite, c’est-à-dire l’endroit où vit le parasite adulte</a:t>
            </a:r>
            <a:r>
              <a:rPr lang="fr-FR" baseline="0" dirty="0" smtClean="0"/>
              <a:t> ;</a:t>
            </a:r>
            <a:endParaRPr lang="fr-FR" baseline="0" noProof="0" dirty="0" smtClean="0"/>
          </a:p>
          <a:p>
            <a:pPr marL="228600" indent="-228600">
              <a:buAutoNum type="arabicPeriod"/>
            </a:pPr>
            <a:r>
              <a:rPr lang="fr-FR" dirty="0" smtClean="0"/>
              <a:t>ces trois facteurs interagissent par le biais de l’environnement écologique (climat et biotope) et social (comportement des personnes).</a:t>
            </a:r>
            <a:endParaRPr lang="fr-FR" noProof="0" dirty="0"/>
          </a:p>
        </p:txBody>
      </p:sp>
      <p:sp>
        <p:nvSpPr>
          <p:cNvPr id="4" name="Slide Number Placeholder 3"/>
          <p:cNvSpPr>
            <a:spLocks noGrp="1"/>
          </p:cNvSpPr>
          <p:nvPr>
            <p:ph type="sldNum" sz="quarter" idx="10"/>
          </p:nvPr>
        </p:nvSpPr>
        <p:spPr/>
        <p:txBody>
          <a:bodyPr/>
          <a:lstStyle/>
          <a:p>
            <a:fld id="{2E85C5D0-C5DD-4A71-B4B8-2910B97773D3}" type="slidenum">
              <a:rPr lang="en-US" smtClean="0"/>
              <a:t>3</a:t>
            </a:fld>
            <a:endParaRPr lang="fr-FR"/>
          </a:p>
        </p:txBody>
      </p:sp>
    </p:spTree>
    <p:extLst>
      <p:ext uri="{BB962C8B-B14F-4D97-AF65-F5344CB8AC3E}">
        <p14:creationId xmlns:p14="http://schemas.microsoft.com/office/powerpoint/2010/main" val="125088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Les études (ici, un exemple en Ouganda) suggèrent qu’avec la technologie actuelle, l’insecticide dure 3 à 5 ans dans la plupart des cas. Par conséquent, aujourd’hui, c’est la durabilité physique des MILD qui est problématique, plutôt que le taux d’insecticide (mais cette situation pourrait évoluer à l’avenir).</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19</a:t>
            </a:fld>
            <a:endParaRPr lang="fr-FR"/>
          </a:p>
        </p:txBody>
      </p:sp>
    </p:spTree>
    <p:extLst>
      <p:ext uri="{BB962C8B-B14F-4D97-AF65-F5344CB8AC3E}">
        <p14:creationId xmlns:p14="http://schemas.microsoft.com/office/powerpoint/2010/main" val="283510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Sachez qu’il est impossible de reconnaître les MILD simplement en les regardant. En effet, elles ont la même apparence et la même texture que les moustiquaires non imprégnées. Par conséquent, pour identifier les MILD, vous devez obligatoirement vérifier l’étiquette afin de voir s’il s’agit d’une des marques recommandées par le WHOPES. Si l’étiquette n’est plus présente sur la moustiquaire, vous devez demander au propriétaire à quoi ressemblait cette étiquette ou l’emballage de la moustiquaire. Pour ce faire, nous utilisons des fiches supports présentant des photos de toutes les MILD couramment utilisées.</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20</a:t>
            </a:fld>
            <a:endParaRPr lang="fr-FR"/>
          </a:p>
        </p:txBody>
      </p:sp>
    </p:spTree>
    <p:extLst>
      <p:ext uri="{BB962C8B-B14F-4D97-AF65-F5344CB8AC3E}">
        <p14:creationId xmlns:p14="http://schemas.microsoft.com/office/powerpoint/2010/main" val="367230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Pour démontrer à quel point cette contrainte peut varier, voici deux moustiquaires de la même marque, analysées dans le cadre d’une étude en Ouganda. Ces deux moustiquaires ont été utilisées dans le même village pendant 3 ans, mais dans différents ménages. L’une semble presque neuve, tandis que l’autre est en lambeaux.</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22</a:t>
            </a:fld>
            <a:endParaRPr lang="fr-FR"/>
          </a:p>
        </p:txBody>
      </p:sp>
    </p:spTree>
    <p:extLst>
      <p:ext uri="{BB962C8B-B14F-4D97-AF65-F5344CB8AC3E}">
        <p14:creationId xmlns:p14="http://schemas.microsoft.com/office/powerpoint/2010/main" val="419329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La durabilité des MILD repose sur deux aspects : l’état physique et le taux d’insecticide.</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23</a:t>
            </a:fld>
            <a:endParaRPr lang="fr-FR"/>
          </a:p>
        </p:txBody>
      </p:sp>
    </p:spTree>
    <p:extLst>
      <p:ext uri="{BB962C8B-B14F-4D97-AF65-F5344CB8AC3E}">
        <p14:creationId xmlns:p14="http://schemas.microsoft.com/office/powerpoint/2010/main" val="23131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Cette modélisation montre l’effet d’une durabilité plus longue sur les dépenses nécessaires pour maintenir une couverture universelle des MILD en Afrique subsaharienne.</a:t>
            </a:r>
            <a:endParaRPr lang="fr-FR" dirty="0" smtClean="0"/>
          </a:p>
          <a:p>
            <a:endParaRPr lang="fr-FR" dirty="0" smtClean="0"/>
          </a:p>
          <a:p>
            <a:r>
              <a:rPr lang="fr-FR" smtClean="0"/>
              <a:t>Comparativement aux MILD d’une durée de vie de 3 ans (ligne rouge horizontale), une moustiquaire d’une durée moyenne de 5 ans (ligne violette) permettrait d’économiser 1 milliard de dollars sur 5 ans (2012-2017). Ce graphique souligne les avantages financiers d’une MILD qui dure plus longtemps.</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25</a:t>
            </a:fld>
            <a:endParaRPr lang="fr-FR"/>
          </a:p>
        </p:txBody>
      </p:sp>
    </p:spTree>
    <p:extLst>
      <p:ext uri="{BB962C8B-B14F-4D97-AF65-F5344CB8AC3E}">
        <p14:creationId xmlns:p14="http://schemas.microsoft.com/office/powerpoint/2010/main" val="438753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Cette diapositive est animée : cliquez pour afficher tous les éléments les uns après les autres.</a:t>
            </a:r>
          </a:p>
          <a:p>
            <a:endParaRPr lang="fr-FR" dirty="0" smtClean="0"/>
          </a:p>
          <a:p>
            <a:r>
              <a:rPr lang="fr-FR" smtClean="0"/>
              <a:t>Clics 1-2-3 : Les concepts de perte et de rétention correspondent principalement au fait qu’un ménage possède une moustiquaire, puis après un certain temps, ce n’est plus le cas.</a:t>
            </a:r>
            <a:endParaRPr lang="fr-FR" baseline="0" dirty="0" smtClean="0"/>
          </a:p>
          <a:p>
            <a:endParaRPr lang="fr-FR" baseline="0" dirty="0" smtClean="0"/>
          </a:p>
          <a:p>
            <a:r>
              <a:rPr lang="fr-FR" smtClean="0"/>
              <a:t>Clics 4-5 : à l’échelle de la population, le rythme auquel les moustiquaires sont perdues est appelé « fonction de perte ».</a:t>
            </a:r>
            <a:endParaRPr lang="fr-FR" baseline="0" dirty="0" smtClean="0"/>
          </a:p>
          <a:p>
            <a:endParaRPr lang="fr-FR" baseline="0" dirty="0" smtClean="0"/>
          </a:p>
          <a:p>
            <a:r>
              <a:rPr lang="fr-FR" smtClean="0"/>
              <a:t>Clic 6 : la partie au-dessus de cette courbe représente la proportion de moustiquaires perdues à un moment donné, c’est-à-dire le taux de pertes.</a:t>
            </a:r>
            <a:endParaRPr lang="fr-FR" baseline="0" dirty="0" smtClean="0"/>
          </a:p>
          <a:p>
            <a:endParaRPr lang="fr-FR" baseline="0" dirty="0" smtClean="0"/>
          </a:p>
          <a:p>
            <a:r>
              <a:rPr lang="fr-FR" smtClean="0"/>
              <a:t>Clic 7 :   et la partie sous cette courbe représente la donnée inverse : la proportion de moustiquaires conservées, ou taux de rétention.</a:t>
            </a:r>
            <a:endParaRPr lang="fr-FR" baseline="0" dirty="0" smtClean="0"/>
          </a:p>
        </p:txBody>
      </p:sp>
      <p:sp>
        <p:nvSpPr>
          <p:cNvPr id="4" name="Slide Number Placeholder 3"/>
          <p:cNvSpPr>
            <a:spLocks noGrp="1"/>
          </p:cNvSpPr>
          <p:nvPr>
            <p:ph type="sldNum" sz="quarter" idx="10"/>
          </p:nvPr>
        </p:nvSpPr>
        <p:spPr/>
        <p:txBody>
          <a:bodyPr/>
          <a:lstStyle/>
          <a:p>
            <a:fld id="{2E85C5D0-C5DD-4A71-B4B8-2910B97773D3}" type="slidenum">
              <a:rPr lang="en-US" smtClean="0"/>
              <a:t>26</a:t>
            </a:fld>
            <a:endParaRPr lang="fr-FR"/>
          </a:p>
        </p:txBody>
      </p:sp>
    </p:spTree>
    <p:extLst>
      <p:ext uri="{BB962C8B-B14F-4D97-AF65-F5344CB8AC3E}">
        <p14:creationId xmlns:p14="http://schemas.microsoft.com/office/powerpoint/2010/main" val="2758544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Les moustiquaires peuvent être perdues pour de nombreuses raisons, comme le montre cette étude menée par la PMI au Kenya.</a:t>
            </a:r>
            <a:endParaRPr lang="fr-FR" baseline="0" dirty="0" smtClean="0"/>
          </a:p>
          <a:p>
            <a:endParaRPr lang="fr-FR" baseline="0" dirty="0" smtClean="0"/>
          </a:p>
          <a:p>
            <a:r>
              <a:rPr lang="fr-FR" smtClean="0"/>
              <a:t>Ces raisons se divisent en deux grands groupes :</a:t>
            </a:r>
          </a:p>
          <a:p>
            <a:endParaRPr lang="fr-FR" baseline="0" dirty="0" smtClean="0"/>
          </a:p>
          <a:p>
            <a:pPr marL="228600" indent="-228600">
              <a:buAutoNum type="arabicPeriod"/>
            </a:pPr>
            <a:r>
              <a:rPr lang="fr-FR" smtClean="0"/>
              <a:t>les moustiquaires qui sont cédées à d’autres utilisateurs, y compris volées ou vendues - en général, ces moustiquaires sont encore en bon état ;</a:t>
            </a:r>
            <a:endParaRPr lang="fr-FR" baseline="0" dirty="0" smtClean="0"/>
          </a:p>
          <a:p>
            <a:pPr marL="228600" indent="-228600">
              <a:buAutoNum type="arabicPeriod"/>
            </a:pPr>
            <a:endParaRPr lang="fr-FR" baseline="0" dirty="0" smtClean="0"/>
          </a:p>
          <a:p>
            <a:pPr marL="228600" indent="-228600">
              <a:buAutoNum type="arabicPeriod"/>
            </a:pPr>
            <a:r>
              <a:rPr lang="fr-FR" smtClean="0"/>
              <a:t>les moustiquaires qui sont perdues parce qu’elles ne sont plus considérées comme « utilisables » en raison de l’usure - elles sont jetées ou récupérées pour d’autres utilisations.</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27</a:t>
            </a:fld>
            <a:endParaRPr lang="fr-FR"/>
          </a:p>
        </p:txBody>
      </p:sp>
    </p:spTree>
    <p:extLst>
      <p:ext uri="{BB962C8B-B14F-4D97-AF65-F5344CB8AC3E}">
        <p14:creationId xmlns:p14="http://schemas.microsoft.com/office/powerpoint/2010/main" val="1766193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Les études révèlent que juste après la distribution, la plus grande raison pour laquelle les moustiquaires sont perdues est qu’elles sont cédées à d’autres.</a:t>
            </a:r>
            <a:endParaRPr lang="fr-FR" baseline="0" dirty="0" smtClean="0"/>
          </a:p>
          <a:p>
            <a:endParaRPr lang="fr-FR" baseline="0" dirty="0" smtClean="0"/>
          </a:p>
          <a:p>
            <a:r>
              <a:rPr lang="fr-FR" smtClean="0"/>
              <a:t>La proportion de moustiquaires jetées augmente lentement, pour atteindre environ 40 % de toutes les moustiquaires, seulement après environ 2 ans. Puis cette hausse est plus marquée, pour atteindre plus de 50 %, et à la fin de l’étude, la plupart des moustiquaires perdues ont été jetées.</a:t>
            </a:r>
          </a:p>
          <a:p>
            <a:endParaRPr lang="fr-FR" baseline="0" dirty="0" smtClean="0"/>
          </a:p>
          <a:p>
            <a:r>
              <a:rPr lang="fr-FR" smtClean="0"/>
              <a:t>Par conséquent, dans l’évaluation de la durabilité physique, il est toujours important d’analyser les raisons du taux de pertes car les moustiquaires cédées à d’autres en bon état ne rentrent pas dans la perte due à l’usure (méthodologie exacte présentée plus loin).</a:t>
            </a:r>
            <a:endParaRPr lang="fr-FR" baseline="0" dirty="0" smtClean="0"/>
          </a:p>
        </p:txBody>
      </p:sp>
      <p:sp>
        <p:nvSpPr>
          <p:cNvPr id="4" name="Slide Number Placeholder 3"/>
          <p:cNvSpPr>
            <a:spLocks noGrp="1"/>
          </p:cNvSpPr>
          <p:nvPr>
            <p:ph type="sldNum" sz="quarter" idx="10"/>
          </p:nvPr>
        </p:nvSpPr>
        <p:spPr/>
        <p:txBody>
          <a:bodyPr/>
          <a:lstStyle/>
          <a:p>
            <a:fld id="{2E85C5D0-C5DD-4A71-B4B8-2910B97773D3}" type="slidenum">
              <a:rPr lang="en-US" smtClean="0"/>
              <a:t>28</a:t>
            </a:fld>
            <a:endParaRPr lang="fr-FR"/>
          </a:p>
        </p:txBody>
      </p:sp>
    </p:spTree>
    <p:extLst>
      <p:ext uri="{BB962C8B-B14F-4D97-AF65-F5344CB8AC3E}">
        <p14:creationId xmlns:p14="http://schemas.microsoft.com/office/powerpoint/2010/main" val="50276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Ensuite, en ce qui concerne l’état physique ou l’intégrité des moustiquaires, n’oublions pas que dans le cadre d’une étude transversale, à un moment précis, nous sommes en mesure d’examiner uniquement les moustiquaires qui ont survécu jusqu’à cet instant ; il est impossible d’inspecter les moustiquaires déjà perdues et jetées. Cet aspect peut avoir un impact significatif sur l’intégrité telle que nous la mesurons (voir plus loin).</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29</a:t>
            </a:fld>
            <a:endParaRPr lang="fr-FR"/>
          </a:p>
        </p:txBody>
      </p:sp>
    </p:spTree>
    <p:extLst>
      <p:ext uri="{BB962C8B-B14F-4D97-AF65-F5344CB8AC3E}">
        <p14:creationId xmlns:p14="http://schemas.microsoft.com/office/powerpoint/2010/main" val="1630459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Pour cette étude, nous avons choisi la seconde approche.</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30</a:t>
            </a:fld>
            <a:endParaRPr lang="fr-FR"/>
          </a:p>
        </p:txBody>
      </p:sp>
    </p:spTree>
    <p:extLst>
      <p:ext uri="{BB962C8B-B14F-4D97-AF65-F5344CB8AC3E}">
        <p14:creationId xmlns:p14="http://schemas.microsoft.com/office/powerpoint/2010/main" val="395853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Pour que le vecteur anophèle survive et se multiplie, la zone dans laquelle il se trouve doit comporter des plans d’eau adaptés à sa reproduction, ainsi qu’une température et une humidité minimales. C’est pourquoi après les pluies, la population de moustiques augmente et les femelles piquent l’homme (elles ont besoin du sang pour la croissance de leurs œufs). Si le moustique pique un individu porteur des parasites du paludisme et que ce moustique comporte ensuite à la fois des parasites mâle et femelle, ces deux parasites « s’accouplent » à l’intérieur du moustique. Après 7 à 10 jours, le moustique devient « contagieux » : il est désormais susceptible d’infecter les personnes qu’il pique.</a:t>
            </a:r>
          </a:p>
          <a:p>
            <a:endParaRPr lang="fr-FR" baseline="0" noProof="0" dirty="0" smtClean="0"/>
          </a:p>
          <a:p>
            <a:r>
              <a:rPr lang="fr-FR" dirty="0" smtClean="0"/>
              <a:t>Pour lutter contre les vecteurs du paludisme, certaines méthodes consistent à tenter de réduire les sites de reproduction (gestion environnementale) ou d’éliminer les larves de moustiques dans l’eau (lutte contre les larves). Néanmoins, en ce qui concerne les vecteurs dominants en Afrique (An </a:t>
            </a:r>
            <a:r>
              <a:rPr lang="fr-FR" dirty="0" err="1" smtClean="0"/>
              <a:t>gambiae</a:t>
            </a:r>
            <a:r>
              <a:rPr lang="fr-FR" dirty="0" smtClean="0"/>
              <a:t> et </a:t>
            </a:r>
            <a:r>
              <a:rPr lang="fr-FR" dirty="0" err="1" smtClean="0"/>
              <a:t>funestus</a:t>
            </a:r>
            <a:r>
              <a:rPr lang="fr-FR" dirty="0" smtClean="0"/>
              <a:t>), cette tâche est très délicate car ils parviennent à se reproduire dans la moindre petite flaque.</a:t>
            </a:r>
            <a:r>
              <a:rPr lang="fr-FR" baseline="0" noProof="0" dirty="0" smtClean="0"/>
              <a:t> </a:t>
            </a:r>
            <a:r>
              <a:rPr lang="fr-FR" dirty="0" smtClean="0"/>
              <a:t>Par conséquent, en Afrique, la lutte contre les moustiques adultes est plus prometteuse.</a:t>
            </a:r>
          </a:p>
          <a:p>
            <a:endParaRPr lang="fr-FR" baseline="0" noProof="0" dirty="0" smtClean="0"/>
          </a:p>
          <a:p>
            <a:r>
              <a:rPr lang="fr-FR" dirty="0" smtClean="0"/>
              <a:t>Dans la lutte contre les moustiques adultes, les deux mesures les plus courantes sont la pulvérisation intra-domiciliaire et les moustiquaires imprégnées d’insecticide.</a:t>
            </a:r>
            <a:r>
              <a:rPr lang="fr-FR" baseline="0" noProof="0" dirty="0" smtClean="0"/>
              <a:t> </a:t>
            </a:r>
            <a:r>
              <a:rPr lang="fr-FR" dirty="0" smtClean="0"/>
              <a:t>La pulvérisation intra-domiciliaire consiste à enduire d’insecticide les murs à l’intérieur des logements. Ainsi, quand le moustique se repose sur les murs pour développer ses œufs APRÈS avoir piqué une personne, il meurt.</a:t>
            </a:r>
            <a:r>
              <a:rPr lang="fr-FR" baseline="0" noProof="0" dirty="0" smtClean="0"/>
              <a:t> </a:t>
            </a:r>
            <a:r>
              <a:rPr lang="fr-FR" dirty="0" smtClean="0"/>
              <a:t>La pulvérisation intra-domiciliaire n’est pas une protection individuelle et fonctionne uniquement si tous les logements d’une communauté sont traités (au moins &gt; 85 %), ce qui permet de réduire la population de moustiques, et donc la transmission du paludisme.</a:t>
            </a:r>
          </a:p>
          <a:p>
            <a:r>
              <a:rPr lang="fr-FR" dirty="0" smtClean="0"/>
              <a:t>Au contraire, les moustiquaires imprégnées tuent non seulement les moustiques dès qu’ils se posent dessus, mais protègent également directement les individus en plaçant une barrière entre eux et les insectes.</a:t>
            </a:r>
            <a:endParaRPr lang="fr-FR" noProof="0" dirty="0"/>
          </a:p>
        </p:txBody>
      </p:sp>
      <p:sp>
        <p:nvSpPr>
          <p:cNvPr id="4" name="Slide Number Placeholder 3"/>
          <p:cNvSpPr>
            <a:spLocks noGrp="1"/>
          </p:cNvSpPr>
          <p:nvPr>
            <p:ph type="sldNum" sz="quarter" idx="10"/>
          </p:nvPr>
        </p:nvSpPr>
        <p:spPr/>
        <p:txBody>
          <a:bodyPr/>
          <a:lstStyle/>
          <a:p>
            <a:fld id="{2E85C5D0-C5DD-4A71-B4B8-2910B97773D3}" type="slidenum">
              <a:rPr lang="en-US" smtClean="0"/>
              <a:t>4</a:t>
            </a:fld>
            <a:endParaRPr lang="fr-FR"/>
          </a:p>
        </p:txBody>
      </p:sp>
    </p:spTree>
    <p:extLst>
      <p:ext uri="{BB962C8B-B14F-4D97-AF65-F5344CB8AC3E}">
        <p14:creationId xmlns:p14="http://schemas.microsoft.com/office/powerpoint/2010/main" val="3415301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Pour mesurer l’intégrité globale des moustiquaires, nous commençons par compter le nombre de trous appartenant à chaque taille.</a:t>
            </a:r>
            <a:endParaRPr lang="fr-FR" dirty="0" smtClean="0"/>
          </a:p>
          <a:p>
            <a:endParaRPr lang="fr-FR" dirty="0" smtClean="0"/>
          </a:p>
          <a:p>
            <a:r>
              <a:rPr lang="fr-FR" smtClean="0"/>
              <a:t>Puis nous calculons l’indice de trous proportionnel en multipliant le nombre de trous pondéré en fonction de chaque taille. Cette pondération correspond au rapport entre la catégorie en question et la plus petite taille. Ainsi, la somme obtenue (le pHI) est proportionnelle à la surface totale des trous dans la moustiquaire.</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32</a:t>
            </a:fld>
            <a:endParaRPr lang="fr-FR"/>
          </a:p>
        </p:txBody>
      </p:sp>
    </p:spTree>
    <p:extLst>
      <p:ext uri="{BB962C8B-B14F-4D97-AF65-F5344CB8AC3E}">
        <p14:creationId xmlns:p14="http://schemas.microsoft.com/office/powerpoint/2010/main" val="62695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 pHI quantifie les dégâts au niveau de chaque moustiquaire encore présente. </a:t>
            </a:r>
          </a:p>
          <a:p>
            <a:endParaRPr lang="fr-FR" dirty="0" smtClean="0"/>
          </a:p>
          <a:p>
            <a:r>
              <a:rPr lang="fr-FR" smtClean="0"/>
              <a:t>Les seuils nous permettent de distinguer différents groupes parmi l’échantillon de notre étude : les moustiquaires en bon état, endommagées et considérées comme trop déchirées pour être utilisées. Nous considérons que les moustiquaires en bon état et endommagées sont « réparables », car nous pensons actuellement qu’elles peuvent encore être utilisées en toute sécurité si elles contiennent suffisamment d’insecticide.</a:t>
            </a:r>
          </a:p>
          <a:p>
            <a:endParaRPr lang="fr-FR" baseline="0" dirty="0" smtClean="0"/>
          </a:p>
          <a:p>
            <a:r>
              <a:rPr lang="fr-FR" smtClean="0"/>
              <a:t>Les pHI limites sont fixés en fonction de nos estimations actuelles ; ils sont susceptibles de changer quand nous posséderons plus de données.</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33</a:t>
            </a:fld>
            <a:endParaRPr lang="fr-FR"/>
          </a:p>
        </p:txBody>
      </p:sp>
    </p:spTree>
    <p:extLst>
      <p:ext uri="{BB962C8B-B14F-4D97-AF65-F5344CB8AC3E}">
        <p14:creationId xmlns:p14="http://schemas.microsoft.com/office/powerpoint/2010/main" val="1525941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Dans l’évaluation de la durabilité physique, il est indispensable de toujours mesurer à la fois les pertes dues à l’usure ET l’intégrité physique, au lieu de se contenter d’un seul de ces aspects. Cette consigne est confirmée par ces données issues d’une étude menée au Tchad par l’initiative Mentor (Richard Allen).</a:t>
            </a:r>
            <a:endParaRPr lang="fr-FR" baseline="0" dirty="0" smtClean="0"/>
          </a:p>
          <a:p>
            <a:endParaRPr lang="fr-FR" baseline="0" dirty="0" smtClean="0"/>
          </a:p>
          <a:p>
            <a:r>
              <a:rPr lang="fr-FR" smtClean="0"/>
              <a:t>L’intégrité physique est mesurée (selon quatre catégories de pHI) dans le cadre de trois enquêtes portant sur deux types de MILD : à gauche, une MILD en polyester de 75 deniers ; et à droite, une moustiquaire en polyéthylène de 150 deniers.</a:t>
            </a:r>
          </a:p>
          <a:p>
            <a:endParaRPr lang="fr-FR" baseline="0" dirty="0" smtClean="0"/>
          </a:p>
          <a:p>
            <a:r>
              <a:rPr lang="fr-FR" smtClean="0"/>
              <a:t>Si nous examinons la proportion de moustiquaires trop déchirées (rouge) à chaque étape de l’étude, nous voyons que pour les deux types de moustiquaires, la situation se détériore entre la première et la deuxième année (comme nous l’anticipions), pour finalement s’améliorer considérablement la troisième année. Ce résultat semblerait indiquer que les moustiquaires deviennent plus solides... Mais c’est faux, car ce graphique représente uniquement les moustiquaires encore présentes !!! Entre la deuxième et la troisième année, les participants commencent à jeter de plus en plus les moustiquaires déchirées, qui ne sont donc plus présentes la troisième année, d’où ce résultat amélioré.</a:t>
            </a:r>
          </a:p>
          <a:p>
            <a:endParaRPr lang="fr-FR" baseline="0" dirty="0" smtClean="0"/>
          </a:p>
          <a:p>
            <a:r>
              <a:rPr lang="fr-FR" smtClean="0"/>
              <a:t>Cet exemple démontre bien la nécessité de mesurer à la fois les pertes ET l’intégrité pour obtenir des résultats valables en ce qui concerne la durabilité physique des MILD. </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34</a:t>
            </a:fld>
            <a:endParaRPr lang="fr-FR"/>
          </a:p>
        </p:txBody>
      </p:sp>
    </p:spTree>
    <p:extLst>
      <p:ext uri="{BB962C8B-B14F-4D97-AF65-F5344CB8AC3E}">
        <p14:creationId xmlns:p14="http://schemas.microsoft.com/office/powerpoint/2010/main" val="3657253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D’après tous ces éléments, voici la méthode recommandée pour estimer la survie physique des MILD dans un lieu donné jusqu’à un moment précis.</a:t>
            </a:r>
          </a:p>
          <a:p>
            <a:endParaRPr lang="fr-FR" baseline="0" dirty="0" smtClean="0"/>
          </a:p>
          <a:p>
            <a:r>
              <a:rPr lang="fr-FR" smtClean="0"/>
              <a:t>Nous commençons par déterminer quelles moustiquaires ont été distribuées ou identifiées comment faisant partie de la cohorte de l’étude.</a:t>
            </a:r>
          </a:p>
          <a:p>
            <a:endParaRPr lang="fr-FR" baseline="0" dirty="0" smtClean="0"/>
          </a:p>
          <a:p>
            <a:r>
              <a:rPr lang="fr-FR" smtClean="0"/>
              <a:t>Puis nous déterminons quelles moustiquaires sont encore présentes et combien ont été perdues.</a:t>
            </a:r>
            <a:endParaRPr lang="fr-FR" baseline="0" dirty="0" smtClean="0"/>
          </a:p>
          <a:p>
            <a:endParaRPr lang="fr-FR" baseline="0" dirty="0" smtClean="0"/>
          </a:p>
          <a:p>
            <a:r>
              <a:rPr lang="fr-FR" smtClean="0"/>
              <a:t>À partir des moustiquaires perdues, nous calculons combien ont été cédées à d’autres utilisateurs : ces moustiquaires ne sont PAS incluses dans le calcul.</a:t>
            </a:r>
            <a:endParaRPr lang="fr-FR" baseline="0" dirty="0" smtClean="0"/>
          </a:p>
          <a:p>
            <a:endParaRPr lang="fr-FR" baseline="0" dirty="0" smtClean="0"/>
          </a:p>
          <a:p>
            <a:r>
              <a:rPr lang="fr-FR" smtClean="0"/>
              <a:t>À partir des moustiquaires restantes, nous déterminons la proportion encore réparable selon le pHI mesuré.</a:t>
            </a:r>
            <a:endParaRPr lang="fr-FR" baseline="0" dirty="0" smtClean="0"/>
          </a:p>
          <a:p>
            <a:endParaRPr lang="fr-FR" baseline="0" dirty="0" smtClean="0"/>
          </a:p>
          <a:p>
            <a:r>
              <a:rPr lang="fr-FR" smtClean="0"/>
              <a:t>Ce qui nous permet de calculer le taux de survie...</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35</a:t>
            </a:fld>
            <a:endParaRPr lang="fr-FR"/>
          </a:p>
        </p:txBody>
      </p:sp>
    </p:spTree>
    <p:extLst>
      <p:ext uri="{BB962C8B-B14F-4D97-AF65-F5344CB8AC3E}">
        <p14:creationId xmlns:p14="http://schemas.microsoft.com/office/powerpoint/2010/main" val="2964693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 grâce à cette formule, dans le cadre de laquelle le terme « utilisables » désigne les moustiquaires réparables.</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36</a:t>
            </a:fld>
            <a:endParaRPr lang="fr-FR"/>
          </a:p>
        </p:txBody>
      </p:sp>
    </p:spTree>
    <p:extLst>
      <p:ext uri="{BB962C8B-B14F-4D97-AF65-F5344CB8AC3E}">
        <p14:creationId xmlns:p14="http://schemas.microsoft.com/office/powerpoint/2010/main" val="1384625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Nous pouvons désormais analyser les résultats à différents instants, comparativement à la fonction de perte hypothétique ou aux courbes de la survie.</a:t>
            </a:r>
            <a:endParaRPr lang="fr-FR" dirty="0" smtClean="0"/>
          </a:p>
          <a:p>
            <a:endParaRPr lang="fr-FR" dirty="0" smtClean="0"/>
          </a:p>
          <a:p>
            <a:r>
              <a:rPr lang="fr-FR" smtClean="0"/>
              <a:t>La survie hypothétique reprend la courbe en S établie d’après les données de terrain et une survie moyenne (médiane) de 3 ans, 4 ans, etc. Ici, la courbe utilisée est un exemple fictif, mais il existe des données réelles similaires.</a:t>
            </a:r>
            <a:endParaRPr lang="fr-FR" dirty="0"/>
          </a:p>
        </p:txBody>
      </p:sp>
      <p:sp>
        <p:nvSpPr>
          <p:cNvPr id="4" name="Slide Number Placeholder 3"/>
          <p:cNvSpPr>
            <a:spLocks noGrp="1"/>
          </p:cNvSpPr>
          <p:nvPr>
            <p:ph type="sldNum" sz="quarter" idx="10"/>
          </p:nvPr>
        </p:nvSpPr>
        <p:spPr/>
        <p:txBody>
          <a:bodyPr/>
          <a:lstStyle/>
          <a:p>
            <a:fld id="{3D2FD9B8-84E0-4A0D-AED6-965CE71EF8AC}" type="slidenum">
              <a:rPr lang="en-US" smtClean="0"/>
              <a:t>37</a:t>
            </a:fld>
            <a:endParaRPr lang="fr-FR"/>
          </a:p>
        </p:txBody>
      </p:sp>
    </p:spTree>
    <p:extLst>
      <p:ext uri="{BB962C8B-B14F-4D97-AF65-F5344CB8AC3E}">
        <p14:creationId xmlns:p14="http://schemas.microsoft.com/office/powerpoint/2010/main" val="286372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Une fois que nous avons au moins deux points de données (instants) convenables.</a:t>
            </a:r>
            <a:endParaRPr lang="fr-FR" dirty="0" smtClean="0"/>
          </a:p>
          <a:p>
            <a:endParaRPr lang="fr-FR" dirty="0" smtClean="0"/>
          </a:p>
          <a:p>
            <a:r>
              <a:rPr lang="fr-FR" smtClean="0"/>
              <a:t>Ce tableau reprend les données de l’exemple précédent.</a:t>
            </a:r>
            <a:endParaRPr lang="fr-FR" dirty="0"/>
          </a:p>
        </p:txBody>
      </p:sp>
      <p:sp>
        <p:nvSpPr>
          <p:cNvPr id="4" name="Slide Number Placeholder 3"/>
          <p:cNvSpPr>
            <a:spLocks noGrp="1"/>
          </p:cNvSpPr>
          <p:nvPr>
            <p:ph type="sldNum" sz="quarter" idx="10"/>
          </p:nvPr>
        </p:nvSpPr>
        <p:spPr/>
        <p:txBody>
          <a:bodyPr/>
          <a:lstStyle/>
          <a:p>
            <a:fld id="{3D2FD9B8-84E0-4A0D-AED6-965CE71EF8AC}" type="slidenum">
              <a:rPr lang="en-US" smtClean="0"/>
              <a:t>38</a:t>
            </a:fld>
            <a:endParaRPr lang="fr-FR"/>
          </a:p>
        </p:txBody>
      </p:sp>
    </p:spTree>
    <p:extLst>
      <p:ext uri="{BB962C8B-B14F-4D97-AF65-F5344CB8AC3E}">
        <p14:creationId xmlns:p14="http://schemas.microsoft.com/office/powerpoint/2010/main" val="1739846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Ces résultats, issus d’une étude de durabilité menée au Nigeria, montrent un exemple de présentation des données, ainsi que les différences qui peuvent être détectées pour le même type de MILD dans différents environnements et différentes populations.</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40</a:t>
            </a:fld>
            <a:endParaRPr lang="fr-FR"/>
          </a:p>
        </p:txBody>
      </p:sp>
    </p:spTree>
    <p:extLst>
      <p:ext uri="{BB962C8B-B14F-4D97-AF65-F5344CB8AC3E}">
        <p14:creationId xmlns:p14="http://schemas.microsoft.com/office/powerpoint/2010/main" val="3286333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L’exemple nigérian montre également que l’attitude des utilisateurs vis-à-vis de l’entretien et des réparations influence leur comportement, et que cette attitude peut être modifiée par la CCC. Cet enjeu est mesuré dans la surveillance de la durabilité.</a:t>
            </a:r>
            <a:endParaRPr lang="fr-FR" dirty="0"/>
          </a:p>
        </p:txBody>
      </p:sp>
      <p:sp>
        <p:nvSpPr>
          <p:cNvPr id="4" name="Slide Number Placeholder 3"/>
          <p:cNvSpPr>
            <a:spLocks noGrp="1"/>
          </p:cNvSpPr>
          <p:nvPr>
            <p:ph type="sldNum" sz="quarter" idx="10"/>
          </p:nvPr>
        </p:nvSpPr>
        <p:spPr/>
        <p:txBody>
          <a:bodyPr/>
          <a:lstStyle/>
          <a:p>
            <a:fld id="{92BD0B81-2EAD-45C4-8536-6CD8E6E10C0D}" type="slidenum">
              <a:rPr lang="en-US" smtClean="0"/>
              <a:pPr/>
              <a:t>41</a:t>
            </a:fld>
            <a:endParaRPr lang="fr-FR"/>
          </a:p>
        </p:txBody>
      </p:sp>
    </p:spTree>
    <p:extLst>
      <p:ext uri="{BB962C8B-B14F-4D97-AF65-F5344CB8AC3E}">
        <p14:creationId xmlns:p14="http://schemas.microsoft.com/office/powerpoint/2010/main" val="410798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Cette image explique la différence entre les moustiquaires non imprégnées et les moustiquaires imprégnées d’insecticide. </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5</a:t>
            </a:fld>
            <a:endParaRPr lang="fr-FR"/>
          </a:p>
        </p:txBody>
      </p:sp>
    </p:spTree>
    <p:extLst>
      <p:ext uri="{BB962C8B-B14F-4D97-AF65-F5344CB8AC3E}">
        <p14:creationId xmlns:p14="http://schemas.microsoft.com/office/powerpoint/2010/main" val="422851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Cette série de diapositives animées montre comment fonctionnent les MILD en polyester « enduites » d’insecticide.</a:t>
            </a:r>
          </a:p>
          <a:p>
            <a:endParaRPr lang="fr-FR" dirty="0" smtClean="0"/>
          </a:p>
          <a:p>
            <a:r>
              <a:rPr lang="fr-FR" smtClean="0"/>
              <a:t>Le rond rougeâtre au centre de l’image représente la fibre de polyester, tandis que le cercle jaune représente « l’enveloppe » qui contient les molécules d’insecticide (cubes). Une partie de l’insecticide se trouve à la surface : ce sont ces molécules qui tuent les moustiques lorsqu’ils se posent sur la moustiquaire. Cependant, la majeure partie de l’insecticide se trouve dans l’enveloppe, qui sert de réservoir.</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8</a:t>
            </a:fld>
            <a:endParaRPr lang="fr-FR"/>
          </a:p>
        </p:txBody>
      </p:sp>
    </p:spTree>
    <p:extLst>
      <p:ext uri="{BB962C8B-B14F-4D97-AF65-F5344CB8AC3E}">
        <p14:creationId xmlns:p14="http://schemas.microsoft.com/office/powerpoint/2010/main" val="182053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Lors des lavages, l’insecticide qui se trouve à la surface de la moustiquaire est éliminé...</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11</a:t>
            </a:fld>
            <a:endParaRPr lang="fr-FR"/>
          </a:p>
        </p:txBody>
      </p:sp>
    </p:spTree>
    <p:extLst>
      <p:ext uri="{BB962C8B-B14F-4D97-AF65-F5344CB8AC3E}">
        <p14:creationId xmlns:p14="http://schemas.microsoft.com/office/powerpoint/2010/main" val="176531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 et évacué avec l’eau.</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12</a:t>
            </a:fld>
            <a:endParaRPr lang="fr-FR"/>
          </a:p>
        </p:txBody>
      </p:sp>
    </p:spTree>
    <p:extLst>
      <p:ext uri="{BB962C8B-B14F-4D97-AF65-F5344CB8AC3E}">
        <p14:creationId xmlns:p14="http://schemas.microsoft.com/office/powerpoint/2010/main" val="359375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De nouvelles molécules d’insecticide provenant du réservoir migrent alors vers la surface pour « traiter » à nouveau la moustiquaire.</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13</a:t>
            </a:fld>
            <a:endParaRPr lang="fr-FR"/>
          </a:p>
        </p:txBody>
      </p:sp>
    </p:spTree>
    <p:extLst>
      <p:ext uri="{BB962C8B-B14F-4D97-AF65-F5344CB8AC3E}">
        <p14:creationId xmlns:p14="http://schemas.microsoft.com/office/powerpoint/2010/main" val="268214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 processus se répète jusqu’à ce que le réservoir soit vide.</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17</a:t>
            </a:fld>
            <a:endParaRPr lang="fr-FR"/>
          </a:p>
        </p:txBody>
      </p:sp>
    </p:spTree>
    <p:extLst>
      <p:ext uri="{BB962C8B-B14F-4D97-AF65-F5344CB8AC3E}">
        <p14:creationId xmlns:p14="http://schemas.microsoft.com/office/powerpoint/2010/main" val="269851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À l’heure actuelle, le WHOPES (Système d’évaluation des pesticides de l’OMS) recommande 17 MILD comme étant adaptées à une utilisation dans le cadre de la santé publique.</a:t>
            </a:r>
            <a:endParaRPr lang="fr-FR" dirty="0"/>
          </a:p>
        </p:txBody>
      </p:sp>
      <p:sp>
        <p:nvSpPr>
          <p:cNvPr id="4" name="Slide Number Placeholder 3"/>
          <p:cNvSpPr>
            <a:spLocks noGrp="1"/>
          </p:cNvSpPr>
          <p:nvPr>
            <p:ph type="sldNum" sz="quarter" idx="10"/>
          </p:nvPr>
        </p:nvSpPr>
        <p:spPr/>
        <p:txBody>
          <a:bodyPr/>
          <a:lstStyle/>
          <a:p>
            <a:fld id="{2E85C5D0-C5DD-4A71-B4B8-2910B97773D3}" type="slidenum">
              <a:rPr lang="en-US" smtClean="0"/>
              <a:t>18</a:t>
            </a:fld>
            <a:endParaRPr lang="fr-FR"/>
          </a:p>
        </p:txBody>
      </p:sp>
    </p:spTree>
    <p:extLst>
      <p:ext uri="{BB962C8B-B14F-4D97-AF65-F5344CB8AC3E}">
        <p14:creationId xmlns:p14="http://schemas.microsoft.com/office/powerpoint/2010/main" val="339974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CCBAA-4676-402F-BA16-BBBAA021CED1}"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156620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CCBAA-4676-402F-BA16-BBBAA021CED1}"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256384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CCBAA-4676-402F-BA16-BBBAA021CED1}"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4056073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C53642-8A6D-4C16-A0F4-0591ECBC33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6033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FC37AD-B3E3-4C10-B140-3E6F37E057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443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8B7FEA-CF2D-4BF9-91AF-FD7119A860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888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3E3F8C-9A4B-4DED-BCF3-66E9520384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3701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69112A1-BFB9-437B-9EED-5FFBC83321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8019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E4B6B63-1018-47CE-B379-8FCDE6E9B5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190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966871-4473-430E-B0C5-890DE0A8B0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6183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9B168D-4235-458D-AE47-F4BDB5EEE8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060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CCBAA-4676-402F-BA16-BBBAA021CED1}"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2476236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F423FC-55E4-48E1-9B60-315BF0B1F3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39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58050A-FB9A-4FAA-BEAF-C49ABD9AE07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5378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B31A52-83FE-48F3-8916-B77941B77C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676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32C36D5-9562-4F14-9E15-879942EA80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6907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F33B411-01CC-456F-A758-06C022531A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262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68DF91-EDA0-442A-A24B-9AFD54AA63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265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CCBAA-4676-402F-BA16-BBBAA021CED1}"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225509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8CCBAA-4676-402F-BA16-BBBAA021CED1}" type="datetimeFigureOut">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428512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8CCBAA-4676-402F-BA16-BBBAA021CED1}" type="datetimeFigureOut">
              <a:rPr lang="en-US" smtClean="0"/>
              <a:t>5/2/16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118998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8CCBAA-4676-402F-BA16-BBBAA021CED1}" type="datetimeFigureOut">
              <a:rPr lang="en-US" smtClean="0"/>
              <a:t>5/2/16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300469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CCBAA-4676-402F-BA16-BBBAA021CED1}" type="datetimeFigureOut">
              <a:rPr lang="en-US" smtClean="0"/>
              <a:t>5/2/16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225507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CCBAA-4676-402F-BA16-BBBAA021CED1}" type="datetimeFigureOut">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210752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CCBAA-4676-402F-BA16-BBBAA021CED1}" type="datetimeFigureOut">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75802-934C-4A7B-A9F9-D7E7C5C42312}" type="slidenum">
              <a:rPr lang="en-US" smtClean="0"/>
              <a:t>‹#›</a:t>
            </a:fld>
            <a:endParaRPr lang="en-US"/>
          </a:p>
        </p:txBody>
      </p:sp>
    </p:spTree>
    <p:extLst>
      <p:ext uri="{BB962C8B-B14F-4D97-AF65-F5344CB8AC3E}">
        <p14:creationId xmlns:p14="http://schemas.microsoft.com/office/powerpoint/2010/main" val="42310427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CCBAA-4676-402F-BA16-BBBAA021CED1}" type="datetimeFigureOut">
              <a:rPr lang="en-US" smtClean="0"/>
              <a:t>5/2/16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75802-934C-4A7B-A9F9-D7E7C5C42312}" type="slidenum">
              <a:rPr lang="en-US" smtClean="0"/>
              <a:t>‹#›</a:t>
            </a:fld>
            <a:endParaRPr lang="en-US"/>
          </a:p>
        </p:txBody>
      </p:sp>
    </p:spTree>
    <p:extLst>
      <p:ext uri="{BB962C8B-B14F-4D97-AF65-F5344CB8AC3E}">
        <p14:creationId xmlns:p14="http://schemas.microsoft.com/office/powerpoint/2010/main" val="344328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fontAlgn="base">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pPr>
            <a:fld id="{8E165E28-2149-427A-B836-33C0019D0EDB}" type="slidenum">
              <a:rPr lang="en-US" smtClean="0">
                <a:solidFill>
                  <a:srgbClr val="000000"/>
                </a:solidFill>
              </a:rPr>
              <a:pPr fontAlgn="base">
                <a:spcAft>
                  <a:spcPct val="0"/>
                </a:spcAft>
              </a:pPr>
              <a:t>‹#›</a:t>
            </a:fld>
            <a:endParaRPr lang="en-US" smtClean="0">
              <a:solidFill>
                <a:srgbClr val="000000"/>
              </a:solidFill>
            </a:endParaRPr>
          </a:p>
        </p:txBody>
      </p:sp>
    </p:spTree>
    <p:extLst>
      <p:ext uri="{BB962C8B-B14F-4D97-AF65-F5344CB8AC3E}">
        <p14:creationId xmlns:p14="http://schemas.microsoft.com/office/powerpoint/2010/main" val="39982830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bin"/><Relationship Id="rId5"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3.bin"/><Relationship Id="rId5" Type="http://schemas.openxmlformats.org/officeDocument/2006/relationships/oleObject" Target="../embeddings/Microsoft_Excel_97_-_2004_Worksheet1.xls"/><Relationship Id="rId6" Type="http://schemas.openxmlformats.org/officeDocument/2006/relationships/image" Target="../media/image2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4.bin"/><Relationship Id="rId5"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60125" y="260648"/>
            <a:ext cx="72723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fr-FR" sz="3600" b="1" dirty="0" smtClean="0">
                <a:solidFill>
                  <a:srgbClr val="993366"/>
                </a:solidFill>
                <a:latin typeface="Calibri" panose="020F0502020204030204" pitchFamily="34" charset="0"/>
              </a:rPr>
              <a:t>Surveillance de la durabilité des MILD</a:t>
            </a:r>
            <a:endParaRPr lang="fr-FR" sz="3600" b="1" dirty="0">
              <a:solidFill>
                <a:srgbClr val="993366"/>
              </a:solidFill>
              <a:latin typeface="Calibri" panose="020F0502020204030204" pitchFamily="34" charset="0"/>
            </a:endParaRPr>
          </a:p>
          <a:p>
            <a:pPr algn="ctr" eaLnBrk="1" hangingPunct="1"/>
            <a:endParaRPr lang="fr-FR" sz="3600" b="1" dirty="0">
              <a:solidFill>
                <a:srgbClr val="993366"/>
              </a:solidFill>
              <a:latin typeface="Calibri" panose="020F0502020204030204" pitchFamily="34" charset="0"/>
            </a:endParaRPr>
          </a:p>
        </p:txBody>
      </p:sp>
      <p:sp>
        <p:nvSpPr>
          <p:cNvPr id="8" name="Text Box 4"/>
          <p:cNvSpPr txBox="1">
            <a:spLocks noChangeArrowheads="1"/>
          </p:cNvSpPr>
          <p:nvPr/>
        </p:nvSpPr>
        <p:spPr bwMode="auto">
          <a:xfrm>
            <a:off x="347821" y="2348879"/>
            <a:ext cx="8496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fr-FR" sz="3600" b="1" dirty="0" smtClean="0">
                <a:solidFill>
                  <a:schemeClr val="accent1">
                    <a:lumMod val="50000"/>
                  </a:schemeClr>
                </a:solidFill>
                <a:latin typeface="Calibri" panose="020F0502020204030204" pitchFamily="34" charset="0"/>
              </a:rPr>
              <a:t>Contexte et objectifs</a:t>
            </a:r>
            <a:endParaRPr lang="fr-FR" sz="3600" b="1" dirty="0">
              <a:solidFill>
                <a:schemeClr val="accent1">
                  <a:lumMod val="50000"/>
                </a:schemeClr>
              </a:solidFill>
              <a:latin typeface="Calibri" panose="020F0502020204030204" pitchFamily="34" charset="0"/>
            </a:endParaRPr>
          </a:p>
        </p:txBody>
      </p:sp>
      <p:pic>
        <p:nvPicPr>
          <p:cNvPr id="1024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941168"/>
            <a:ext cx="3525005" cy="116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730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Zig zag"/>
          <p:cNvSpPr>
            <a:spLocks noChangeArrowheads="1"/>
          </p:cNvSpPr>
          <p:nvPr/>
        </p:nvSpPr>
        <p:spPr bwMode="auto">
          <a:xfrm>
            <a:off x="1447800" y="685800"/>
            <a:ext cx="5638800" cy="5562600"/>
          </a:xfrm>
          <a:prstGeom prst="rect">
            <a:avLst/>
          </a:prstGeom>
          <a:pattFill prst="zigZ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3491" name="Rectangle 3"/>
          <p:cNvSpPr>
            <a:spLocks noChangeArrowheads="1"/>
          </p:cNvSpPr>
          <p:nvPr/>
        </p:nvSpPr>
        <p:spPr bwMode="auto">
          <a:xfrm>
            <a:off x="1447800" y="685800"/>
            <a:ext cx="5638800" cy="5562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3492" name="Group 4"/>
          <p:cNvGrpSpPr>
            <a:grpSpLocks/>
          </p:cNvGrpSpPr>
          <p:nvPr/>
        </p:nvGrpSpPr>
        <p:grpSpPr bwMode="auto">
          <a:xfrm>
            <a:off x="2819400" y="1676400"/>
            <a:ext cx="2895600" cy="2743200"/>
            <a:chOff x="1776" y="1056"/>
            <a:chExt cx="1824" cy="1728"/>
          </a:xfrm>
        </p:grpSpPr>
        <p:grpSp>
          <p:nvGrpSpPr>
            <p:cNvPr id="63493" name="Group 5"/>
            <p:cNvGrpSpPr>
              <a:grpSpLocks/>
            </p:cNvGrpSpPr>
            <p:nvPr/>
          </p:nvGrpSpPr>
          <p:grpSpPr bwMode="auto">
            <a:xfrm>
              <a:off x="1920" y="1152"/>
              <a:ext cx="1536" cy="1536"/>
              <a:chOff x="1920" y="1152"/>
              <a:chExt cx="1536" cy="1536"/>
            </a:xfrm>
          </p:grpSpPr>
          <p:sp>
            <p:nvSpPr>
              <p:cNvPr id="63494" name="AutoShape 6"/>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5" name="AutoShape 7"/>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6" name="AutoShape 8"/>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7" name="AutoShape 9"/>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8" name="AutoShape 10"/>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9" name="AutoShape 11"/>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0" name="AutoShape 12"/>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1" name="AutoShape 13"/>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2" name="AutoShape 14"/>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3" name="AutoShape 15"/>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AutoShape 16"/>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AutoShape 17"/>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6" name="AutoShape 18"/>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7" name="AutoShape 19"/>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AutoShape 20"/>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9" name="AutoShape 21"/>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0" name="AutoShape 22"/>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1" name="AutoShape 23"/>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AutoShape 24"/>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AutoShape 25"/>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4" name="AutoShape 26"/>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5" name="AutoShape 27"/>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6" name="AutoShape 28"/>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7" name="AutoShape 29"/>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8" name="AutoShape 30"/>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9" name="AutoShape 31"/>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0" name="AutoShape 32"/>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1" name="AutoShape 33"/>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2" name="AutoShape 34"/>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3" name="AutoShape 35"/>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524" name="AutoShape 36"/>
            <p:cNvSpPr>
              <a:spLocks noChangeArrowheads="1"/>
            </p:cNvSpPr>
            <p:nvPr/>
          </p:nvSpPr>
          <p:spPr bwMode="auto">
            <a:xfrm>
              <a:off x="1776" y="1056"/>
              <a:ext cx="1824" cy="172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5" name="Oval 37"/>
            <p:cNvSpPr>
              <a:spLocks noChangeArrowheads="1"/>
            </p:cNvSpPr>
            <p:nvPr/>
          </p:nvSpPr>
          <p:spPr bwMode="auto">
            <a:xfrm>
              <a:off x="2232" y="1488"/>
              <a:ext cx="912" cy="864"/>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526" name="Group 38"/>
          <p:cNvGrpSpPr>
            <a:grpSpLocks/>
          </p:cNvGrpSpPr>
          <p:nvPr/>
        </p:nvGrpSpPr>
        <p:grpSpPr bwMode="auto">
          <a:xfrm>
            <a:off x="2743200" y="1600200"/>
            <a:ext cx="3048000" cy="2895600"/>
            <a:chOff x="1728" y="1008"/>
            <a:chExt cx="1920" cy="1824"/>
          </a:xfrm>
        </p:grpSpPr>
        <p:sp>
          <p:nvSpPr>
            <p:cNvPr id="63527" name="AutoShape 39"/>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8" name="AutoShape 40"/>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29" name="AutoShape 41"/>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0" name="AutoShape 42"/>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1" name="AutoShape 43"/>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2" name="AutoShape 44"/>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3" name="AutoShape 45"/>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4" name="AutoShape 46"/>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35" name="AutoShape 47"/>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536" name="Group 48"/>
          <p:cNvGrpSpPr>
            <a:grpSpLocks/>
          </p:cNvGrpSpPr>
          <p:nvPr/>
        </p:nvGrpSpPr>
        <p:grpSpPr bwMode="auto">
          <a:xfrm>
            <a:off x="2133600" y="990600"/>
            <a:ext cx="4343400" cy="4114800"/>
            <a:chOff x="1344" y="624"/>
            <a:chExt cx="2736" cy="2592"/>
          </a:xfrm>
        </p:grpSpPr>
        <p:sp>
          <p:nvSpPr>
            <p:cNvPr id="63537" name="Line 49"/>
            <p:cNvSpPr>
              <a:spLocks noChangeShapeType="1"/>
            </p:cNvSpPr>
            <p:nvPr/>
          </p:nvSpPr>
          <p:spPr bwMode="auto">
            <a:xfrm>
              <a:off x="2928" y="292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8" name="Line 50"/>
            <p:cNvSpPr>
              <a:spLocks noChangeShapeType="1"/>
            </p:cNvSpPr>
            <p:nvPr/>
          </p:nvSpPr>
          <p:spPr bwMode="auto">
            <a:xfrm rot="-3312618">
              <a:off x="3768" y="232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39" name="Line 51"/>
            <p:cNvSpPr>
              <a:spLocks noChangeShapeType="1"/>
            </p:cNvSpPr>
            <p:nvPr/>
          </p:nvSpPr>
          <p:spPr bwMode="auto">
            <a:xfrm rot="2108759">
              <a:off x="2064" y="278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0" name="Line 52"/>
            <p:cNvSpPr>
              <a:spLocks noChangeShapeType="1"/>
            </p:cNvSpPr>
            <p:nvPr/>
          </p:nvSpPr>
          <p:spPr bwMode="auto">
            <a:xfrm rot="5307527">
              <a:off x="1464" y="1800"/>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1" name="Line 53"/>
            <p:cNvSpPr>
              <a:spLocks noChangeShapeType="1"/>
            </p:cNvSpPr>
            <p:nvPr/>
          </p:nvSpPr>
          <p:spPr bwMode="auto">
            <a:xfrm rot="-13031398">
              <a:off x="1872" y="86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2" name="Line 54"/>
            <p:cNvSpPr>
              <a:spLocks noChangeShapeType="1"/>
            </p:cNvSpPr>
            <p:nvPr/>
          </p:nvSpPr>
          <p:spPr bwMode="auto">
            <a:xfrm rot="-10827706">
              <a:off x="2496" y="62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3" name="Line 55"/>
            <p:cNvSpPr>
              <a:spLocks noChangeShapeType="1"/>
            </p:cNvSpPr>
            <p:nvPr/>
          </p:nvSpPr>
          <p:spPr bwMode="auto">
            <a:xfrm rot="-7945872">
              <a:off x="3432" y="840"/>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4" name="Line 56"/>
            <p:cNvSpPr>
              <a:spLocks noChangeShapeType="1"/>
            </p:cNvSpPr>
            <p:nvPr/>
          </p:nvSpPr>
          <p:spPr bwMode="auto">
            <a:xfrm rot="-27639221">
              <a:off x="3816" y="1272"/>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45" name="Line 57"/>
            <p:cNvSpPr>
              <a:spLocks noChangeShapeType="1"/>
            </p:cNvSpPr>
            <p:nvPr/>
          </p:nvSpPr>
          <p:spPr bwMode="auto">
            <a:xfrm rot="-4884610">
              <a:off x="3912" y="184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546" name="Text Box 58"/>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solidFill>
                  <a:srgbClr val="CC0000"/>
                </a:solidFill>
              </a:rPr>
              <a:t>Perte d’insecticide lors des lavages</a:t>
            </a:r>
          </a:p>
        </p:txBody>
      </p:sp>
    </p:spTree>
    <p:extLst>
      <p:ext uri="{BB962C8B-B14F-4D97-AF65-F5344CB8AC3E}">
        <p14:creationId xmlns:p14="http://schemas.microsoft.com/office/powerpoint/2010/main" val="2199103431"/>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63536"/>
                                        </p:tgtEl>
                                        <p:attrNameLst>
                                          <p:attrName>style.visibility</p:attrName>
                                        </p:attrNameLst>
                                      </p:cBhvr>
                                      <p:to>
                                        <p:strVal val="visible"/>
                                      </p:to>
                                    </p:set>
                                    <p:anim calcmode="lin" valueType="num">
                                      <p:cBhvr>
                                        <p:cTn id="7" dur="500" fill="hold"/>
                                        <p:tgtEl>
                                          <p:spTgt spid="63536"/>
                                        </p:tgtEl>
                                        <p:attrNameLst>
                                          <p:attrName>ppt_w</p:attrName>
                                        </p:attrNameLst>
                                      </p:cBhvr>
                                      <p:tavLst>
                                        <p:tav tm="0">
                                          <p:val>
                                            <p:strVal val="2/3*#ppt_w"/>
                                          </p:val>
                                        </p:tav>
                                        <p:tav tm="100000">
                                          <p:val>
                                            <p:strVal val="#ppt_w"/>
                                          </p:val>
                                        </p:tav>
                                      </p:tavLst>
                                    </p:anim>
                                    <p:anim calcmode="lin" valueType="num">
                                      <p:cBhvr>
                                        <p:cTn id="8" dur="500" fill="hold"/>
                                        <p:tgtEl>
                                          <p:spTgt spid="6353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447800" y="685800"/>
            <a:ext cx="5638800" cy="5562600"/>
            <a:chOff x="912" y="432"/>
            <a:chExt cx="3552" cy="3504"/>
          </a:xfrm>
        </p:grpSpPr>
        <p:sp>
          <p:nvSpPr>
            <p:cNvPr id="64515" name="Rectangle 3" descr="Zig zag"/>
            <p:cNvSpPr>
              <a:spLocks noChangeArrowheads="1"/>
            </p:cNvSpPr>
            <p:nvPr/>
          </p:nvSpPr>
          <p:spPr bwMode="auto">
            <a:xfrm>
              <a:off x="912" y="432"/>
              <a:ext cx="3552" cy="3504"/>
            </a:xfrm>
            <a:prstGeom prst="rect">
              <a:avLst/>
            </a:prstGeom>
            <a:pattFill prst="zigZ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4516" name="Group 4"/>
            <p:cNvGrpSpPr>
              <a:grpSpLocks/>
            </p:cNvGrpSpPr>
            <p:nvPr/>
          </p:nvGrpSpPr>
          <p:grpSpPr bwMode="auto">
            <a:xfrm>
              <a:off x="1104" y="576"/>
              <a:ext cx="3168" cy="2880"/>
              <a:chOff x="1728" y="1008"/>
              <a:chExt cx="1920" cy="1824"/>
            </a:xfrm>
          </p:grpSpPr>
          <p:sp>
            <p:nvSpPr>
              <p:cNvPr id="64517" name="AutoShape 5"/>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8" name="AutoShape 6"/>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9" name="AutoShape 7"/>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0" name="AutoShape 8"/>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1" name="AutoShape 9"/>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2" name="AutoShape 10"/>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3" name="AutoShape 11"/>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4" name="AutoShape 12"/>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5" name="AutoShape 13"/>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4526" name="Rectangle 14"/>
          <p:cNvSpPr>
            <a:spLocks noChangeArrowheads="1"/>
          </p:cNvSpPr>
          <p:nvPr/>
        </p:nvSpPr>
        <p:spPr bwMode="auto">
          <a:xfrm>
            <a:off x="1447800" y="685800"/>
            <a:ext cx="5638800" cy="5562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527" name="Group 15"/>
          <p:cNvGrpSpPr>
            <a:grpSpLocks/>
          </p:cNvGrpSpPr>
          <p:nvPr/>
        </p:nvGrpSpPr>
        <p:grpSpPr bwMode="auto">
          <a:xfrm>
            <a:off x="2819400" y="1676400"/>
            <a:ext cx="2895600" cy="2743200"/>
            <a:chOff x="1776" y="1056"/>
            <a:chExt cx="1824" cy="1728"/>
          </a:xfrm>
        </p:grpSpPr>
        <p:grpSp>
          <p:nvGrpSpPr>
            <p:cNvPr id="64528" name="Group 16"/>
            <p:cNvGrpSpPr>
              <a:grpSpLocks/>
            </p:cNvGrpSpPr>
            <p:nvPr/>
          </p:nvGrpSpPr>
          <p:grpSpPr bwMode="auto">
            <a:xfrm>
              <a:off x="1920" y="1152"/>
              <a:ext cx="1536" cy="1536"/>
              <a:chOff x="1920" y="1152"/>
              <a:chExt cx="1536" cy="1536"/>
            </a:xfrm>
          </p:grpSpPr>
          <p:sp>
            <p:nvSpPr>
              <p:cNvPr id="64529" name="AutoShape 17"/>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0" name="AutoShape 18"/>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1" name="AutoShape 19"/>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2" name="AutoShape 20"/>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3" name="AutoShape 21"/>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4" name="AutoShape 22"/>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5" name="AutoShape 23"/>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6" name="AutoShape 24"/>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7" name="AutoShape 25"/>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8" name="AutoShape 26"/>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39" name="AutoShape 27"/>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0" name="AutoShape 28"/>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1" name="AutoShape 29"/>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2" name="AutoShape 30"/>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3" name="AutoShape 31"/>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4" name="AutoShape 32"/>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5" name="AutoShape 33"/>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6" name="AutoShape 34"/>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7" name="AutoShape 35"/>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8" name="AutoShape 36"/>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49" name="AutoShape 37"/>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0" name="AutoShape 38"/>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1" name="AutoShape 39"/>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2" name="AutoShape 40"/>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3" name="AutoShape 41"/>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4" name="AutoShape 42"/>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5" name="AutoShape 43"/>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6" name="AutoShape 44"/>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7" name="AutoShape 45"/>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8" name="AutoShape 46"/>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59" name="AutoShape 47"/>
            <p:cNvSpPr>
              <a:spLocks noChangeArrowheads="1"/>
            </p:cNvSpPr>
            <p:nvPr/>
          </p:nvSpPr>
          <p:spPr bwMode="auto">
            <a:xfrm>
              <a:off x="1776" y="1056"/>
              <a:ext cx="1824" cy="172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60" name="Oval 48"/>
            <p:cNvSpPr>
              <a:spLocks noChangeArrowheads="1"/>
            </p:cNvSpPr>
            <p:nvPr/>
          </p:nvSpPr>
          <p:spPr bwMode="auto">
            <a:xfrm>
              <a:off x="2232" y="1488"/>
              <a:ext cx="912" cy="864"/>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61" name="Text Box 49"/>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solidFill>
                  <a:srgbClr val="CC0000"/>
                </a:solidFill>
              </a:rPr>
              <a:t>Perte d’insecticide lors des lavages</a:t>
            </a:r>
          </a:p>
        </p:txBody>
      </p:sp>
    </p:spTree>
    <p:extLst>
      <p:ext uri="{BB962C8B-B14F-4D97-AF65-F5344CB8AC3E}">
        <p14:creationId xmlns:p14="http://schemas.microsoft.com/office/powerpoint/2010/main" val="999498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1447800" y="4724400"/>
            <a:ext cx="5638800" cy="1524000"/>
            <a:chOff x="912" y="2976"/>
            <a:chExt cx="3552" cy="960"/>
          </a:xfrm>
        </p:grpSpPr>
        <p:sp>
          <p:nvSpPr>
            <p:cNvPr id="65539" name="Rectangle 3" descr="Zig zag"/>
            <p:cNvSpPr>
              <a:spLocks noChangeArrowheads="1"/>
            </p:cNvSpPr>
            <p:nvPr/>
          </p:nvSpPr>
          <p:spPr bwMode="auto">
            <a:xfrm>
              <a:off x="912" y="2976"/>
              <a:ext cx="3552" cy="960"/>
            </a:xfrm>
            <a:prstGeom prst="rect">
              <a:avLst/>
            </a:prstGeom>
            <a:pattFill prst="zigZ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540" name="AutoShape 4"/>
            <p:cNvSpPr>
              <a:spLocks noChangeArrowheads="1"/>
            </p:cNvSpPr>
            <p:nvPr/>
          </p:nvSpPr>
          <p:spPr bwMode="auto">
            <a:xfrm>
              <a:off x="3696" y="3504"/>
              <a:ext cx="80"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AutoShape 5"/>
            <p:cNvSpPr>
              <a:spLocks noChangeArrowheads="1"/>
            </p:cNvSpPr>
            <p:nvPr/>
          </p:nvSpPr>
          <p:spPr bwMode="auto">
            <a:xfrm>
              <a:off x="3312" y="3216"/>
              <a:ext cx="79"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2" name="AutoShape 6"/>
            <p:cNvSpPr>
              <a:spLocks noChangeArrowheads="1"/>
            </p:cNvSpPr>
            <p:nvPr/>
          </p:nvSpPr>
          <p:spPr bwMode="auto">
            <a:xfrm>
              <a:off x="3638" y="3183"/>
              <a:ext cx="80"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AutoShape 7"/>
            <p:cNvSpPr>
              <a:spLocks noChangeArrowheads="1"/>
            </p:cNvSpPr>
            <p:nvPr/>
          </p:nvSpPr>
          <p:spPr bwMode="auto">
            <a:xfrm>
              <a:off x="2880" y="3456"/>
              <a:ext cx="80"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AutoShape 8"/>
            <p:cNvSpPr>
              <a:spLocks noChangeArrowheads="1"/>
            </p:cNvSpPr>
            <p:nvPr/>
          </p:nvSpPr>
          <p:spPr bwMode="auto">
            <a:xfrm>
              <a:off x="3360" y="3696"/>
              <a:ext cx="79"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5" name="AutoShape 9"/>
            <p:cNvSpPr>
              <a:spLocks noChangeArrowheads="1"/>
            </p:cNvSpPr>
            <p:nvPr/>
          </p:nvSpPr>
          <p:spPr bwMode="auto">
            <a:xfrm>
              <a:off x="2256" y="3360"/>
              <a:ext cx="80"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AutoShape 10"/>
            <p:cNvSpPr>
              <a:spLocks noChangeArrowheads="1"/>
            </p:cNvSpPr>
            <p:nvPr/>
          </p:nvSpPr>
          <p:spPr bwMode="auto">
            <a:xfrm>
              <a:off x="1776" y="3600"/>
              <a:ext cx="79" cy="75"/>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AutoShape 11"/>
            <p:cNvSpPr>
              <a:spLocks noChangeArrowheads="1"/>
            </p:cNvSpPr>
            <p:nvPr/>
          </p:nvSpPr>
          <p:spPr bwMode="auto">
            <a:xfrm>
              <a:off x="1248" y="3360"/>
              <a:ext cx="79"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8" name="AutoShape 12"/>
            <p:cNvSpPr>
              <a:spLocks noChangeArrowheads="1"/>
            </p:cNvSpPr>
            <p:nvPr/>
          </p:nvSpPr>
          <p:spPr bwMode="auto">
            <a:xfrm>
              <a:off x="1658" y="3183"/>
              <a:ext cx="80" cy="76"/>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9" name="Rectangle 13"/>
          <p:cNvSpPr>
            <a:spLocks noChangeArrowheads="1"/>
          </p:cNvSpPr>
          <p:nvPr/>
        </p:nvSpPr>
        <p:spPr bwMode="auto">
          <a:xfrm>
            <a:off x="1447800" y="685800"/>
            <a:ext cx="5638800" cy="5562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5550" name="Group 14"/>
          <p:cNvGrpSpPr>
            <a:grpSpLocks/>
          </p:cNvGrpSpPr>
          <p:nvPr/>
        </p:nvGrpSpPr>
        <p:grpSpPr bwMode="auto">
          <a:xfrm>
            <a:off x="2819400" y="1676400"/>
            <a:ext cx="2895600" cy="2743200"/>
            <a:chOff x="1776" y="1056"/>
            <a:chExt cx="1824" cy="1728"/>
          </a:xfrm>
        </p:grpSpPr>
        <p:grpSp>
          <p:nvGrpSpPr>
            <p:cNvPr id="65551" name="Group 15"/>
            <p:cNvGrpSpPr>
              <a:grpSpLocks/>
            </p:cNvGrpSpPr>
            <p:nvPr/>
          </p:nvGrpSpPr>
          <p:grpSpPr bwMode="auto">
            <a:xfrm>
              <a:off x="1920" y="1152"/>
              <a:ext cx="1536" cy="1536"/>
              <a:chOff x="1920" y="1152"/>
              <a:chExt cx="1536" cy="1536"/>
            </a:xfrm>
          </p:grpSpPr>
          <p:sp>
            <p:nvSpPr>
              <p:cNvPr id="65552" name="AutoShape 16"/>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3" name="AutoShape 17"/>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4" name="AutoShape 18"/>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5" name="AutoShape 19"/>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6" name="AutoShape 20"/>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7" name="AutoShape 21"/>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8" name="AutoShape 22"/>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9" name="AutoShape 23"/>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0" name="AutoShape 24"/>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1" name="AutoShape 25"/>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2" name="AutoShape 26"/>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3" name="AutoShape 27"/>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4" name="AutoShape 28"/>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5" name="AutoShape 29"/>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6" name="AutoShape 30"/>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7" name="AutoShape 31"/>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8" name="AutoShape 32"/>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9" name="AutoShape 33"/>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0" name="AutoShape 34"/>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1" name="AutoShape 35"/>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2" name="AutoShape 36"/>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3" name="AutoShape 37"/>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4" name="AutoShape 38"/>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5" name="AutoShape 39"/>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6" name="AutoShape 40"/>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7" name="AutoShape 41"/>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8" name="AutoShape 42"/>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9" name="AutoShape 43"/>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0" name="AutoShape 44"/>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1" name="AutoShape 45"/>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82" name="AutoShape 46"/>
            <p:cNvSpPr>
              <a:spLocks noChangeArrowheads="1"/>
            </p:cNvSpPr>
            <p:nvPr/>
          </p:nvSpPr>
          <p:spPr bwMode="auto">
            <a:xfrm>
              <a:off x="1776" y="1056"/>
              <a:ext cx="1824" cy="172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83" name="Oval 47"/>
            <p:cNvSpPr>
              <a:spLocks noChangeArrowheads="1"/>
            </p:cNvSpPr>
            <p:nvPr/>
          </p:nvSpPr>
          <p:spPr bwMode="auto">
            <a:xfrm>
              <a:off x="2232" y="1488"/>
              <a:ext cx="912" cy="864"/>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84" name="Text Box 48"/>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solidFill>
                  <a:srgbClr val="CC0000"/>
                </a:solidFill>
              </a:rPr>
              <a:t>Perte d’insecticide lors des lavages</a:t>
            </a:r>
          </a:p>
        </p:txBody>
      </p:sp>
    </p:spTree>
    <p:extLst>
      <p:ext uri="{BB962C8B-B14F-4D97-AF65-F5344CB8AC3E}">
        <p14:creationId xmlns:p14="http://schemas.microsoft.com/office/powerpoint/2010/main" val="218962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3" name="Group 3"/>
          <p:cNvGrpSpPr>
            <a:grpSpLocks/>
          </p:cNvGrpSpPr>
          <p:nvPr/>
        </p:nvGrpSpPr>
        <p:grpSpPr bwMode="auto">
          <a:xfrm>
            <a:off x="2819400" y="1676400"/>
            <a:ext cx="2895600" cy="2743200"/>
            <a:chOff x="1776" y="1056"/>
            <a:chExt cx="1824" cy="1728"/>
          </a:xfrm>
        </p:grpSpPr>
        <p:grpSp>
          <p:nvGrpSpPr>
            <p:cNvPr id="66564" name="Group 4"/>
            <p:cNvGrpSpPr>
              <a:grpSpLocks/>
            </p:cNvGrpSpPr>
            <p:nvPr/>
          </p:nvGrpSpPr>
          <p:grpSpPr bwMode="auto">
            <a:xfrm>
              <a:off x="1920" y="1152"/>
              <a:ext cx="1536" cy="1536"/>
              <a:chOff x="1920" y="1152"/>
              <a:chExt cx="1536" cy="1536"/>
            </a:xfrm>
          </p:grpSpPr>
          <p:sp>
            <p:nvSpPr>
              <p:cNvPr id="66565" name="AutoShape 5"/>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6" name="AutoShape 6"/>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7" name="AutoShape 7"/>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8" name="AutoShape 8"/>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9" name="AutoShape 9"/>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0" name="AutoShape 10"/>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1" name="AutoShape 11"/>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2" name="AutoShape 12"/>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3" name="AutoShape 13"/>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4" name="AutoShape 14"/>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5" name="AutoShape 15"/>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6" name="AutoShape 16"/>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7" name="AutoShape 17"/>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8" name="AutoShape 18"/>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9" name="AutoShape 19"/>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0" name="AutoShape 20"/>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1" name="AutoShape 21"/>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2" name="AutoShape 22"/>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3" name="AutoShape 23"/>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4" name="AutoShape 24"/>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5" name="AutoShape 25"/>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6" name="AutoShape 26"/>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7" name="AutoShape 27"/>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8" name="AutoShape 28"/>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9" name="AutoShape 29"/>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0" name="AutoShape 30"/>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1" name="AutoShape 31"/>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2" name="AutoShape 32"/>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3" name="AutoShape 33"/>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4" name="AutoShape 34"/>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6595" name="AutoShape 35"/>
            <p:cNvSpPr>
              <a:spLocks noChangeArrowheads="1"/>
            </p:cNvSpPr>
            <p:nvPr/>
          </p:nvSpPr>
          <p:spPr bwMode="auto">
            <a:xfrm>
              <a:off x="1776" y="1056"/>
              <a:ext cx="1824" cy="172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6" name="Oval 36"/>
            <p:cNvSpPr>
              <a:spLocks noChangeArrowheads="1"/>
            </p:cNvSpPr>
            <p:nvPr/>
          </p:nvSpPr>
          <p:spPr bwMode="auto">
            <a:xfrm>
              <a:off x="2232" y="1488"/>
              <a:ext cx="912" cy="864"/>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597" name="Group 37"/>
          <p:cNvGrpSpPr>
            <a:grpSpLocks/>
          </p:cNvGrpSpPr>
          <p:nvPr/>
        </p:nvGrpSpPr>
        <p:grpSpPr bwMode="auto">
          <a:xfrm>
            <a:off x="2743200" y="1600200"/>
            <a:ext cx="3048000" cy="2895600"/>
            <a:chOff x="1728" y="1008"/>
            <a:chExt cx="1920" cy="1824"/>
          </a:xfrm>
        </p:grpSpPr>
        <p:sp>
          <p:nvSpPr>
            <p:cNvPr id="66598" name="AutoShape 38"/>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9" name="AutoShape 39"/>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0" name="AutoShape 40"/>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1" name="AutoShape 41"/>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2" name="AutoShape 42"/>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3" name="AutoShape 43"/>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4" name="AutoShape 44"/>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5" name="AutoShape 45"/>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6" name="AutoShape 46"/>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07" name="Group 47"/>
          <p:cNvGrpSpPr>
            <a:grpSpLocks/>
          </p:cNvGrpSpPr>
          <p:nvPr/>
        </p:nvGrpSpPr>
        <p:grpSpPr bwMode="auto">
          <a:xfrm>
            <a:off x="2819400" y="1676400"/>
            <a:ext cx="2971800" cy="2743200"/>
            <a:chOff x="1344" y="624"/>
            <a:chExt cx="2736" cy="2592"/>
          </a:xfrm>
        </p:grpSpPr>
        <p:sp>
          <p:nvSpPr>
            <p:cNvPr id="66608" name="Line 48"/>
            <p:cNvSpPr>
              <a:spLocks noChangeShapeType="1"/>
            </p:cNvSpPr>
            <p:nvPr/>
          </p:nvSpPr>
          <p:spPr bwMode="auto">
            <a:xfrm>
              <a:off x="2928" y="292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9" name="Line 49"/>
            <p:cNvSpPr>
              <a:spLocks noChangeShapeType="1"/>
            </p:cNvSpPr>
            <p:nvPr/>
          </p:nvSpPr>
          <p:spPr bwMode="auto">
            <a:xfrm rot="-3312618">
              <a:off x="3768" y="232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0" name="Line 50"/>
            <p:cNvSpPr>
              <a:spLocks noChangeShapeType="1"/>
            </p:cNvSpPr>
            <p:nvPr/>
          </p:nvSpPr>
          <p:spPr bwMode="auto">
            <a:xfrm rot="2108759">
              <a:off x="2064" y="278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1" name="Line 51"/>
            <p:cNvSpPr>
              <a:spLocks noChangeShapeType="1"/>
            </p:cNvSpPr>
            <p:nvPr/>
          </p:nvSpPr>
          <p:spPr bwMode="auto">
            <a:xfrm rot="5307527">
              <a:off x="1464" y="1800"/>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2" name="Line 52"/>
            <p:cNvSpPr>
              <a:spLocks noChangeShapeType="1"/>
            </p:cNvSpPr>
            <p:nvPr/>
          </p:nvSpPr>
          <p:spPr bwMode="auto">
            <a:xfrm rot="-13031398">
              <a:off x="1872" y="86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3" name="Line 53"/>
            <p:cNvSpPr>
              <a:spLocks noChangeShapeType="1"/>
            </p:cNvSpPr>
            <p:nvPr/>
          </p:nvSpPr>
          <p:spPr bwMode="auto">
            <a:xfrm rot="-10827706">
              <a:off x="2496" y="624"/>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4" name="Line 54"/>
            <p:cNvSpPr>
              <a:spLocks noChangeShapeType="1"/>
            </p:cNvSpPr>
            <p:nvPr/>
          </p:nvSpPr>
          <p:spPr bwMode="auto">
            <a:xfrm rot="-7945872">
              <a:off x="3432" y="840"/>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5" name="Line 55"/>
            <p:cNvSpPr>
              <a:spLocks noChangeShapeType="1"/>
            </p:cNvSpPr>
            <p:nvPr/>
          </p:nvSpPr>
          <p:spPr bwMode="auto">
            <a:xfrm rot="-27639221">
              <a:off x="3816" y="1272"/>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16" name="Line 56"/>
            <p:cNvSpPr>
              <a:spLocks noChangeShapeType="1"/>
            </p:cNvSpPr>
            <p:nvPr/>
          </p:nvSpPr>
          <p:spPr bwMode="auto">
            <a:xfrm rot="-4884610">
              <a:off x="3912" y="1848"/>
              <a:ext cx="48" cy="2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621" name="Text Box 61"/>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solidFill>
                  <a:srgbClr val="CC0000"/>
                </a:solidFill>
              </a:rPr>
              <a:t>Régénération après les lavages</a:t>
            </a:r>
          </a:p>
        </p:txBody>
      </p:sp>
    </p:spTree>
    <p:extLst>
      <p:ext uri="{BB962C8B-B14F-4D97-AF65-F5344CB8AC3E}">
        <p14:creationId xmlns:p14="http://schemas.microsoft.com/office/powerpoint/2010/main" val="386657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66607"/>
                                        </p:tgtEl>
                                        <p:attrNameLst>
                                          <p:attrName>style.visibility</p:attrName>
                                        </p:attrNameLst>
                                      </p:cBhvr>
                                      <p:to>
                                        <p:strVal val="visible"/>
                                      </p:to>
                                    </p:set>
                                    <p:anim calcmode="lin" valueType="num">
                                      <p:cBhvr>
                                        <p:cTn id="7" dur="500" fill="hold"/>
                                        <p:tgtEl>
                                          <p:spTgt spid="66607"/>
                                        </p:tgtEl>
                                        <p:attrNameLst>
                                          <p:attrName>ppt_w</p:attrName>
                                        </p:attrNameLst>
                                      </p:cBhvr>
                                      <p:tavLst>
                                        <p:tav tm="0">
                                          <p:val>
                                            <p:strVal val="2/3*#ppt_w"/>
                                          </p:val>
                                        </p:tav>
                                        <p:tav tm="100000">
                                          <p:val>
                                            <p:strVal val="#ppt_w"/>
                                          </p:val>
                                        </p:tav>
                                      </p:tavLst>
                                    </p:anim>
                                    <p:anim calcmode="lin" valueType="num">
                                      <p:cBhvr>
                                        <p:cTn id="8" dur="500" fill="hold"/>
                                        <p:tgtEl>
                                          <p:spTgt spid="66607"/>
                                        </p:tgtEl>
                                        <p:attrNameLst>
                                          <p:attrName>ppt_h</p:attrName>
                                        </p:attrNameLst>
                                      </p:cBhvr>
                                      <p:tavLst>
                                        <p:tav tm="0">
                                          <p:val>
                                            <p:strVal val="2/3*#ppt_h"/>
                                          </p:val>
                                        </p:tav>
                                        <p:tav tm="100000">
                                          <p:val>
                                            <p:strVal val="#ppt_h"/>
                                          </p:val>
                                        </p:tav>
                                      </p:tavLst>
                                    </p:anim>
                                  </p:childTnLst>
                                  <p:subTnLst>
                                    <p:set>
                                      <p:cBhvr override="childStyle">
                                        <p:cTn dur="1" fill="hold" display="0" masterRel="sameClick" afterEffect="1">
                                          <p:stCondLst>
                                            <p:cond evt="end" delay="0">
                                              <p:tn val="5"/>
                                            </p:cond>
                                          </p:stCondLst>
                                        </p:cTn>
                                        <p:tgtEl>
                                          <p:spTgt spid="66607"/>
                                        </p:tgtEl>
                                        <p:attrNameLst>
                                          <p:attrName>style.visibility</p:attrName>
                                        </p:attrNameLst>
                                      </p:cBhvr>
                                      <p:to>
                                        <p:strVal val="hidden"/>
                                      </p:to>
                                    </p:set>
                                  </p:sub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66597"/>
                                        </p:tgtEl>
                                        <p:attrNameLst>
                                          <p:attrName>style.visibility</p:attrName>
                                        </p:attrNameLst>
                                      </p:cBhvr>
                                      <p:to>
                                        <p:strVal val="visible"/>
                                      </p:to>
                                    </p:set>
                                    <p:animEffect transition="in" filter="dissolve">
                                      <p:cBhvr>
                                        <p:cTn id="12" dur="500"/>
                                        <p:tgtEl>
                                          <p:spTgt spid="66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nvGrpSpPr>
        <p:grpSpPr bwMode="auto">
          <a:xfrm>
            <a:off x="3048000" y="1828800"/>
            <a:ext cx="2438400" cy="2438400"/>
            <a:chOff x="1920" y="1152"/>
            <a:chExt cx="1536" cy="1536"/>
          </a:xfrm>
        </p:grpSpPr>
        <p:sp>
          <p:nvSpPr>
            <p:cNvPr id="77827" name="AutoShape 3"/>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AutoShape 4"/>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9" name="AutoShape 5"/>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0" name="AutoShape 6"/>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1" name="AutoShape 7"/>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2" name="AutoShape 8"/>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3" name="AutoShape 9"/>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4" name="AutoShape 10"/>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5" name="AutoShape 11"/>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6" name="AutoShape 12"/>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7" name="AutoShape 13"/>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8" name="AutoShape 14"/>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9" name="AutoShape 15"/>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0" name="AutoShape 16"/>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1" name="AutoShape 17"/>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2" name="AutoShape 18"/>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3" name="AutoShape 19"/>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4" name="AutoShape 20"/>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5" name="AutoShape 21"/>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6" name="AutoShape 22"/>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7" name="AutoShape 23"/>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8" name="AutoShape 24"/>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9" name="AutoShape 25"/>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0" name="AutoShape 26"/>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1" name="AutoShape 27"/>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2" name="AutoShape 28"/>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3" name="AutoShape 29"/>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4" name="AutoShape 30"/>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5" name="AutoShape 31"/>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6" name="AutoShape 32"/>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57" name="AutoShape 33"/>
          <p:cNvSpPr>
            <a:spLocks noChangeArrowheads="1"/>
          </p:cNvSpPr>
          <p:nvPr/>
        </p:nvSpPr>
        <p:spPr bwMode="auto">
          <a:xfrm>
            <a:off x="2819400" y="1676400"/>
            <a:ext cx="2895600" cy="2743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8" name="Oval 34"/>
          <p:cNvSpPr>
            <a:spLocks noChangeArrowheads="1"/>
          </p:cNvSpPr>
          <p:nvPr/>
        </p:nvSpPr>
        <p:spPr bwMode="auto">
          <a:xfrm>
            <a:off x="3543300" y="2362200"/>
            <a:ext cx="1447800" cy="13716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7859" name="Group 35"/>
          <p:cNvGrpSpPr>
            <a:grpSpLocks/>
          </p:cNvGrpSpPr>
          <p:nvPr/>
        </p:nvGrpSpPr>
        <p:grpSpPr bwMode="auto">
          <a:xfrm>
            <a:off x="2743200" y="1600200"/>
            <a:ext cx="3048000" cy="2895600"/>
            <a:chOff x="1728" y="1008"/>
            <a:chExt cx="1920" cy="1824"/>
          </a:xfrm>
        </p:grpSpPr>
        <p:sp>
          <p:nvSpPr>
            <p:cNvPr id="77860" name="AutoShape 36"/>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1" name="AutoShape 37"/>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2" name="AutoShape 38"/>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3" name="AutoShape 39"/>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4" name="AutoShape 40"/>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5" name="AutoShape 41"/>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6" name="AutoShape 42"/>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7" name="AutoShape 43"/>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8" name="AutoShape 44"/>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69" name="Text Box 45"/>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solidFill>
                  <a:srgbClr val="CC0000"/>
                </a:solidFill>
              </a:rPr>
              <a:t>Diminution progressive de l’insecticide</a:t>
            </a:r>
          </a:p>
        </p:txBody>
      </p:sp>
    </p:spTree>
    <p:extLst>
      <p:ext uri="{BB962C8B-B14F-4D97-AF65-F5344CB8AC3E}">
        <p14:creationId xmlns:p14="http://schemas.microsoft.com/office/powerpoint/2010/main" val="3206467480"/>
      </p:ext>
    </p:extLst>
  </p:cSld>
  <p:clrMapOvr>
    <a:masterClrMapping/>
  </p:clrMapOvr>
  <p:transition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
          <p:cNvGrpSpPr>
            <a:grpSpLocks/>
          </p:cNvGrpSpPr>
          <p:nvPr/>
        </p:nvGrpSpPr>
        <p:grpSpPr bwMode="auto">
          <a:xfrm>
            <a:off x="3124200" y="1905000"/>
            <a:ext cx="2362200" cy="2362200"/>
            <a:chOff x="1968" y="1200"/>
            <a:chExt cx="1488" cy="1488"/>
          </a:xfrm>
        </p:grpSpPr>
        <p:sp>
          <p:nvSpPr>
            <p:cNvPr id="78851" name="AutoShape 3"/>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2" name="AutoShape 4"/>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3" name="AutoShape 5"/>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4" name="AutoShape 6"/>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5" name="AutoShape 7"/>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6" name="AutoShape 8"/>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7" name="AutoShape 9"/>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8" name="AutoShape 10"/>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9" name="AutoShape 11"/>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0" name="AutoShape 12"/>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1" name="AutoShape 13"/>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2" name="AutoShape 14"/>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863" name="AutoShape 15"/>
          <p:cNvSpPr>
            <a:spLocks noChangeArrowheads="1"/>
          </p:cNvSpPr>
          <p:nvPr/>
        </p:nvSpPr>
        <p:spPr bwMode="auto">
          <a:xfrm>
            <a:off x="2819400" y="1676400"/>
            <a:ext cx="2895600" cy="2743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4" name="Oval 16"/>
          <p:cNvSpPr>
            <a:spLocks noChangeArrowheads="1"/>
          </p:cNvSpPr>
          <p:nvPr/>
        </p:nvSpPr>
        <p:spPr bwMode="auto">
          <a:xfrm>
            <a:off x="3543300" y="2362200"/>
            <a:ext cx="1447800" cy="13716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8865" name="Group 17"/>
          <p:cNvGrpSpPr>
            <a:grpSpLocks/>
          </p:cNvGrpSpPr>
          <p:nvPr/>
        </p:nvGrpSpPr>
        <p:grpSpPr bwMode="auto">
          <a:xfrm>
            <a:off x="2743200" y="1600200"/>
            <a:ext cx="3048000" cy="2895600"/>
            <a:chOff x="1728" y="1008"/>
            <a:chExt cx="1920" cy="1824"/>
          </a:xfrm>
        </p:grpSpPr>
        <p:sp>
          <p:nvSpPr>
            <p:cNvPr id="78866" name="AutoShape 18"/>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7" name="AutoShape 19"/>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8" name="AutoShape 20"/>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9" name="AutoShape 21"/>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0" name="AutoShape 22"/>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1" name="AutoShape 23"/>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2" name="AutoShape 24"/>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3" name="AutoShape 25"/>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4" name="AutoShape 26"/>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875" name="Text Box 27"/>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solidFill>
                  <a:srgbClr val="CC0000"/>
                </a:solidFill>
              </a:rPr>
              <a:t>Diminution progressive de l’insecticide</a:t>
            </a:r>
          </a:p>
        </p:txBody>
      </p:sp>
    </p:spTree>
    <p:extLst>
      <p:ext uri="{BB962C8B-B14F-4D97-AF65-F5344CB8AC3E}">
        <p14:creationId xmlns:p14="http://schemas.microsoft.com/office/powerpoint/2010/main" val="2057570697"/>
      </p:ext>
    </p:extLst>
  </p:cSld>
  <p:clrMapOvr>
    <a:masterClrMapping/>
  </p:clrMapOvr>
  <p:transition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ChangeArrowheads="1"/>
          </p:cNvSpPr>
          <p:nvPr/>
        </p:nvSpPr>
        <p:spPr bwMode="auto">
          <a:xfrm>
            <a:off x="2819400" y="1676400"/>
            <a:ext cx="2895600" cy="2743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5" name="Oval 3"/>
          <p:cNvSpPr>
            <a:spLocks noChangeArrowheads="1"/>
          </p:cNvSpPr>
          <p:nvPr/>
        </p:nvSpPr>
        <p:spPr bwMode="auto">
          <a:xfrm>
            <a:off x="3543300" y="2362200"/>
            <a:ext cx="1447800" cy="13716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876" name="Group 4"/>
          <p:cNvGrpSpPr>
            <a:grpSpLocks/>
          </p:cNvGrpSpPr>
          <p:nvPr/>
        </p:nvGrpSpPr>
        <p:grpSpPr bwMode="auto">
          <a:xfrm>
            <a:off x="2743200" y="1600200"/>
            <a:ext cx="3048000" cy="2895600"/>
            <a:chOff x="1728" y="1008"/>
            <a:chExt cx="1920" cy="1824"/>
          </a:xfrm>
        </p:grpSpPr>
        <p:sp>
          <p:nvSpPr>
            <p:cNvPr id="79877" name="AutoShape 5"/>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8" name="AutoShape 6"/>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AutoShape 7"/>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0" name="AutoShape 8"/>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1" name="AutoShape 9"/>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2" name="AutoShape 10"/>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3" name="AutoShape 11"/>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4" name="AutoShape 12"/>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5" name="AutoShape 13"/>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886" name="Text Box 14"/>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solidFill>
                  <a:srgbClr val="CC0000"/>
                </a:solidFill>
              </a:rPr>
              <a:t>Diminution progressive de l’insecticide</a:t>
            </a:r>
          </a:p>
        </p:txBody>
      </p:sp>
    </p:spTree>
    <p:extLst>
      <p:ext uri="{BB962C8B-B14F-4D97-AF65-F5344CB8AC3E}">
        <p14:creationId xmlns:p14="http://schemas.microsoft.com/office/powerpoint/2010/main" val="2260394987"/>
      </p:ext>
    </p:extLst>
  </p:cSld>
  <p:clrMapOvr>
    <a:masterClrMapping/>
  </p:clrMapOvr>
  <p:transition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ChangeArrowheads="1"/>
          </p:cNvSpPr>
          <p:nvPr/>
        </p:nvSpPr>
        <p:spPr bwMode="auto">
          <a:xfrm>
            <a:off x="2819400" y="1676400"/>
            <a:ext cx="2895600" cy="2743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9" name="Oval 3"/>
          <p:cNvSpPr>
            <a:spLocks noChangeArrowheads="1"/>
          </p:cNvSpPr>
          <p:nvPr/>
        </p:nvSpPr>
        <p:spPr bwMode="auto">
          <a:xfrm>
            <a:off x="3543300" y="2362200"/>
            <a:ext cx="1447800" cy="13716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0" name="Text Box 4"/>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solidFill>
                  <a:srgbClr val="CC0000"/>
                </a:solidFill>
              </a:rPr>
              <a:t>Diminution progressive de l’insecticide</a:t>
            </a:r>
          </a:p>
        </p:txBody>
      </p:sp>
    </p:spTree>
    <p:extLst>
      <p:ext uri="{BB962C8B-B14F-4D97-AF65-F5344CB8AC3E}">
        <p14:creationId xmlns:p14="http://schemas.microsoft.com/office/powerpoint/2010/main" val="1323338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fr-FR" b="1" dirty="0" smtClean="0">
                <a:solidFill>
                  <a:srgbClr val="990033"/>
                </a:solidFill>
              </a:rPr>
              <a:t>Marques de MILD actuelles</a:t>
            </a:r>
          </a:p>
        </p:txBody>
      </p:sp>
      <p:graphicFrame>
        <p:nvGraphicFramePr>
          <p:cNvPr id="5" name="Table 4"/>
          <p:cNvGraphicFramePr>
            <a:graphicFrameLocks noGrp="1"/>
          </p:cNvGraphicFramePr>
          <p:nvPr>
            <p:extLst>
              <p:ext uri="{D42A27DB-BD31-4B8C-83A1-F6EECF244321}">
                <p14:modId xmlns:p14="http://schemas.microsoft.com/office/powerpoint/2010/main" val="1560130661"/>
              </p:ext>
            </p:extLst>
          </p:nvPr>
        </p:nvGraphicFramePr>
        <p:xfrm>
          <a:off x="971600" y="908720"/>
          <a:ext cx="7416823" cy="5760720"/>
        </p:xfrm>
        <a:graphic>
          <a:graphicData uri="http://schemas.openxmlformats.org/drawingml/2006/table">
            <a:tbl>
              <a:tblPr/>
              <a:tblGrid>
                <a:gridCol w="1352762"/>
                <a:gridCol w="1359885"/>
                <a:gridCol w="1297704"/>
                <a:gridCol w="1407648"/>
                <a:gridCol w="1998824"/>
              </a:tblGrid>
              <a:tr h="274320">
                <a:tc>
                  <a:txBody>
                    <a:bodyPr/>
                    <a:lstStyle/>
                    <a:p>
                      <a:pPr>
                        <a:spcAft>
                          <a:spcPts val="0"/>
                        </a:spcAft>
                      </a:pPr>
                      <a:r>
                        <a:rPr lang="fr-FR" sz="1200" b="1" dirty="0">
                          <a:effectLst/>
                          <a:latin typeface="Calibri"/>
                        </a:rPr>
                        <a:t> Moustiquaire / marque</a:t>
                      </a:r>
                      <a:endParaRPr lang="fr-FR" sz="1200" dirty="0">
                        <a:effectLst/>
                        <a:latin typeface="Times New Roman"/>
                        <a:ea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fr-FR" sz="1200" b="1">
                          <a:effectLst/>
                          <a:latin typeface="Calibri"/>
                        </a:rPr>
                        <a:t> Matière</a:t>
                      </a:r>
                      <a:endParaRPr lang="fr-F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fr-FR" sz="1200" b="1" dirty="0">
                          <a:effectLst/>
                          <a:latin typeface="Calibri"/>
                        </a:rPr>
                        <a:t>Deniers (résistance des fibres)</a:t>
                      </a:r>
                      <a:endParaRPr lang="fr-F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fr-FR" sz="1200" b="1">
                          <a:effectLst/>
                          <a:latin typeface="Calibri"/>
                        </a:rPr>
                        <a:t>Maille -</a:t>
                      </a:r>
                      <a:endParaRPr lang="fr-FR" sz="1200">
                        <a:effectLst/>
                        <a:latin typeface="Times New Roman"/>
                        <a:ea typeface="Times New Roman"/>
                      </a:endParaRPr>
                    </a:p>
                    <a:p>
                      <a:pPr algn="ctr">
                        <a:spcAft>
                          <a:spcPts val="0"/>
                        </a:spcAft>
                      </a:pPr>
                      <a:r>
                        <a:rPr lang="fr-FR" sz="1200" b="1">
                          <a:effectLst/>
                          <a:latin typeface="Calibri"/>
                        </a:rPr>
                        <a:t>trous / pouce</a:t>
                      </a:r>
                      <a:r>
                        <a:rPr lang="fr-FR" sz="1200" b="1" baseline="30000">
                          <a:effectLst/>
                          <a:latin typeface="Calibri"/>
                        </a:rPr>
                        <a:t>2</a:t>
                      </a:r>
                      <a:endParaRPr lang="fr-F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a:spcAft>
                          <a:spcPts val="0"/>
                        </a:spcAft>
                      </a:pPr>
                      <a:r>
                        <a:rPr lang="fr-FR" sz="1200" b="1">
                          <a:effectLst/>
                          <a:latin typeface="Calibri"/>
                        </a:rPr>
                        <a:t>Insecticide mg/m</a:t>
                      </a:r>
                      <a:r>
                        <a:rPr lang="fr-FR" sz="1200" b="1" baseline="30000">
                          <a:effectLst/>
                          <a:latin typeface="Calibri"/>
                        </a:rPr>
                        <a:t>2</a:t>
                      </a:r>
                      <a:endParaRPr lang="fr-F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r h="274320">
                <a:tc>
                  <a:txBody>
                    <a:bodyPr/>
                    <a:lstStyle/>
                    <a:p>
                      <a:pPr>
                        <a:spcAft>
                          <a:spcPts val="0"/>
                        </a:spcAft>
                      </a:pPr>
                      <a:r>
                        <a:rPr lang="fr-FR" sz="1200" dirty="0">
                          <a:effectLst/>
                          <a:latin typeface="Calibri"/>
                        </a:rPr>
                        <a:t> </a:t>
                      </a:r>
                      <a:r>
                        <a:rPr lang="fr-FR" sz="1200" dirty="0" err="1" smtClean="0">
                          <a:effectLst/>
                          <a:latin typeface="Calibri"/>
                        </a:rPr>
                        <a:t>Olyset</a:t>
                      </a:r>
                      <a:r>
                        <a:rPr lang="fr-FR" sz="1200" smtClean="0">
                          <a:effectLst/>
                          <a:latin typeface="Calibri"/>
                        </a:rPr>
                        <a:t> Net</a:t>
                      </a:r>
                      <a:endParaRPr lang="fr-FR" sz="120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a:rPr>
                        <a:t> Polyéthylène</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150</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75</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Perméthrine</a:t>
                      </a:r>
                      <a:r>
                        <a:t/>
                      </a:r>
                      <a:br/>
                      <a:r>
                        <a:rPr lang="fr-FR" sz="1200">
                          <a:effectLst/>
                          <a:latin typeface="Calibri"/>
                        </a:rPr>
                        <a:t>1 000</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spcAft>
                          <a:spcPts val="0"/>
                        </a:spcAft>
                      </a:pPr>
                      <a:r>
                        <a:t> </a:t>
                      </a:r>
                      <a:r>
                        <a:rPr lang="fr-FR" sz="1200" dirty="0">
                          <a:effectLst/>
                          <a:latin typeface="Calibri"/>
                        </a:rPr>
                        <a:t>DuraNet</a:t>
                      </a:r>
                      <a:endParaRPr lang="fr-FR" sz="1200" dirty="0">
                        <a:effectLst/>
                        <a:latin typeface="Times New Roman"/>
                        <a:ea typeface="Times New Roman"/>
                      </a:endParaRPr>
                    </a:p>
                    <a:p>
                      <a:pPr>
                        <a:spcAft>
                          <a:spcPts val="0"/>
                        </a:spcAft>
                      </a:pPr>
                      <a:r>
                        <a:rPr lang="fr-FR" sz="1200" dirty="0">
                          <a:effectLst/>
                          <a:latin typeface="Calibri"/>
                        </a:rPr>
                        <a:t> MAGNet</a:t>
                      </a:r>
                      <a:endParaRPr lang="fr-FR" sz="1200" dirty="0">
                        <a:effectLst/>
                        <a:latin typeface="Times New Roman"/>
                        <a:ea typeface="Times New Roman"/>
                      </a:endParaRPr>
                    </a:p>
                    <a:p>
                      <a:pPr>
                        <a:spcAft>
                          <a:spcPts val="0"/>
                        </a:spcAft>
                      </a:pPr>
                      <a:r>
                        <a:rPr lang="fr-FR" sz="1200" dirty="0">
                          <a:effectLst/>
                          <a:latin typeface="Calibri"/>
                        </a:rPr>
                        <a:t> Royal Sentry</a:t>
                      </a:r>
                    </a:p>
                    <a:p>
                      <a:pPr>
                        <a:spcAft>
                          <a:spcPts val="0"/>
                        </a:spcAft>
                      </a:pPr>
                      <a:r>
                        <a:t> </a:t>
                      </a:r>
                      <a:r>
                        <a:rPr lang="fr-FR" sz="1200" dirty="0" smtClean="0">
                          <a:effectLst/>
                          <a:latin typeface="Calibri"/>
                        </a:rPr>
                        <a:t>MiraNet</a:t>
                      </a:r>
                      <a:endParaRPr lang="fr-FR"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a:rPr>
                        <a:t> Polyéthylène</a:t>
                      </a:r>
                      <a:endParaRPr lang="fr-FR"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145</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132</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Alphacyperméthrine</a:t>
                      </a:r>
                      <a:r>
                        <a:t/>
                      </a:r>
                      <a:br/>
                      <a:r>
                        <a:rPr lang="fr-FR" sz="1200">
                          <a:effectLst/>
                          <a:latin typeface="Calibri"/>
                        </a:rPr>
                        <a:t>260</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spcAft>
                          <a:spcPts val="0"/>
                        </a:spcAft>
                      </a:pPr>
                      <a:r>
                        <a:t> </a:t>
                      </a:r>
                      <a:r>
                        <a:rPr lang="fr-FR" sz="1200" dirty="0">
                          <a:effectLst/>
                          <a:latin typeface="Calibri"/>
                        </a:rPr>
                        <a:t>Netprotect</a:t>
                      </a:r>
                      <a:r>
                        <a:t/>
                      </a:r>
                      <a:br/>
                      <a:r>
                        <a:t> </a:t>
                      </a:r>
                      <a:r>
                        <a:rPr lang="fr-FR" sz="1200" dirty="0" smtClean="0">
                          <a:effectLst/>
                          <a:latin typeface="Calibri"/>
                        </a:rPr>
                        <a:t>IconLife</a:t>
                      </a:r>
                      <a:endParaRPr lang="fr-FR" sz="1200" dirty="0" smtClean="0">
                        <a:effectLst/>
                        <a:latin typeface="Calibri"/>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t> </a:t>
                      </a:r>
                      <a:r>
                        <a:rPr lang="fr-FR" sz="1200" baseline="0" dirty="0" smtClean="0">
                          <a:effectLst/>
                          <a:latin typeface="+mn-lt"/>
                        </a:rPr>
                        <a:t>Panda Net 2.0</a:t>
                      </a:r>
                      <a:endParaRPr lang="fr-FR" sz="1200" dirty="0">
                        <a:effectLst/>
                        <a:latin typeface="Times New Roman"/>
                        <a:ea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a:rPr>
                        <a:t> Polyéthylène</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100-115</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136 et 200</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Deltaméthrine</a:t>
                      </a:r>
                      <a:r>
                        <a:t/>
                      </a:r>
                      <a:br/>
                      <a:r>
                        <a:rPr lang="fr-FR" sz="1200">
                          <a:effectLst/>
                          <a:latin typeface="Calibri"/>
                        </a:rPr>
                        <a:t>63</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spcAft>
                          <a:spcPts val="0"/>
                        </a:spcAft>
                      </a:pPr>
                      <a:r>
                        <a:t> </a:t>
                      </a:r>
                      <a:r>
                        <a:rPr lang="fr-FR" sz="1200" dirty="0">
                          <a:effectLst/>
                          <a:latin typeface="Calibri"/>
                        </a:rPr>
                        <a:t>PermaNet 2.0</a:t>
                      </a:r>
                      <a:endParaRPr lang="fr-FR" sz="1200" dirty="0">
                        <a:effectLst/>
                        <a:latin typeface="Times New Roman"/>
                        <a:ea typeface="Times New Roman"/>
                      </a:endParaRPr>
                    </a:p>
                    <a:p>
                      <a:pPr>
                        <a:spcAft>
                          <a:spcPts val="0"/>
                        </a:spcAft>
                      </a:pPr>
                      <a:r>
                        <a:t> </a:t>
                      </a:r>
                      <a:r>
                        <a:rPr lang="fr-FR" sz="1200" dirty="0" smtClean="0">
                          <a:effectLst/>
                          <a:latin typeface="Calibri"/>
                        </a:rPr>
                        <a:t>Yorkool</a:t>
                      </a:r>
                      <a:endParaRPr lang="fr-FR" sz="1200" dirty="0" smtClean="0">
                        <a:effectLst/>
                        <a:latin typeface="Calibri"/>
                        <a:ea typeface="Times New Roman"/>
                        <a:cs typeface="Times New Roman"/>
                      </a:endParaRPr>
                    </a:p>
                    <a:p>
                      <a:pPr>
                        <a:spcAft>
                          <a:spcPts val="0"/>
                        </a:spcAft>
                      </a:pPr>
                      <a:r>
                        <a:t> </a:t>
                      </a:r>
                      <a:r>
                        <a:rPr lang="fr-FR" sz="1200" baseline="0" dirty="0" smtClean="0">
                          <a:effectLst/>
                          <a:latin typeface="Calibri"/>
                        </a:rPr>
                        <a:t>Yahe</a:t>
                      </a:r>
                      <a:endParaRPr lang="fr-FR"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a:rPr>
                        <a:t> Polyester</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75, 100</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effectLst/>
                          <a:latin typeface="Calibri"/>
                        </a:rPr>
                        <a:t>156-177</a:t>
                      </a:r>
                      <a:endParaRPr lang="fr-FR"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Calibri"/>
                        </a:rPr>
                        <a:t>Deltaméthrine</a:t>
                      </a:r>
                      <a:r>
                        <a:t/>
                      </a:r>
                      <a:br/>
                      <a:r>
                        <a:rPr lang="fr-FR" sz="1200" dirty="0">
                          <a:effectLst/>
                          <a:latin typeface="Calibri"/>
                        </a:rPr>
                        <a:t>55</a:t>
                      </a:r>
                      <a:endParaRPr lang="fr-F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spcAft>
                          <a:spcPts val="0"/>
                        </a:spcAft>
                      </a:pPr>
                      <a:r>
                        <a:t> </a:t>
                      </a:r>
                      <a:r>
                        <a:rPr lang="fr-FR" sz="1200" dirty="0" smtClean="0">
                          <a:effectLst/>
                          <a:latin typeface="Calibri"/>
                        </a:rPr>
                        <a:t>Interceptor</a:t>
                      </a:r>
                    </a:p>
                    <a:p>
                      <a:pPr>
                        <a:spcAft>
                          <a:spcPts val="0"/>
                        </a:spcAft>
                      </a:pPr>
                      <a:r>
                        <a:t> </a:t>
                      </a:r>
                      <a:r>
                        <a:rPr lang="fr-FR" sz="1200" baseline="0" dirty="0" smtClean="0">
                          <a:effectLst/>
                          <a:latin typeface="Calibri"/>
                        </a:rPr>
                        <a:t>SafeNet</a:t>
                      </a:r>
                      <a:endParaRPr lang="fr-FR"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a:rPr>
                        <a:t> Polyester</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75, 100</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156-177</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err="1">
                          <a:effectLst/>
                          <a:latin typeface="Calibri"/>
                        </a:rPr>
                        <a:t>Alphacyperméthrine</a:t>
                      </a:r>
                      <a:r>
                        <a:rPr dirty="0"/>
                        <a:t/>
                      </a:r>
                      <a:br>
                        <a:rPr dirty="0"/>
                      </a:br>
                      <a:r>
                        <a:rPr lang="fr-FR" sz="1200" dirty="0">
                          <a:effectLst/>
                          <a:latin typeface="Calibri"/>
                        </a:rPr>
                        <a:t>200</a:t>
                      </a:r>
                      <a:endParaRPr lang="fr-F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spcAft>
                          <a:spcPts val="0"/>
                        </a:spcAft>
                      </a:pPr>
                      <a:r>
                        <a:t> </a:t>
                      </a:r>
                      <a:r>
                        <a:rPr lang="fr-FR" sz="1200" dirty="0">
                          <a:effectLst/>
                          <a:latin typeface="Calibri"/>
                        </a:rPr>
                        <a:t>Dawa Plus 2.0</a:t>
                      </a:r>
                      <a:endParaRPr lang="fr-FR"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a:effectLst/>
                          <a:latin typeface="Calibri"/>
                        </a:rPr>
                        <a:t> Polyester</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75, 100, 150</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156-177</a:t>
                      </a:r>
                      <a:endParaRPr lang="fr-FR" sz="12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a:effectLst/>
                          <a:latin typeface="Calibri"/>
                        </a:rPr>
                        <a:t>Deltaméthrine</a:t>
                      </a:r>
                      <a:r>
                        <a:t/>
                      </a:r>
                      <a:br/>
                      <a:r>
                        <a:rPr lang="fr-FR" sz="1200">
                          <a:effectLst/>
                          <a:latin typeface="Calibri"/>
                        </a:rPr>
                        <a:t>80</a:t>
                      </a:r>
                      <a:endParaRPr lang="fr-FR"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spcAft>
                          <a:spcPts val="0"/>
                        </a:spcAft>
                      </a:pPr>
                      <a:r>
                        <a:t> </a:t>
                      </a:r>
                      <a:r>
                        <a:rPr lang="fr-FR" sz="1200" dirty="0">
                          <a:effectLst/>
                          <a:latin typeface="Calibri"/>
                        </a:rPr>
                        <a:t>LifeNet</a:t>
                      </a:r>
                      <a:endParaRPr lang="fr-FR" sz="1200" dirty="0">
                        <a:effectLst/>
                        <a:latin typeface="Times New Roman"/>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a:effectLst/>
                          <a:latin typeface="Calibri"/>
                        </a:rPr>
                        <a:t> Polypropylène</a:t>
                      </a:r>
                      <a:endParaRPr lang="fr-FR"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effectLst/>
                          <a:latin typeface="Calibri"/>
                        </a:rPr>
                        <a:t>110</a:t>
                      </a:r>
                      <a:endParaRPr lang="fr-FR"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effectLst/>
                          <a:latin typeface="Calibri"/>
                        </a:rPr>
                        <a:t>156</a:t>
                      </a:r>
                      <a:endParaRPr lang="fr-FR" sz="12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a:effectLst/>
                          <a:latin typeface="Calibri"/>
                        </a:rPr>
                        <a:t>Deltaméthrine</a:t>
                      </a:r>
                      <a:r>
                        <a:t/>
                      </a:r>
                      <a:br/>
                      <a:r>
                        <a:rPr lang="fr-FR" sz="1200" dirty="0">
                          <a:effectLst/>
                          <a:latin typeface="Calibri"/>
                        </a:rPr>
                        <a:t>340</a:t>
                      </a:r>
                      <a:endParaRPr lang="fr-FR"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spcAft>
                          <a:spcPts val="0"/>
                        </a:spcAft>
                      </a:pPr>
                      <a:r>
                        <a:t> </a:t>
                      </a:r>
                      <a:r>
                        <a:rPr lang="fr-FR" sz="1200" baseline="0" dirty="0" smtClean="0">
                          <a:effectLst/>
                          <a:latin typeface="+mj-lt"/>
                        </a:rPr>
                        <a:t>Olyset Plus</a:t>
                      </a:r>
                      <a:endParaRPr lang="fr-FR" sz="1200" dirty="0">
                        <a:effectLst/>
                        <a:latin typeface="+mj-lt"/>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mj-lt"/>
                        </a:rPr>
                        <a:t> Polyéthylène</a:t>
                      </a:r>
                      <a:endParaRPr lang="fr-FR"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mj-lt"/>
                        </a:rPr>
                        <a:t>150</a:t>
                      </a:r>
                      <a:endParaRPr lang="fr-FR"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mj-lt"/>
                        </a:rPr>
                        <a:t>80</a:t>
                      </a:r>
                      <a:endParaRPr lang="fr-FR"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mj-lt"/>
                        </a:rPr>
                        <a:t>Perméthrine et PBO</a:t>
                      </a:r>
                      <a:endParaRPr lang="fr-FR" sz="1200" dirty="0">
                        <a:effectLst/>
                        <a:latin typeface="+mj-lt"/>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spcAft>
                          <a:spcPts val="0"/>
                        </a:spcAft>
                      </a:pPr>
                      <a:r>
                        <a:rPr lang="fr-FR" sz="1200" dirty="0" smtClean="0">
                          <a:effectLst/>
                          <a:latin typeface="+mj-lt"/>
                        </a:rPr>
                        <a:t> PermaNet 3.0</a:t>
                      </a:r>
                      <a:endParaRPr lang="fr-FR" sz="1200" dirty="0">
                        <a:effectLst/>
                        <a:latin typeface="+mj-lt"/>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dirty="0" smtClean="0">
                          <a:effectLst/>
                          <a:latin typeface="+mj-lt"/>
                        </a:rPr>
                        <a:t> Polyester (côtés) et polyéthylène (partie supérieure)</a:t>
                      </a:r>
                      <a:endParaRPr lang="fr-FR"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mj-lt"/>
                        </a:rPr>
                        <a:t>75, 100</a:t>
                      </a:r>
                      <a:endParaRPr lang="fr-FR"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mn-lt"/>
                        </a:rPr>
                        <a:t>156-177</a:t>
                      </a:r>
                      <a:endParaRPr lang="fr-FR"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dirty="0" smtClean="0">
                          <a:effectLst/>
                          <a:latin typeface="+mj-lt"/>
                        </a:rPr>
                        <a:t>Deltaméthrine et PBO</a:t>
                      </a:r>
                      <a:endParaRPr lang="fr-FR" sz="1200" dirty="0">
                        <a:effectLst/>
                        <a:latin typeface="+mj-lt"/>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spcAft>
                          <a:spcPts val="0"/>
                        </a:spcAft>
                      </a:pPr>
                      <a:r>
                        <a:rPr lang="en-US" sz="1200" dirty="0" smtClean="0">
                          <a:effectLst/>
                          <a:latin typeface="+mj-lt"/>
                          <a:ea typeface="Times New Roman"/>
                        </a:rPr>
                        <a:t> </a:t>
                      </a:r>
                      <a:r>
                        <a:rPr lang="en-US" sz="1200" dirty="0" err="1" smtClean="0">
                          <a:effectLst/>
                          <a:latin typeface="+mj-lt"/>
                          <a:ea typeface="Times New Roman"/>
                        </a:rPr>
                        <a:t>Veeralin</a:t>
                      </a:r>
                      <a:endParaRPr lang="en-US" sz="1200" dirty="0">
                        <a:effectLst/>
                        <a:latin typeface="+mj-lt"/>
                        <a:ea typeface="Times New Roman"/>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fr-FR" sz="1200" kern="1200" dirty="0" smtClean="0">
                          <a:solidFill>
                            <a:schemeClr val="tx1"/>
                          </a:solidFill>
                          <a:effectLst/>
                          <a:latin typeface="+mn-lt"/>
                          <a:ea typeface="+mn-ea"/>
                          <a:cs typeface="+mn-cs"/>
                        </a:rPr>
                        <a:t>Polyéthylène</a:t>
                      </a: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mj-lt"/>
                          <a:ea typeface="Times New Roman"/>
                        </a:rPr>
                        <a:t>130</a:t>
                      </a: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1200" dirty="0" err="1" smtClean="0">
                          <a:effectLst/>
                          <a:latin typeface="+mn-lt"/>
                        </a:rPr>
                        <a:t>Alphacyperméthrine</a:t>
                      </a:r>
                      <a:r>
                        <a:rPr lang="fr-FR" sz="1200" dirty="0" smtClean="0"/>
                        <a:t/>
                      </a:r>
                      <a:br>
                        <a:rPr lang="fr-FR" sz="1200" dirty="0" smtClean="0"/>
                      </a:br>
                      <a:r>
                        <a:rPr lang="en-US" sz="1200" dirty="0" smtClean="0"/>
                        <a:t> et PBO </a:t>
                      </a:r>
                      <a:endParaRPr lang="en-US" sz="1200" dirty="0">
                        <a:effectLst/>
                        <a:latin typeface="+mj-lt"/>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1933575" y="2245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18709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fr-FR" b="1" dirty="0" smtClean="0">
                <a:solidFill>
                  <a:srgbClr val="990033"/>
                </a:solidFill>
              </a:rPr>
              <a:t>Marques de MILD actuelles</a:t>
            </a:r>
          </a:p>
        </p:txBody>
      </p:sp>
      <p:sp>
        <p:nvSpPr>
          <p:cNvPr id="6" name="Rectangle 3"/>
          <p:cNvSpPr txBox="1">
            <a:spLocks noChangeArrowheads="1"/>
          </p:cNvSpPr>
          <p:nvPr/>
        </p:nvSpPr>
        <p:spPr bwMode="auto">
          <a:xfrm>
            <a:off x="376064" y="900141"/>
            <a:ext cx="856932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C00000"/>
              </a:buClr>
              <a:buFont typeface="Wingdings" pitchFamily="2" charset="2"/>
              <a:buChar char="§"/>
            </a:pPr>
            <a:r>
              <a:rPr lang="fr-FR" dirty="0" smtClean="0">
                <a:latin typeface="+mj-lt"/>
              </a:rPr>
              <a:t>Étant donné les doses élevées d’insecticide dans les nouvelles MILD, leur effet devrait durer plus de 3 ans.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13465"/>
            <a:ext cx="7666286" cy="467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42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Présentation générale</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smtClean="0"/>
              <a:t>Quelques informations concernant la prévention du paludisme à l’aide des MILD</a:t>
            </a:r>
            <a:endParaRPr lang="fr-FR" dirty="0" smtClean="0">
              <a:latin typeface="+mj-lt"/>
            </a:endParaRPr>
          </a:p>
          <a:p>
            <a:pPr>
              <a:buClr>
                <a:srgbClr val="C00000"/>
              </a:buClr>
              <a:buFont typeface="Wingdings" pitchFamily="2" charset="2"/>
              <a:buChar char="§"/>
            </a:pPr>
            <a:r>
              <a:rPr lang="fr-FR" dirty="0" smtClean="0">
                <a:latin typeface="+mj-lt"/>
              </a:rPr>
              <a:t>Pourquoi la durabilité des MILD est-elle importante ?</a:t>
            </a:r>
          </a:p>
          <a:p>
            <a:pPr>
              <a:buClr>
                <a:srgbClr val="C00000"/>
              </a:buClr>
              <a:buFont typeface="Wingdings" pitchFamily="2" charset="2"/>
              <a:buChar char="§"/>
            </a:pPr>
            <a:r>
              <a:rPr lang="fr-FR" dirty="0" smtClean="0">
                <a:latin typeface="+mj-lt"/>
              </a:rPr>
              <a:t>Qu’est-ce que la durabilité ?</a:t>
            </a:r>
          </a:p>
          <a:p>
            <a:pPr>
              <a:buClr>
                <a:srgbClr val="C00000"/>
              </a:buClr>
              <a:buFont typeface="Wingdings" pitchFamily="2" charset="2"/>
              <a:buChar char="§"/>
            </a:pPr>
            <a:r>
              <a:rPr lang="fr-FR" dirty="0" smtClean="0">
                <a:latin typeface="+mj-lt"/>
              </a:rPr>
              <a:t>Comme se mesure-t-elle ?</a:t>
            </a:r>
          </a:p>
          <a:p>
            <a:pPr>
              <a:buClr>
                <a:srgbClr val="C00000"/>
              </a:buClr>
              <a:buFont typeface="Wingdings" pitchFamily="2" charset="2"/>
              <a:buChar char="§"/>
            </a:pPr>
            <a:r>
              <a:rPr lang="fr-FR" dirty="0" smtClean="0">
                <a:latin typeface="+mj-lt"/>
              </a:rPr>
              <a:t>Pourquoi cette étude ?</a:t>
            </a:r>
          </a:p>
        </p:txBody>
      </p:sp>
    </p:spTree>
    <p:extLst>
      <p:ext uri="{BB962C8B-B14F-4D97-AF65-F5344CB8AC3E}">
        <p14:creationId xmlns:p14="http://schemas.microsoft.com/office/powerpoint/2010/main" val="1041636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fr-FR" b="1" dirty="0" smtClean="0">
                <a:solidFill>
                  <a:srgbClr val="990033"/>
                </a:solidFill>
              </a:rPr>
              <a:t>Comment reconnaître une MILD ?</a:t>
            </a:r>
          </a:p>
        </p:txBody>
      </p:sp>
      <p:sp>
        <p:nvSpPr>
          <p:cNvPr id="6" name="Rectangle 3"/>
          <p:cNvSpPr txBox="1">
            <a:spLocks noChangeArrowheads="1"/>
          </p:cNvSpPr>
          <p:nvPr/>
        </p:nvSpPr>
        <p:spPr bwMode="auto">
          <a:xfrm>
            <a:off x="323528" y="1196752"/>
            <a:ext cx="856932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Clr>
                <a:srgbClr val="C00000"/>
              </a:buClr>
              <a:buFont typeface="Wingdings" pitchFamily="2" charset="2"/>
              <a:buChar char="§"/>
            </a:pPr>
            <a:r>
              <a:rPr lang="fr-FR" dirty="0" smtClean="0">
                <a:latin typeface="+mj-lt"/>
              </a:rPr>
              <a:t>L’insecticide n’étant pas visible à l’œil nu, l’étiquette comportant la marque est la seule manière d’identifier les MILD !!!!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84984"/>
            <a:ext cx="315185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7" y="3099792"/>
            <a:ext cx="3312368" cy="2484275"/>
          </a:xfrm>
          <a:prstGeom prst="rect">
            <a:avLst/>
          </a:prstGeom>
        </p:spPr>
      </p:pic>
    </p:spTree>
    <p:extLst>
      <p:ext uri="{BB962C8B-B14F-4D97-AF65-F5344CB8AC3E}">
        <p14:creationId xmlns:p14="http://schemas.microsoft.com/office/powerpoint/2010/main" val="672848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536" y="2348880"/>
            <a:ext cx="8229600" cy="707886"/>
          </a:xfrm>
          <a:noFill/>
        </p:spPr>
        <p:txBody>
          <a:bodyPr wrap="square" rtlCol="0">
            <a:spAutoFit/>
          </a:bodyPr>
          <a:lstStyle/>
          <a:p>
            <a:r>
              <a:rPr lang="fr-FR" sz="4000" b="1" dirty="0" smtClean="0">
                <a:solidFill>
                  <a:srgbClr val="C00000"/>
                </a:solidFill>
              </a:rPr>
              <a:t>Durabilité des moustiquaires et des MILD</a:t>
            </a:r>
            <a:endParaRPr lang="fr-FR" sz="4000" b="1" dirty="0">
              <a:solidFill>
                <a:srgbClr val="C00000"/>
              </a:solidFill>
              <a:ea typeface="+mn-ea"/>
              <a:cs typeface="+mn-cs"/>
            </a:endParaRPr>
          </a:p>
        </p:txBody>
      </p:sp>
    </p:spTree>
    <p:extLst>
      <p:ext uri="{BB962C8B-B14F-4D97-AF65-F5344CB8AC3E}">
        <p14:creationId xmlns:p14="http://schemas.microsoft.com/office/powerpoint/2010/main" val="1548131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217557"/>
            <a:ext cx="8229600" cy="707886"/>
          </a:xfrm>
          <a:noFill/>
        </p:spPr>
        <p:txBody>
          <a:bodyPr vert="horz" wrap="square" lIns="91440" tIns="45720" rIns="91440" bIns="45720" rtlCol="0" anchor="ctr">
            <a:spAutoFit/>
          </a:bodyPr>
          <a:lstStyle/>
          <a:p>
            <a:r>
              <a:rPr lang="fr-FR" sz="4000" b="1">
                <a:solidFill>
                  <a:srgbClr val="C00000"/>
                </a:solidFill>
              </a:rPr>
              <a:t>Les moustiquaires ne sont pas soumises aux mêmes contraintes</a:t>
            </a:r>
            <a:endParaRPr lang="fr-FR" sz="4000" b="1">
              <a:solidFill>
                <a:srgbClr val="C00000"/>
              </a:solidFill>
              <a:ea typeface="+mn-ea"/>
              <a:cs typeface="+mn-cs"/>
            </a:endParaRPr>
          </a:p>
        </p:txBody>
      </p:sp>
      <p:sp>
        <p:nvSpPr>
          <p:cNvPr id="6147" name="Rectangle 3"/>
          <p:cNvSpPr>
            <a:spLocks noGrp="1" noChangeArrowheads="1"/>
          </p:cNvSpPr>
          <p:nvPr>
            <p:ph type="body" idx="1"/>
          </p:nvPr>
        </p:nvSpPr>
        <p:spPr>
          <a:xfrm>
            <a:off x="755650" y="1268413"/>
            <a:ext cx="7921625" cy="2736850"/>
          </a:xfrm>
        </p:spPr>
        <p:txBody>
          <a:bodyPr>
            <a:normAutofit lnSpcReduction="10000"/>
          </a:bodyPr>
          <a:lstStyle/>
          <a:p>
            <a:pPr marL="609600" indent="-609600">
              <a:buClr>
                <a:schemeClr val="accent2"/>
              </a:buClr>
            </a:pPr>
            <a:r>
              <a:rPr lang="fr-FR">
                <a:latin typeface="+mj-lt"/>
              </a:rPr>
              <a:t>selon les régions (environnement)</a:t>
            </a:r>
          </a:p>
          <a:p>
            <a:pPr marL="609600" indent="-609600">
              <a:buClr>
                <a:schemeClr val="accent2"/>
              </a:buClr>
            </a:pPr>
            <a:r>
              <a:rPr lang="fr-FR">
                <a:latin typeface="+mj-lt"/>
              </a:rPr>
              <a:t>selon les ménages (socio-économique)</a:t>
            </a:r>
          </a:p>
          <a:p>
            <a:pPr marL="609600" indent="-609600">
              <a:buClr>
                <a:schemeClr val="accent2"/>
              </a:buClr>
            </a:pPr>
            <a:r>
              <a:rPr lang="fr-FR">
                <a:latin typeface="+mj-lt"/>
              </a:rPr>
              <a:t>selon les moustiquaires au sein des ménages</a:t>
            </a:r>
          </a:p>
          <a:p>
            <a:pPr marL="609600" indent="-609600">
              <a:buClr>
                <a:schemeClr val="accent2"/>
              </a:buClr>
            </a:pPr>
            <a:r>
              <a:rPr lang="fr-FR">
                <a:latin typeface="+mj-lt"/>
              </a:rPr>
              <a:t>tout au long de leur durée de vie</a:t>
            </a:r>
          </a:p>
        </p:txBody>
      </p:sp>
      <p:pic>
        <p:nvPicPr>
          <p:cNvPr id="6148" name="Picture 4" descr="xxx_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3789363"/>
            <a:ext cx="3244850" cy="243363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xxxx_1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3789363"/>
            <a:ext cx="2736850" cy="244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42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par>
                                <p:cTn id="8" presetID="10" presetClass="entr" presetSubtype="0" fill="hold"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fade">
                                      <p:cBhvr>
                                        <p:cTn id="10"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17557"/>
            <a:ext cx="8229600" cy="707886"/>
          </a:xfrm>
          <a:noFill/>
        </p:spPr>
        <p:txBody>
          <a:bodyPr wrap="square" rtlCol="0">
            <a:spAutoFit/>
          </a:bodyPr>
          <a:lstStyle/>
          <a:p>
            <a:r>
              <a:rPr lang="fr-FR" sz="4000" b="1" dirty="0">
                <a:solidFill>
                  <a:srgbClr val="C00000"/>
                </a:solidFill>
              </a:rPr>
              <a:t>Qu’est-ce que la durabilité des MILD ?</a:t>
            </a:r>
            <a:endParaRPr lang="fr-FR" sz="4000" b="1" dirty="0">
              <a:solidFill>
                <a:srgbClr val="C00000"/>
              </a:solidFill>
              <a:ea typeface="+mn-ea"/>
              <a:cs typeface="+mn-cs"/>
            </a:endParaRPr>
          </a:p>
        </p:txBody>
      </p:sp>
      <p:sp>
        <p:nvSpPr>
          <p:cNvPr id="24579" name="Rectangle 3"/>
          <p:cNvSpPr>
            <a:spLocks noGrp="1" noChangeArrowheads="1"/>
          </p:cNvSpPr>
          <p:nvPr>
            <p:ph type="body" idx="1"/>
          </p:nvPr>
        </p:nvSpPr>
        <p:spPr>
          <a:xfrm>
            <a:off x="611188" y="1268413"/>
            <a:ext cx="8208962" cy="5400675"/>
          </a:xfrm>
        </p:spPr>
        <p:txBody>
          <a:bodyPr vert="horz" lIns="91440" tIns="45720" rIns="91440" bIns="45720" rtlCol="0">
            <a:normAutofit lnSpcReduction="10000"/>
          </a:bodyPr>
          <a:lstStyle/>
          <a:p>
            <a:pPr>
              <a:buClr>
                <a:srgbClr val="C00000"/>
              </a:buClr>
              <a:buFont typeface="Wingdings" pitchFamily="2" charset="2"/>
              <a:buChar char="§"/>
            </a:pPr>
            <a:r>
              <a:rPr lang="fr-FR" dirty="0">
                <a:latin typeface="+mj-lt"/>
              </a:rPr>
              <a:t>Durabilité de la moustiquaire elle-même</a:t>
            </a:r>
          </a:p>
          <a:p>
            <a:pPr>
              <a:buClr>
                <a:srgbClr val="C00000"/>
              </a:buClr>
              <a:buFont typeface="Wingdings" pitchFamily="2" charset="2"/>
              <a:buChar char="§"/>
            </a:pPr>
            <a:r>
              <a:rPr lang="fr-FR" dirty="0">
                <a:latin typeface="+mj-lt"/>
              </a:rPr>
              <a:t>Pendant combien de temps la MILD reste-t-elle disponible pour le couchage ?</a:t>
            </a:r>
          </a:p>
          <a:p>
            <a:pPr lvl="1">
              <a:buClr>
                <a:srgbClr val="C00000"/>
              </a:buClr>
              <a:buFont typeface="Wingdings" pitchFamily="2" charset="2"/>
              <a:buChar char="§"/>
            </a:pPr>
            <a:r>
              <a:rPr lang="fr-FR" dirty="0" smtClean="0">
                <a:latin typeface="+mj-lt"/>
              </a:rPr>
              <a:t>Rétention / perte</a:t>
            </a:r>
          </a:p>
          <a:p>
            <a:pPr lvl="1">
              <a:buClr>
                <a:srgbClr val="C00000"/>
              </a:buClr>
              <a:buFont typeface="Wingdings" pitchFamily="2" charset="2"/>
              <a:buChar char="§"/>
            </a:pPr>
            <a:r>
              <a:rPr lang="fr-FR" dirty="0" smtClean="0">
                <a:latin typeface="+mj-lt"/>
              </a:rPr>
              <a:t>État physique (intégrité)</a:t>
            </a:r>
          </a:p>
          <a:p>
            <a:pPr>
              <a:buClr>
                <a:srgbClr val="C00000"/>
              </a:buClr>
              <a:buFont typeface="Wingdings" pitchFamily="2" charset="2"/>
              <a:buChar char="§"/>
            </a:pPr>
            <a:endParaRPr lang="fr-FR" dirty="0">
              <a:latin typeface="+mj-lt"/>
            </a:endParaRPr>
          </a:p>
          <a:p>
            <a:pPr>
              <a:buClr>
                <a:srgbClr val="C00000"/>
              </a:buClr>
              <a:buFont typeface="Wingdings" pitchFamily="2" charset="2"/>
              <a:buChar char="§"/>
            </a:pPr>
            <a:r>
              <a:rPr lang="fr-FR" dirty="0">
                <a:latin typeface="+mj-lt"/>
              </a:rPr>
              <a:t>Taux d’insecticide</a:t>
            </a:r>
          </a:p>
          <a:p>
            <a:pPr>
              <a:buClr>
                <a:srgbClr val="C00000"/>
              </a:buClr>
              <a:buFont typeface="Wingdings" pitchFamily="2" charset="2"/>
              <a:buChar char="§"/>
            </a:pPr>
            <a:r>
              <a:rPr lang="fr-FR" dirty="0">
                <a:latin typeface="+mj-lt"/>
              </a:rPr>
              <a:t>Quand la MILD perd-elle sa capacité à protéger au-delà du tissu lui-même ?</a:t>
            </a:r>
          </a:p>
          <a:p>
            <a:pPr lvl="1">
              <a:buClr>
                <a:srgbClr val="C00000"/>
              </a:buClr>
              <a:buFont typeface="Wingdings" pitchFamily="2" charset="2"/>
              <a:buChar char="§"/>
            </a:pPr>
            <a:r>
              <a:rPr lang="fr-FR" dirty="0" smtClean="0">
                <a:latin typeface="+mj-lt"/>
              </a:rPr>
              <a:t>En raison de l’état physique</a:t>
            </a:r>
          </a:p>
        </p:txBody>
      </p:sp>
    </p:spTree>
    <p:extLst>
      <p:ext uri="{BB962C8B-B14F-4D97-AF65-F5344CB8AC3E}">
        <p14:creationId xmlns:p14="http://schemas.microsoft.com/office/powerpoint/2010/main" val="3451492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Pourquoi la durabilité des MILD est-elle importante ?</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dirty="0" smtClean="0">
                <a:latin typeface="+mj-lt"/>
              </a:rPr>
              <a:t>Pendant longtemps, la question « Combien de temps dure une moustiquaire imprégnée d’insecticide » ne s’est pas posée pas car elle n’était pas pertinente.</a:t>
            </a:r>
          </a:p>
          <a:p>
            <a:pPr>
              <a:buClr>
                <a:srgbClr val="C00000"/>
              </a:buClr>
              <a:buFont typeface="Wingdings" pitchFamily="2" charset="2"/>
              <a:buChar char="§"/>
            </a:pPr>
            <a:r>
              <a:rPr lang="fr-FR" dirty="0" smtClean="0">
                <a:latin typeface="+mj-lt"/>
              </a:rPr>
              <a:t>Maintenant que ces moustiquaires sont beaucoup plus utilisées, il est essentiel de savoir combien de MILD seront nécessaires pour maintenir ce résultat.</a:t>
            </a:r>
          </a:p>
        </p:txBody>
      </p:sp>
    </p:spTree>
    <p:extLst>
      <p:ext uri="{BB962C8B-B14F-4D97-AF65-F5344CB8AC3E}">
        <p14:creationId xmlns:p14="http://schemas.microsoft.com/office/powerpoint/2010/main" val="1190885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Pourquoi la durabilité des MILD est-elle importante ?</a:t>
            </a:r>
            <a:endParaRPr lang="fr-FR" sz="4000" b="1" dirty="0">
              <a:solidFill>
                <a:srgbClr val="C00000"/>
              </a:solidFill>
              <a:latin typeface="+mj-lt"/>
            </a:endParaRPr>
          </a:p>
        </p:txBody>
      </p:sp>
      <p:sp>
        <p:nvSpPr>
          <p:cNvPr id="7" name="Text Box 4"/>
          <p:cNvSpPr txBox="1">
            <a:spLocks noChangeArrowheads="1"/>
          </p:cNvSpPr>
          <p:nvPr/>
        </p:nvSpPr>
        <p:spPr bwMode="auto">
          <a:xfrm>
            <a:off x="347821" y="1173600"/>
            <a:ext cx="8496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fr-FR" sz="3600" b="1" dirty="0" smtClean="0">
                <a:solidFill>
                  <a:schemeClr val="accent1">
                    <a:lumMod val="50000"/>
                  </a:schemeClr>
                </a:solidFill>
                <a:latin typeface="+mj-lt"/>
              </a:rPr>
              <a:t>Économies potentielles grâce aux MILD de meilleure qualité</a:t>
            </a:r>
            <a:endParaRPr lang="fr-FR" sz="3600" b="1" dirty="0">
              <a:solidFill>
                <a:schemeClr val="accent1">
                  <a:lumMod val="50000"/>
                </a:schemeClr>
              </a:solidFill>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47" y="1805031"/>
            <a:ext cx="7716311"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724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7669213" y="4581525"/>
            <a:ext cx="1223962" cy="1147763"/>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FR" b="1">
                <a:latin typeface="+mj-lt"/>
              </a:rPr>
              <a:t>Moustiquaire absente</a:t>
            </a:r>
          </a:p>
        </p:txBody>
      </p:sp>
      <p:sp>
        <p:nvSpPr>
          <p:cNvPr id="16387" name="Oval 3"/>
          <p:cNvSpPr>
            <a:spLocks noChangeArrowheads="1"/>
          </p:cNvSpPr>
          <p:nvPr/>
        </p:nvSpPr>
        <p:spPr bwMode="auto">
          <a:xfrm>
            <a:off x="323850" y="1773238"/>
            <a:ext cx="1368425" cy="1295400"/>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FR" b="1">
                <a:latin typeface="+mj-lt"/>
              </a:rPr>
              <a:t>Moustiquaire présente</a:t>
            </a:r>
          </a:p>
        </p:txBody>
      </p:sp>
      <p:graphicFrame>
        <p:nvGraphicFramePr>
          <p:cNvPr id="16388" name="Object 4"/>
          <p:cNvGraphicFramePr>
            <a:graphicFrameLocks noGrp="1" noChangeAspect="1"/>
          </p:cNvGraphicFramePr>
          <p:nvPr>
            <p:ph idx="1"/>
            <p:extLst>
              <p:ext uri="{D42A27DB-BD31-4B8C-83A1-F6EECF244321}">
                <p14:modId xmlns:p14="http://schemas.microsoft.com/office/powerpoint/2010/main" val="2154518511"/>
              </p:ext>
            </p:extLst>
          </p:nvPr>
        </p:nvGraphicFramePr>
        <p:xfrm>
          <a:off x="709613" y="1484313"/>
          <a:ext cx="8218487" cy="4525962"/>
        </p:xfrm>
        <a:graphic>
          <a:graphicData uri="http://schemas.openxmlformats.org/presentationml/2006/ole">
            <mc:AlternateContent xmlns:mc="http://schemas.openxmlformats.org/markup-compatibility/2006">
              <mc:Choice xmlns:v="urn:schemas-microsoft-com:vml" Requires="v">
                <p:oleObj spid="_x0000_s4147" name="Chart" r:id="rId4" imgW="9496349" imgH="5229149" progId="Excel.Chart.8">
                  <p:embed/>
                </p:oleObj>
              </mc:Choice>
              <mc:Fallback>
                <p:oleObj name="Chart" r:id="rId4" imgW="9496349" imgH="52291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1484313"/>
                        <a:ext cx="8218487" cy="4525962"/>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9" name="Freeform 5"/>
          <p:cNvSpPr>
            <a:spLocks/>
          </p:cNvSpPr>
          <p:nvPr/>
        </p:nvSpPr>
        <p:spPr bwMode="auto">
          <a:xfrm>
            <a:off x="1547813" y="1916113"/>
            <a:ext cx="6337300" cy="3817937"/>
          </a:xfrm>
          <a:custGeom>
            <a:avLst/>
            <a:gdLst>
              <a:gd name="T0" fmla="*/ 0 w 3992"/>
              <a:gd name="T1" fmla="*/ 0 h 2369"/>
              <a:gd name="T2" fmla="*/ 3992 w 3992"/>
              <a:gd name="T3" fmla="*/ 0 h 2369"/>
              <a:gd name="T4" fmla="*/ 3992 w 3992"/>
              <a:gd name="T5" fmla="*/ 2359 h 2369"/>
              <a:gd name="T6" fmla="*/ 3765 w 3992"/>
              <a:gd name="T7" fmla="*/ 2365 h 2369"/>
              <a:gd name="T8" fmla="*/ 3601 w 3992"/>
              <a:gd name="T9" fmla="*/ 2369 h 2369"/>
              <a:gd name="T10" fmla="*/ 3493 w 3992"/>
              <a:gd name="T11" fmla="*/ 2359 h 2369"/>
              <a:gd name="T12" fmla="*/ 3337 w 3992"/>
              <a:gd name="T13" fmla="*/ 2345 h 2369"/>
              <a:gd name="T14" fmla="*/ 3177 w 3992"/>
              <a:gd name="T15" fmla="*/ 2325 h 2369"/>
              <a:gd name="T16" fmla="*/ 2937 w 3992"/>
              <a:gd name="T17" fmla="*/ 2277 h 2369"/>
              <a:gd name="T18" fmla="*/ 2789 w 3992"/>
              <a:gd name="T19" fmla="*/ 2233 h 2369"/>
              <a:gd name="T20" fmla="*/ 2601 w 3992"/>
              <a:gd name="T21" fmla="*/ 2169 h 2369"/>
              <a:gd name="T22" fmla="*/ 2465 w 3992"/>
              <a:gd name="T23" fmla="*/ 2101 h 2369"/>
              <a:gd name="T24" fmla="*/ 2225 w 3992"/>
              <a:gd name="T25" fmla="*/ 1945 h 2369"/>
              <a:gd name="T26" fmla="*/ 1905 w 3992"/>
              <a:gd name="T27" fmla="*/ 1679 h 2369"/>
              <a:gd name="T28" fmla="*/ 1665 w 3992"/>
              <a:gd name="T29" fmla="*/ 1429 h 2369"/>
              <a:gd name="T30" fmla="*/ 1493 w 3992"/>
              <a:gd name="T31" fmla="*/ 1241 h 2369"/>
              <a:gd name="T32" fmla="*/ 1377 w 3992"/>
              <a:gd name="T33" fmla="*/ 1117 h 2369"/>
              <a:gd name="T34" fmla="*/ 1217 w 3992"/>
              <a:gd name="T35" fmla="*/ 917 h 2369"/>
              <a:gd name="T36" fmla="*/ 1049 w 3992"/>
              <a:gd name="T37" fmla="*/ 725 h 2369"/>
              <a:gd name="T38" fmla="*/ 877 w 3992"/>
              <a:gd name="T39" fmla="*/ 541 h 2369"/>
              <a:gd name="T40" fmla="*/ 635 w 3992"/>
              <a:gd name="T41" fmla="*/ 318 h 2369"/>
              <a:gd name="T42" fmla="*/ 454 w 3992"/>
              <a:gd name="T43" fmla="*/ 182 h 2369"/>
              <a:gd name="T44" fmla="*/ 273 w 3992"/>
              <a:gd name="T45" fmla="*/ 101 h 2369"/>
              <a:gd name="T46" fmla="*/ 105 w 3992"/>
              <a:gd name="T47" fmla="*/ 53 h 2369"/>
              <a:gd name="T48" fmla="*/ 5 w 3992"/>
              <a:gd name="T49" fmla="*/ 29 h 2369"/>
              <a:gd name="T50" fmla="*/ 0 w 3992"/>
              <a:gd name="T51" fmla="*/ 0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2" h="2369">
                <a:moveTo>
                  <a:pt x="0" y="0"/>
                </a:moveTo>
                <a:lnTo>
                  <a:pt x="3992" y="0"/>
                </a:lnTo>
                <a:lnTo>
                  <a:pt x="3992" y="2359"/>
                </a:lnTo>
                <a:lnTo>
                  <a:pt x="3765" y="2365"/>
                </a:lnTo>
                <a:lnTo>
                  <a:pt x="3601" y="2369"/>
                </a:lnTo>
                <a:lnTo>
                  <a:pt x="3493" y="2359"/>
                </a:lnTo>
                <a:lnTo>
                  <a:pt x="3337" y="2345"/>
                </a:lnTo>
                <a:lnTo>
                  <a:pt x="3177" y="2325"/>
                </a:lnTo>
                <a:lnTo>
                  <a:pt x="2937" y="2277"/>
                </a:lnTo>
                <a:lnTo>
                  <a:pt x="2789" y="2233"/>
                </a:lnTo>
                <a:lnTo>
                  <a:pt x="2601" y="2169"/>
                </a:lnTo>
                <a:lnTo>
                  <a:pt x="2465" y="2101"/>
                </a:lnTo>
                <a:lnTo>
                  <a:pt x="2225" y="1945"/>
                </a:lnTo>
                <a:lnTo>
                  <a:pt x="1905" y="1679"/>
                </a:lnTo>
                <a:lnTo>
                  <a:pt x="1665" y="1429"/>
                </a:lnTo>
                <a:lnTo>
                  <a:pt x="1493" y="1241"/>
                </a:lnTo>
                <a:lnTo>
                  <a:pt x="1377" y="1117"/>
                </a:lnTo>
                <a:lnTo>
                  <a:pt x="1217" y="917"/>
                </a:lnTo>
                <a:lnTo>
                  <a:pt x="1049" y="725"/>
                </a:lnTo>
                <a:lnTo>
                  <a:pt x="877" y="541"/>
                </a:lnTo>
                <a:lnTo>
                  <a:pt x="635" y="318"/>
                </a:lnTo>
                <a:lnTo>
                  <a:pt x="454" y="182"/>
                </a:lnTo>
                <a:lnTo>
                  <a:pt x="273" y="101"/>
                </a:lnTo>
                <a:lnTo>
                  <a:pt x="105" y="53"/>
                </a:lnTo>
                <a:lnTo>
                  <a:pt x="5" y="29"/>
                </a:lnTo>
                <a:lnTo>
                  <a:pt x="0" y="0"/>
                </a:lnTo>
                <a:close/>
              </a:path>
            </a:pathLst>
          </a:custGeom>
          <a:solidFill>
            <a:srgbClr val="3366FF">
              <a:alpha val="23000"/>
            </a:srgb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0" name="Rectangle 6"/>
          <p:cNvSpPr>
            <a:spLocks noGrp="1" noChangeArrowheads="1"/>
          </p:cNvSpPr>
          <p:nvPr>
            <p:ph type="title"/>
          </p:nvPr>
        </p:nvSpPr>
        <p:spPr>
          <a:xfrm>
            <a:off x="468313" y="902385"/>
            <a:ext cx="8229600" cy="6463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3600" b="1" dirty="0">
                <a:solidFill>
                  <a:schemeClr val="accent1">
                    <a:lumMod val="50000"/>
                  </a:schemeClr>
                </a:solidFill>
              </a:rPr>
              <a:t>Les moustiquaires sont-elles encore présentes ? </a:t>
            </a:r>
            <a:endParaRPr lang="fr-FR" sz="3600" b="1" dirty="0">
              <a:solidFill>
                <a:schemeClr val="accent1">
                  <a:lumMod val="50000"/>
                </a:schemeClr>
              </a:solidFill>
              <a:ea typeface="+mn-ea"/>
              <a:cs typeface="+mn-cs"/>
            </a:endParaRPr>
          </a:p>
        </p:txBody>
      </p:sp>
      <p:grpSp>
        <p:nvGrpSpPr>
          <p:cNvPr id="16391" name="Group 7"/>
          <p:cNvGrpSpPr>
            <a:grpSpLocks/>
          </p:cNvGrpSpPr>
          <p:nvPr/>
        </p:nvGrpSpPr>
        <p:grpSpPr bwMode="auto">
          <a:xfrm>
            <a:off x="1042988" y="6021388"/>
            <a:ext cx="7129462" cy="673100"/>
            <a:chOff x="793" y="3793"/>
            <a:chExt cx="4491" cy="424"/>
          </a:xfrm>
        </p:grpSpPr>
        <p:sp>
          <p:nvSpPr>
            <p:cNvPr id="16392" name="Line 8"/>
            <p:cNvSpPr>
              <a:spLocks noChangeShapeType="1"/>
            </p:cNvSpPr>
            <p:nvPr/>
          </p:nvSpPr>
          <p:spPr bwMode="auto">
            <a:xfrm>
              <a:off x="793" y="3793"/>
              <a:ext cx="4491" cy="0"/>
            </a:xfrm>
            <a:prstGeom prst="line">
              <a:avLst/>
            </a:prstGeom>
            <a:noFill/>
            <a:ln w="25400">
              <a:solidFill>
                <a:schemeClr val="tx1"/>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3" name="Text Box 9"/>
            <p:cNvSpPr txBox="1">
              <a:spLocks noChangeArrowheads="1"/>
            </p:cNvSpPr>
            <p:nvPr/>
          </p:nvSpPr>
          <p:spPr bwMode="auto">
            <a:xfrm>
              <a:off x="2245" y="3929"/>
              <a:ext cx="1134" cy="288"/>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b="1">
                  <a:latin typeface="+mj-lt"/>
                </a:rPr>
                <a:t>Durée</a:t>
              </a:r>
            </a:p>
          </p:txBody>
        </p:sp>
      </p:grpSp>
      <p:sp>
        <p:nvSpPr>
          <p:cNvPr id="16394" name="AutoShape 10"/>
          <p:cNvSpPr>
            <a:spLocks/>
          </p:cNvSpPr>
          <p:nvPr/>
        </p:nvSpPr>
        <p:spPr bwMode="auto">
          <a:xfrm>
            <a:off x="5868988" y="3644900"/>
            <a:ext cx="1292225" cy="711200"/>
          </a:xfrm>
          <a:prstGeom prst="borderCallout2">
            <a:avLst>
              <a:gd name="adj1" fmla="val 16069"/>
              <a:gd name="adj2" fmla="val -5898"/>
              <a:gd name="adj3" fmla="val 16069"/>
              <a:gd name="adj4" fmla="val -75796"/>
              <a:gd name="adj5" fmla="val 36384"/>
              <a:gd name="adj6" fmla="val -148403"/>
            </a:avLst>
          </a:prstGeom>
          <a:solidFill>
            <a:srgbClr val="FFFFCC"/>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FR">
                <a:latin typeface="+mj-lt"/>
              </a:rPr>
              <a:t>Fonction de perte</a:t>
            </a:r>
          </a:p>
        </p:txBody>
      </p:sp>
      <p:sp>
        <p:nvSpPr>
          <p:cNvPr id="16395" name="Text Box 11"/>
          <p:cNvSpPr txBox="1">
            <a:spLocks noChangeArrowheads="1"/>
          </p:cNvSpPr>
          <p:nvPr/>
        </p:nvSpPr>
        <p:spPr bwMode="auto">
          <a:xfrm>
            <a:off x="4356100" y="2349500"/>
            <a:ext cx="2663825" cy="641350"/>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b="1">
                <a:latin typeface="+mj-lt"/>
              </a:rPr>
              <a:t>Taux de pertes</a:t>
            </a:r>
            <a:r>
              <a:t/>
            </a:r>
            <a:br/>
            <a:r>
              <a:rPr lang="fr-FR" b="1">
                <a:latin typeface="+mj-lt"/>
              </a:rPr>
              <a:t>Proportion perdue</a:t>
            </a:r>
          </a:p>
        </p:txBody>
      </p:sp>
      <p:sp>
        <p:nvSpPr>
          <p:cNvPr id="16396" name="Freeform 12"/>
          <p:cNvSpPr>
            <a:spLocks/>
          </p:cNvSpPr>
          <p:nvPr/>
        </p:nvSpPr>
        <p:spPr bwMode="auto">
          <a:xfrm>
            <a:off x="1547813" y="1989138"/>
            <a:ext cx="5688012" cy="3744912"/>
          </a:xfrm>
          <a:custGeom>
            <a:avLst/>
            <a:gdLst>
              <a:gd name="T0" fmla="*/ 0 w 3583"/>
              <a:gd name="T1" fmla="*/ 0 h 2359"/>
              <a:gd name="T2" fmla="*/ 0 w 3583"/>
              <a:gd name="T3" fmla="*/ 2359 h 2359"/>
              <a:gd name="T4" fmla="*/ 3583 w 3583"/>
              <a:gd name="T5" fmla="*/ 2359 h 2359"/>
              <a:gd name="T6" fmla="*/ 3578 w 3583"/>
              <a:gd name="T7" fmla="*/ 2338 h 2359"/>
              <a:gd name="T8" fmla="*/ 3473 w 3583"/>
              <a:gd name="T9" fmla="*/ 2335 h 2359"/>
              <a:gd name="T10" fmla="*/ 3437 w 3583"/>
              <a:gd name="T11" fmla="*/ 2335 h 2359"/>
              <a:gd name="T12" fmla="*/ 3308 w 3583"/>
              <a:gd name="T13" fmla="*/ 2329 h 2359"/>
              <a:gd name="T14" fmla="*/ 3206 w 3583"/>
              <a:gd name="T15" fmla="*/ 2314 h 2359"/>
              <a:gd name="T16" fmla="*/ 3074 w 3583"/>
              <a:gd name="T17" fmla="*/ 2293 h 2359"/>
              <a:gd name="T18" fmla="*/ 2984 w 3583"/>
              <a:gd name="T19" fmla="*/ 2275 h 2359"/>
              <a:gd name="T20" fmla="*/ 2894 w 3583"/>
              <a:gd name="T21" fmla="*/ 2251 h 2359"/>
              <a:gd name="T22" fmla="*/ 2738 w 3583"/>
              <a:gd name="T23" fmla="*/ 2203 h 2359"/>
              <a:gd name="T24" fmla="*/ 2570 w 3583"/>
              <a:gd name="T25" fmla="*/ 2140 h 2359"/>
              <a:gd name="T26" fmla="*/ 2432 w 3583"/>
              <a:gd name="T27" fmla="*/ 2074 h 2359"/>
              <a:gd name="T28" fmla="*/ 2372 w 3583"/>
              <a:gd name="T29" fmla="*/ 2035 h 2359"/>
              <a:gd name="T30" fmla="*/ 2225 w 3583"/>
              <a:gd name="T31" fmla="*/ 1942 h 2359"/>
              <a:gd name="T32" fmla="*/ 2081 w 3583"/>
              <a:gd name="T33" fmla="*/ 1831 h 2359"/>
              <a:gd name="T34" fmla="*/ 1860 w 3583"/>
              <a:gd name="T35" fmla="*/ 1633 h 2359"/>
              <a:gd name="T36" fmla="*/ 1745 w 3583"/>
              <a:gd name="T37" fmla="*/ 1513 h 2359"/>
              <a:gd name="T38" fmla="*/ 1589 w 3583"/>
              <a:gd name="T39" fmla="*/ 1347 h 2359"/>
              <a:gd name="T40" fmla="*/ 1394 w 3583"/>
              <a:gd name="T41" fmla="*/ 1132 h 2359"/>
              <a:gd name="T42" fmla="*/ 1253 w 3583"/>
              <a:gd name="T43" fmla="*/ 964 h 2359"/>
              <a:gd name="T44" fmla="*/ 1089 w 3583"/>
              <a:gd name="T45" fmla="*/ 771 h 2359"/>
              <a:gd name="T46" fmla="*/ 849 w 3583"/>
              <a:gd name="T47" fmla="*/ 519 h 2359"/>
              <a:gd name="T48" fmla="*/ 681 w 3583"/>
              <a:gd name="T49" fmla="*/ 351 h 2359"/>
              <a:gd name="T50" fmla="*/ 544 w 3583"/>
              <a:gd name="T51" fmla="*/ 227 h 2359"/>
              <a:gd name="T52" fmla="*/ 433 w 3583"/>
              <a:gd name="T53" fmla="*/ 155 h 2359"/>
              <a:gd name="T54" fmla="*/ 329 w 3583"/>
              <a:gd name="T55" fmla="*/ 103 h 2359"/>
              <a:gd name="T56" fmla="*/ 189 w 3583"/>
              <a:gd name="T57" fmla="*/ 63 h 2359"/>
              <a:gd name="T58" fmla="*/ 89 w 3583"/>
              <a:gd name="T59" fmla="*/ 39 h 2359"/>
              <a:gd name="T60" fmla="*/ 0 w 3583"/>
              <a:gd name="T61" fmla="*/ 0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3" h="2359">
                <a:moveTo>
                  <a:pt x="0" y="0"/>
                </a:moveTo>
                <a:lnTo>
                  <a:pt x="0" y="2359"/>
                </a:lnTo>
                <a:lnTo>
                  <a:pt x="3583" y="2359"/>
                </a:lnTo>
                <a:lnTo>
                  <a:pt x="3578" y="2338"/>
                </a:lnTo>
                <a:lnTo>
                  <a:pt x="3473" y="2335"/>
                </a:lnTo>
                <a:lnTo>
                  <a:pt x="3437" y="2335"/>
                </a:lnTo>
                <a:lnTo>
                  <a:pt x="3308" y="2329"/>
                </a:lnTo>
                <a:lnTo>
                  <a:pt x="3206" y="2314"/>
                </a:lnTo>
                <a:lnTo>
                  <a:pt x="3074" y="2293"/>
                </a:lnTo>
                <a:lnTo>
                  <a:pt x="2984" y="2275"/>
                </a:lnTo>
                <a:lnTo>
                  <a:pt x="2894" y="2251"/>
                </a:lnTo>
                <a:lnTo>
                  <a:pt x="2738" y="2203"/>
                </a:lnTo>
                <a:lnTo>
                  <a:pt x="2570" y="2140"/>
                </a:lnTo>
                <a:lnTo>
                  <a:pt x="2432" y="2074"/>
                </a:lnTo>
                <a:lnTo>
                  <a:pt x="2372" y="2035"/>
                </a:lnTo>
                <a:lnTo>
                  <a:pt x="2225" y="1942"/>
                </a:lnTo>
                <a:lnTo>
                  <a:pt x="2081" y="1831"/>
                </a:lnTo>
                <a:lnTo>
                  <a:pt x="1860" y="1633"/>
                </a:lnTo>
                <a:lnTo>
                  <a:pt x="1745" y="1513"/>
                </a:lnTo>
                <a:lnTo>
                  <a:pt x="1589" y="1347"/>
                </a:lnTo>
                <a:lnTo>
                  <a:pt x="1394" y="1132"/>
                </a:lnTo>
                <a:lnTo>
                  <a:pt x="1253" y="964"/>
                </a:lnTo>
                <a:lnTo>
                  <a:pt x="1089" y="771"/>
                </a:lnTo>
                <a:lnTo>
                  <a:pt x="849" y="519"/>
                </a:lnTo>
                <a:lnTo>
                  <a:pt x="681" y="351"/>
                </a:lnTo>
                <a:lnTo>
                  <a:pt x="544" y="227"/>
                </a:lnTo>
                <a:lnTo>
                  <a:pt x="433" y="155"/>
                </a:lnTo>
                <a:lnTo>
                  <a:pt x="329" y="103"/>
                </a:lnTo>
                <a:lnTo>
                  <a:pt x="189" y="63"/>
                </a:lnTo>
                <a:lnTo>
                  <a:pt x="89" y="39"/>
                </a:lnTo>
                <a:lnTo>
                  <a:pt x="0" y="0"/>
                </a:lnTo>
                <a:close/>
              </a:path>
            </a:pathLst>
          </a:custGeom>
          <a:solidFill>
            <a:srgbClr val="FF9900">
              <a:alpha val="23000"/>
            </a:srgb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7" name="Text Box 13"/>
          <p:cNvSpPr txBox="1">
            <a:spLocks noChangeArrowheads="1"/>
          </p:cNvSpPr>
          <p:nvPr/>
        </p:nvSpPr>
        <p:spPr bwMode="auto">
          <a:xfrm>
            <a:off x="1692275" y="4508500"/>
            <a:ext cx="2663825" cy="641350"/>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b="1">
                <a:latin typeface="+mj-lt"/>
              </a:rPr>
              <a:t>Taux de rétention</a:t>
            </a:r>
            <a:r>
              <a:t/>
            </a:r>
            <a:br/>
            <a:r>
              <a:rPr lang="fr-FR" b="1">
                <a:latin typeface="+mj-lt"/>
              </a:rPr>
              <a:t>Proportion conservée</a:t>
            </a:r>
          </a:p>
        </p:txBody>
      </p:sp>
      <p:sp>
        <p:nvSpPr>
          <p:cNvPr id="16398" name="Rectangle 14"/>
          <p:cNvSpPr>
            <a:spLocks noChangeArrowheads="1"/>
          </p:cNvSpPr>
          <p:nvPr/>
        </p:nvSpPr>
        <p:spPr bwMode="auto">
          <a:xfrm>
            <a:off x="539750" y="34994"/>
            <a:ext cx="8229600" cy="707886"/>
          </a:xfrm>
          <a:prstGeom prst="rect">
            <a:avLst/>
          </a:prstGeom>
          <a:noFill/>
        </p:spPr>
        <p:txBody>
          <a:bodyPr vert="horz" wrap="square" lIns="91440" tIns="45720" rIns="91440" bIns="45720" rtlCol="0" anchor="ctr">
            <a:spAutoFit/>
          </a:bodyPr>
          <a:lstStyle/>
          <a:p>
            <a:pPr algn="ctr">
              <a:spcBef>
                <a:spcPct val="0"/>
              </a:spcBef>
            </a:pPr>
            <a:r>
              <a:rPr lang="fr-FR" sz="4000" b="1" dirty="0">
                <a:solidFill>
                  <a:srgbClr val="C00000"/>
                </a:solidFill>
                <a:latin typeface="+mj-lt"/>
              </a:rPr>
              <a:t>Rétention - perte</a:t>
            </a:r>
          </a:p>
        </p:txBody>
      </p:sp>
    </p:spTree>
    <p:extLst>
      <p:ext uri="{BB962C8B-B14F-4D97-AF65-F5344CB8AC3E}">
        <p14:creationId xmlns:p14="http://schemas.microsoft.com/office/powerpoint/2010/main" val="3468862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wipe(left)">
                                      <p:cBhvr>
                                        <p:cTn id="19" dur="2000"/>
                                        <p:tgtEl>
                                          <p:spTgt spid="163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39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389"/>
                                        </p:tgtEl>
                                        <p:attrNameLst>
                                          <p:attrName>style.visibility</p:attrName>
                                        </p:attrNameLst>
                                      </p:cBhvr>
                                      <p:to>
                                        <p:strVal val="visible"/>
                                      </p:to>
                                    </p:set>
                                    <p:animEffect transition="in" filter="wipe(left)">
                                      <p:cBhvr>
                                        <p:cTn id="28" dur="1000"/>
                                        <p:tgtEl>
                                          <p:spTgt spid="16389"/>
                                        </p:tgtEl>
                                      </p:cBhvr>
                                    </p:animEffect>
                                  </p:childTnLst>
                                </p:cTn>
                              </p:par>
                            </p:childTnLst>
                          </p:cTn>
                        </p:par>
                        <p:par>
                          <p:cTn id="29" fill="hold" nodeType="afterGroup">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639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396"/>
                                        </p:tgtEl>
                                        <p:attrNameLst>
                                          <p:attrName>style.visibility</p:attrName>
                                        </p:attrNameLst>
                                      </p:cBhvr>
                                      <p:to>
                                        <p:strVal val="visible"/>
                                      </p:to>
                                    </p:set>
                                    <p:animEffect transition="in" filter="wipe(left)">
                                      <p:cBhvr>
                                        <p:cTn id="36" dur="1000"/>
                                        <p:tgtEl>
                                          <p:spTgt spid="16396"/>
                                        </p:tgtEl>
                                      </p:cBhvr>
                                    </p:animEffect>
                                  </p:childTnLst>
                                </p:cTn>
                              </p:par>
                            </p:childTnLst>
                          </p:cTn>
                        </p:par>
                        <p:par>
                          <p:cTn id="37" fill="hold" nodeType="afterGroup">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OleChart spid="16388" grpId="0"/>
      <p:bldP spid="16389" grpId="0" animBg="1"/>
      <p:bldP spid="16394" grpId="0" animBg="1"/>
      <p:bldP spid="16395" grpId="0"/>
      <p:bldP spid="16396" grpId="0" animBg="1"/>
      <p:bldP spid="163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fr-FR" b="1" dirty="0" smtClean="0"/>
              <a:t>Moustiquaires perdues : les raisons</a:t>
            </a:r>
            <a:r>
              <a:t/>
            </a:r>
            <a:br/>
            <a:r>
              <a:rPr lang="fr-FR" sz="3100" b="1" i="1" dirty="0" smtClean="0"/>
              <a:t>Kenya, 30 mois après la distribution</a:t>
            </a:r>
            <a:endParaRPr lang="fr-FR" b="1" i="1" dirty="0"/>
          </a:p>
        </p:txBody>
      </p:sp>
      <p:graphicFrame>
        <p:nvGraphicFramePr>
          <p:cNvPr id="25602" name="Content Placeholder 3"/>
          <p:cNvGraphicFramePr>
            <a:graphicFrameLocks noGrp="1"/>
          </p:cNvGraphicFramePr>
          <p:nvPr>
            <p:ph idx="1"/>
            <p:extLst>
              <p:ext uri="{D42A27DB-BD31-4B8C-83A1-F6EECF244321}">
                <p14:modId xmlns:p14="http://schemas.microsoft.com/office/powerpoint/2010/main" val="982436015"/>
              </p:ext>
            </p:extLst>
          </p:nvPr>
        </p:nvGraphicFramePr>
        <p:xfrm>
          <a:off x="-958850" y="1736725"/>
          <a:ext cx="8331200" cy="4627563"/>
        </p:xfrm>
        <a:graphic>
          <a:graphicData uri="http://schemas.openxmlformats.org/presentationml/2006/ole">
            <mc:AlternateContent xmlns:mc="http://schemas.openxmlformats.org/markup-compatibility/2006">
              <mc:Choice xmlns:v="urn:schemas-microsoft-com:vml" Requires="v">
                <p:oleObj spid="_x0000_s8231" r:id="rId5" imgW="8327858" imgH="4627265" progId="Excel.Chart.8">
                  <p:embed/>
                </p:oleObj>
              </mc:Choice>
              <mc:Fallback>
                <p:oleObj r:id="rId5" imgW="8327858" imgH="4627265"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850" y="1736725"/>
                        <a:ext cx="8331200" cy="4627563"/>
                      </a:xfrm>
                      <a:prstGeom prst="rect">
                        <a:avLst/>
                      </a:prstGeom>
                    </p:spPr>
                  </p:pic>
                </p:oleObj>
              </mc:Fallback>
            </mc:AlternateContent>
          </a:graphicData>
        </a:graphic>
      </p:graphicFrame>
      <p:sp>
        <p:nvSpPr>
          <p:cNvPr id="25603" name="TextBox 12"/>
          <p:cNvSpPr txBox="1">
            <a:spLocks noChangeArrowheads="1"/>
          </p:cNvSpPr>
          <p:nvPr/>
        </p:nvSpPr>
        <p:spPr bwMode="auto">
          <a:xfrm>
            <a:off x="6138863" y="1673225"/>
            <a:ext cx="258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atin typeface="+mj-lt"/>
              </a:rPr>
              <a:t>Détruites - brûlées</a:t>
            </a:r>
          </a:p>
        </p:txBody>
      </p:sp>
      <p:grpSp>
        <p:nvGrpSpPr>
          <p:cNvPr id="25604" name="Group 21"/>
          <p:cNvGrpSpPr>
            <a:grpSpLocks/>
          </p:cNvGrpSpPr>
          <p:nvPr/>
        </p:nvGrpSpPr>
        <p:grpSpPr bwMode="auto">
          <a:xfrm>
            <a:off x="3943350" y="1854200"/>
            <a:ext cx="2170113" cy="212725"/>
            <a:chOff x="3943611" y="1853852"/>
            <a:chExt cx="2169090" cy="212942"/>
          </a:xfrm>
        </p:grpSpPr>
        <p:cxnSp>
          <p:nvCxnSpPr>
            <p:cNvPr id="19" name="Straight Connector 18"/>
            <p:cNvCxnSpPr/>
            <p:nvPr/>
          </p:nvCxnSpPr>
          <p:spPr>
            <a:xfrm flipV="1">
              <a:off x="3943611" y="1853852"/>
              <a:ext cx="284029" cy="212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214946" y="1853852"/>
              <a:ext cx="18977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05" name="Group 41"/>
          <p:cNvGrpSpPr>
            <a:grpSpLocks/>
          </p:cNvGrpSpPr>
          <p:nvPr/>
        </p:nvGrpSpPr>
        <p:grpSpPr bwMode="auto">
          <a:xfrm>
            <a:off x="4835525" y="2192338"/>
            <a:ext cx="1289050" cy="500062"/>
            <a:chOff x="4835047" y="2404997"/>
            <a:chExt cx="1290179" cy="288099"/>
          </a:xfrm>
        </p:grpSpPr>
        <p:cxnSp>
          <p:nvCxnSpPr>
            <p:cNvPr id="24" name="Straight Connector 23"/>
            <p:cNvCxnSpPr/>
            <p:nvPr/>
          </p:nvCxnSpPr>
          <p:spPr>
            <a:xfrm flipV="1">
              <a:off x="4835047" y="2404997"/>
              <a:ext cx="158889" cy="2880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985992" y="2404997"/>
              <a:ext cx="11392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606" name="TextBox 29"/>
          <p:cNvSpPr txBox="1">
            <a:spLocks noChangeArrowheads="1"/>
          </p:cNvSpPr>
          <p:nvPr/>
        </p:nvSpPr>
        <p:spPr bwMode="auto">
          <a:xfrm>
            <a:off x="6140450" y="2012950"/>
            <a:ext cx="246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atin typeface="+mj-lt"/>
              </a:rPr>
              <a:t>Jetées - trop abîmées</a:t>
            </a:r>
          </a:p>
        </p:txBody>
      </p:sp>
      <p:grpSp>
        <p:nvGrpSpPr>
          <p:cNvPr id="25607" name="Group 37"/>
          <p:cNvGrpSpPr>
            <a:grpSpLocks/>
          </p:cNvGrpSpPr>
          <p:nvPr/>
        </p:nvGrpSpPr>
        <p:grpSpPr bwMode="auto">
          <a:xfrm>
            <a:off x="5059363" y="2543175"/>
            <a:ext cx="1065212" cy="487363"/>
            <a:chOff x="5073041" y="2845497"/>
            <a:chExt cx="1064713" cy="185802"/>
          </a:xfrm>
        </p:grpSpPr>
        <p:cxnSp>
          <p:nvCxnSpPr>
            <p:cNvPr id="21" name="Straight Connector 20"/>
            <p:cNvCxnSpPr/>
            <p:nvPr/>
          </p:nvCxnSpPr>
          <p:spPr>
            <a:xfrm flipH="1">
              <a:off x="5298360" y="2845497"/>
              <a:ext cx="8393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073041" y="2845497"/>
              <a:ext cx="234840" cy="185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608" name="TextBox 36"/>
          <p:cNvSpPr txBox="1">
            <a:spLocks noChangeArrowheads="1"/>
          </p:cNvSpPr>
          <p:nvPr/>
        </p:nvSpPr>
        <p:spPr bwMode="auto">
          <a:xfrm>
            <a:off x="6143625" y="2379663"/>
            <a:ext cx="21833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dirty="0">
                <a:latin typeface="+mj-lt"/>
              </a:rPr>
              <a:t>Jetées - ne tuent pas </a:t>
            </a:r>
          </a:p>
          <a:p>
            <a:r>
              <a:rPr lang="fr-FR" dirty="0" smtClean="0">
                <a:latin typeface="+mj-lt"/>
              </a:rPr>
              <a:t>les moustiques</a:t>
            </a:r>
            <a:endParaRPr lang="fr-FR" dirty="0">
              <a:latin typeface="+mj-lt"/>
            </a:endParaRPr>
          </a:p>
        </p:txBody>
      </p:sp>
      <p:cxnSp>
        <p:nvCxnSpPr>
          <p:cNvPr id="46" name="Straight Connector 45"/>
          <p:cNvCxnSpPr/>
          <p:nvPr/>
        </p:nvCxnSpPr>
        <p:spPr>
          <a:xfrm flipH="1">
            <a:off x="5326063" y="3722688"/>
            <a:ext cx="8112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610" name="TextBox 50"/>
          <p:cNvSpPr txBox="1">
            <a:spLocks noChangeArrowheads="1"/>
          </p:cNvSpPr>
          <p:nvPr/>
        </p:nvSpPr>
        <p:spPr bwMode="auto">
          <a:xfrm>
            <a:off x="6143625" y="29543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atin typeface="+mj-lt"/>
            </a:endParaRPr>
          </a:p>
        </p:txBody>
      </p:sp>
      <p:cxnSp>
        <p:nvCxnSpPr>
          <p:cNvPr id="53" name="Straight Connector 52"/>
          <p:cNvCxnSpPr/>
          <p:nvPr/>
        </p:nvCxnSpPr>
        <p:spPr>
          <a:xfrm flipH="1">
            <a:off x="5302250" y="4487863"/>
            <a:ext cx="8350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418013" y="5813425"/>
            <a:ext cx="1706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248275" y="4711700"/>
            <a:ext cx="284163" cy="212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519738" y="4924425"/>
            <a:ext cx="6048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615" name="TextBox 64"/>
          <p:cNvSpPr txBox="1">
            <a:spLocks noChangeArrowheads="1"/>
          </p:cNvSpPr>
          <p:nvPr/>
        </p:nvSpPr>
        <p:spPr bwMode="auto">
          <a:xfrm>
            <a:off x="6132513" y="3533775"/>
            <a:ext cx="182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atin typeface="+mj-lt"/>
              </a:rPr>
              <a:t>Vendues / données </a:t>
            </a:r>
          </a:p>
        </p:txBody>
      </p:sp>
      <p:sp>
        <p:nvSpPr>
          <p:cNvPr id="25616" name="TextBox 65"/>
          <p:cNvSpPr txBox="1">
            <a:spLocks noChangeArrowheads="1"/>
          </p:cNvSpPr>
          <p:nvPr/>
        </p:nvSpPr>
        <p:spPr bwMode="auto">
          <a:xfrm>
            <a:off x="6134100" y="4298950"/>
            <a:ext cx="204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atin typeface="+mj-lt"/>
              </a:rPr>
              <a:t>Introuvables</a:t>
            </a:r>
          </a:p>
        </p:txBody>
      </p:sp>
      <p:sp>
        <p:nvSpPr>
          <p:cNvPr id="25617" name="TextBox 66"/>
          <p:cNvSpPr txBox="1">
            <a:spLocks noChangeArrowheads="1"/>
          </p:cNvSpPr>
          <p:nvPr/>
        </p:nvSpPr>
        <p:spPr bwMode="auto">
          <a:xfrm>
            <a:off x="6137275" y="4740275"/>
            <a:ext cx="73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atin typeface="+mj-lt"/>
              </a:rPr>
              <a:t>Autre</a:t>
            </a:r>
          </a:p>
        </p:txBody>
      </p:sp>
      <p:sp>
        <p:nvSpPr>
          <p:cNvPr id="25618" name="TextBox 67"/>
          <p:cNvSpPr txBox="1">
            <a:spLocks noChangeArrowheads="1"/>
          </p:cNvSpPr>
          <p:nvPr/>
        </p:nvSpPr>
        <p:spPr bwMode="auto">
          <a:xfrm>
            <a:off x="6138863" y="5619750"/>
            <a:ext cx="1250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atin typeface="+mj-lt"/>
              </a:rPr>
              <a:t>Perdues / volées</a:t>
            </a:r>
          </a:p>
        </p:txBody>
      </p:sp>
      <p:sp>
        <p:nvSpPr>
          <p:cNvPr id="25619" name="TextBox 68"/>
          <p:cNvSpPr txBox="1">
            <a:spLocks noChangeArrowheads="1"/>
          </p:cNvSpPr>
          <p:nvPr/>
        </p:nvSpPr>
        <p:spPr bwMode="auto">
          <a:xfrm>
            <a:off x="1381125" y="3629025"/>
            <a:ext cx="1522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solidFill>
                  <a:schemeClr val="bg1"/>
                </a:solidFill>
                <a:latin typeface="+mj-lt"/>
              </a:rPr>
              <a:t>Ailleurs / sorties </a:t>
            </a:r>
          </a:p>
          <a:p>
            <a:r>
              <a:rPr lang="fr-FR">
                <a:solidFill>
                  <a:schemeClr val="bg1"/>
                </a:solidFill>
                <a:latin typeface="+mj-lt"/>
              </a:rPr>
              <a:t>de la maison</a:t>
            </a:r>
          </a:p>
        </p:txBody>
      </p:sp>
      <p:sp>
        <p:nvSpPr>
          <p:cNvPr id="3" name="TextBox 2"/>
          <p:cNvSpPr txBox="1"/>
          <p:nvPr/>
        </p:nvSpPr>
        <p:spPr>
          <a:xfrm>
            <a:off x="323528" y="6309320"/>
            <a:ext cx="7636197" cy="369332"/>
          </a:xfrm>
          <a:prstGeom prst="rect">
            <a:avLst/>
          </a:prstGeom>
          <a:noFill/>
        </p:spPr>
        <p:txBody>
          <a:bodyPr wrap="square" rtlCol="0">
            <a:spAutoFit/>
          </a:bodyPr>
          <a:lstStyle/>
          <a:p>
            <a:r>
              <a:rPr lang="fr-FR" dirty="0" smtClean="0">
                <a:latin typeface="+mj-lt"/>
              </a:rPr>
              <a:t>Source : John Gimnig CDC</a:t>
            </a:r>
            <a:endParaRPr lang="fr-FR" dirty="0">
              <a:latin typeface="+mj-lt"/>
            </a:endParaRPr>
          </a:p>
        </p:txBody>
      </p:sp>
    </p:spTree>
    <p:extLst>
      <p:ext uri="{BB962C8B-B14F-4D97-AF65-F5344CB8AC3E}">
        <p14:creationId xmlns:p14="http://schemas.microsoft.com/office/powerpoint/2010/main" val="895988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fr-FR" sz="4000" b="1" dirty="0" smtClean="0">
                <a:solidFill>
                  <a:srgbClr val="990033"/>
                </a:solidFill>
              </a:rPr>
              <a:t>Perte</a:t>
            </a:r>
            <a:endParaRPr lang="fr-FR" sz="4000" b="1" dirty="0">
              <a:solidFill>
                <a:srgbClr val="990033"/>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51" y="2089043"/>
            <a:ext cx="7304147" cy="4768957"/>
          </a:xfrm>
          <a:prstGeom prst="rect">
            <a:avLst/>
          </a:prstGeom>
        </p:spPr>
      </p:pic>
      <p:sp>
        <p:nvSpPr>
          <p:cNvPr id="8" name="Rectangle 3"/>
          <p:cNvSpPr>
            <a:spLocks noGrp="1" noChangeArrowheads="1"/>
          </p:cNvSpPr>
          <p:nvPr>
            <p:ph idx="1"/>
          </p:nvPr>
        </p:nvSpPr>
        <p:spPr>
          <a:xfrm>
            <a:off x="611560" y="936567"/>
            <a:ext cx="8353425" cy="1152476"/>
          </a:xfrm>
        </p:spPr>
        <p:txBody>
          <a:bodyPr>
            <a:normAutofit lnSpcReduction="10000"/>
          </a:bodyPr>
          <a:lstStyle/>
          <a:p>
            <a:pPr>
              <a:buClr>
                <a:srgbClr val="C00000"/>
              </a:buClr>
              <a:buFont typeface="Courier New" pitchFamily="49" charset="0"/>
              <a:buChar char="o"/>
            </a:pPr>
            <a:r>
              <a:rPr lang="fr-FR" sz="2400" dirty="0" smtClean="0">
                <a:latin typeface="+mj-lt"/>
              </a:rPr>
              <a:t>Raisons des pertes, d’après des études de durabilité rétrospectives et après les campagnes de distribution au Nigeria (N = 780)</a:t>
            </a:r>
          </a:p>
        </p:txBody>
      </p:sp>
    </p:spTree>
    <p:extLst>
      <p:ext uri="{BB962C8B-B14F-4D97-AF65-F5344CB8AC3E}">
        <p14:creationId xmlns:p14="http://schemas.microsoft.com/office/powerpoint/2010/main" val="2562776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p:cNvSpPr>
            <a:spLocks noChangeArrowheads="1"/>
          </p:cNvSpPr>
          <p:nvPr/>
        </p:nvSpPr>
        <p:spPr bwMode="auto">
          <a:xfrm>
            <a:off x="7669213" y="4581525"/>
            <a:ext cx="1223962" cy="1147763"/>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FR" b="1">
                <a:latin typeface="+mj-lt"/>
              </a:rPr>
              <a:t>Moustiquaire absente</a:t>
            </a:r>
          </a:p>
        </p:txBody>
      </p:sp>
      <p:sp>
        <p:nvSpPr>
          <p:cNvPr id="34819" name="Oval 3"/>
          <p:cNvSpPr>
            <a:spLocks noChangeArrowheads="1"/>
          </p:cNvSpPr>
          <p:nvPr/>
        </p:nvSpPr>
        <p:spPr bwMode="auto">
          <a:xfrm>
            <a:off x="323850" y="1773238"/>
            <a:ext cx="1368425" cy="1295400"/>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FR" b="1">
                <a:latin typeface="+mj-lt"/>
              </a:rPr>
              <a:t>Moustiquaire présente</a:t>
            </a:r>
          </a:p>
        </p:txBody>
      </p:sp>
      <p:graphicFrame>
        <p:nvGraphicFramePr>
          <p:cNvPr id="34820" name="Object 4"/>
          <p:cNvGraphicFramePr>
            <a:graphicFrameLocks noGrp="1" noChangeAspect="1"/>
          </p:cNvGraphicFramePr>
          <p:nvPr>
            <p:ph idx="1"/>
            <p:extLst>
              <p:ext uri="{D42A27DB-BD31-4B8C-83A1-F6EECF244321}">
                <p14:modId xmlns:p14="http://schemas.microsoft.com/office/powerpoint/2010/main" val="2184593"/>
              </p:ext>
            </p:extLst>
          </p:nvPr>
        </p:nvGraphicFramePr>
        <p:xfrm>
          <a:off x="709613" y="1484313"/>
          <a:ext cx="8218487" cy="4525962"/>
        </p:xfrm>
        <a:graphic>
          <a:graphicData uri="http://schemas.openxmlformats.org/presentationml/2006/ole">
            <mc:AlternateContent xmlns:mc="http://schemas.openxmlformats.org/markup-compatibility/2006">
              <mc:Choice xmlns:v="urn:schemas-microsoft-com:vml" Requires="v">
                <p:oleObj spid="_x0000_s5171" name="Chart" r:id="rId4" imgW="9496349" imgH="5229149" progId="Excel.Chart.8">
                  <p:embed/>
                </p:oleObj>
              </mc:Choice>
              <mc:Fallback>
                <p:oleObj name="Chart" r:id="rId4" imgW="9496349" imgH="52291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1484313"/>
                        <a:ext cx="8218487" cy="4525962"/>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Freeform 5"/>
          <p:cNvSpPr>
            <a:spLocks/>
          </p:cNvSpPr>
          <p:nvPr/>
        </p:nvSpPr>
        <p:spPr bwMode="auto">
          <a:xfrm>
            <a:off x="1547813" y="1916113"/>
            <a:ext cx="6337300" cy="3817937"/>
          </a:xfrm>
          <a:custGeom>
            <a:avLst/>
            <a:gdLst>
              <a:gd name="T0" fmla="*/ 0 w 3992"/>
              <a:gd name="T1" fmla="*/ 0 h 2369"/>
              <a:gd name="T2" fmla="*/ 3992 w 3992"/>
              <a:gd name="T3" fmla="*/ 0 h 2369"/>
              <a:gd name="T4" fmla="*/ 3992 w 3992"/>
              <a:gd name="T5" fmla="*/ 2359 h 2369"/>
              <a:gd name="T6" fmla="*/ 3765 w 3992"/>
              <a:gd name="T7" fmla="*/ 2365 h 2369"/>
              <a:gd name="T8" fmla="*/ 3601 w 3992"/>
              <a:gd name="T9" fmla="*/ 2369 h 2369"/>
              <a:gd name="T10" fmla="*/ 3493 w 3992"/>
              <a:gd name="T11" fmla="*/ 2359 h 2369"/>
              <a:gd name="T12" fmla="*/ 3337 w 3992"/>
              <a:gd name="T13" fmla="*/ 2345 h 2369"/>
              <a:gd name="T14" fmla="*/ 3177 w 3992"/>
              <a:gd name="T15" fmla="*/ 2325 h 2369"/>
              <a:gd name="T16" fmla="*/ 2937 w 3992"/>
              <a:gd name="T17" fmla="*/ 2277 h 2369"/>
              <a:gd name="T18" fmla="*/ 2789 w 3992"/>
              <a:gd name="T19" fmla="*/ 2233 h 2369"/>
              <a:gd name="T20" fmla="*/ 2601 w 3992"/>
              <a:gd name="T21" fmla="*/ 2169 h 2369"/>
              <a:gd name="T22" fmla="*/ 2465 w 3992"/>
              <a:gd name="T23" fmla="*/ 2101 h 2369"/>
              <a:gd name="T24" fmla="*/ 2225 w 3992"/>
              <a:gd name="T25" fmla="*/ 1945 h 2369"/>
              <a:gd name="T26" fmla="*/ 1905 w 3992"/>
              <a:gd name="T27" fmla="*/ 1679 h 2369"/>
              <a:gd name="T28" fmla="*/ 1665 w 3992"/>
              <a:gd name="T29" fmla="*/ 1429 h 2369"/>
              <a:gd name="T30" fmla="*/ 1493 w 3992"/>
              <a:gd name="T31" fmla="*/ 1241 h 2369"/>
              <a:gd name="T32" fmla="*/ 1377 w 3992"/>
              <a:gd name="T33" fmla="*/ 1117 h 2369"/>
              <a:gd name="T34" fmla="*/ 1217 w 3992"/>
              <a:gd name="T35" fmla="*/ 917 h 2369"/>
              <a:gd name="T36" fmla="*/ 1049 w 3992"/>
              <a:gd name="T37" fmla="*/ 725 h 2369"/>
              <a:gd name="T38" fmla="*/ 877 w 3992"/>
              <a:gd name="T39" fmla="*/ 541 h 2369"/>
              <a:gd name="T40" fmla="*/ 635 w 3992"/>
              <a:gd name="T41" fmla="*/ 318 h 2369"/>
              <a:gd name="T42" fmla="*/ 454 w 3992"/>
              <a:gd name="T43" fmla="*/ 182 h 2369"/>
              <a:gd name="T44" fmla="*/ 273 w 3992"/>
              <a:gd name="T45" fmla="*/ 101 h 2369"/>
              <a:gd name="T46" fmla="*/ 105 w 3992"/>
              <a:gd name="T47" fmla="*/ 53 h 2369"/>
              <a:gd name="T48" fmla="*/ 5 w 3992"/>
              <a:gd name="T49" fmla="*/ 29 h 2369"/>
              <a:gd name="T50" fmla="*/ 0 w 3992"/>
              <a:gd name="T51" fmla="*/ 0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2" h="2369">
                <a:moveTo>
                  <a:pt x="0" y="0"/>
                </a:moveTo>
                <a:lnTo>
                  <a:pt x="3992" y="0"/>
                </a:lnTo>
                <a:lnTo>
                  <a:pt x="3992" y="2359"/>
                </a:lnTo>
                <a:lnTo>
                  <a:pt x="3765" y="2365"/>
                </a:lnTo>
                <a:lnTo>
                  <a:pt x="3601" y="2369"/>
                </a:lnTo>
                <a:lnTo>
                  <a:pt x="3493" y="2359"/>
                </a:lnTo>
                <a:lnTo>
                  <a:pt x="3337" y="2345"/>
                </a:lnTo>
                <a:lnTo>
                  <a:pt x="3177" y="2325"/>
                </a:lnTo>
                <a:lnTo>
                  <a:pt x="2937" y="2277"/>
                </a:lnTo>
                <a:lnTo>
                  <a:pt x="2789" y="2233"/>
                </a:lnTo>
                <a:lnTo>
                  <a:pt x="2601" y="2169"/>
                </a:lnTo>
                <a:lnTo>
                  <a:pt x="2465" y="2101"/>
                </a:lnTo>
                <a:lnTo>
                  <a:pt x="2225" y="1945"/>
                </a:lnTo>
                <a:lnTo>
                  <a:pt x="1905" y="1679"/>
                </a:lnTo>
                <a:lnTo>
                  <a:pt x="1665" y="1429"/>
                </a:lnTo>
                <a:lnTo>
                  <a:pt x="1493" y="1241"/>
                </a:lnTo>
                <a:lnTo>
                  <a:pt x="1377" y="1117"/>
                </a:lnTo>
                <a:lnTo>
                  <a:pt x="1217" y="917"/>
                </a:lnTo>
                <a:lnTo>
                  <a:pt x="1049" y="725"/>
                </a:lnTo>
                <a:lnTo>
                  <a:pt x="877" y="541"/>
                </a:lnTo>
                <a:lnTo>
                  <a:pt x="635" y="318"/>
                </a:lnTo>
                <a:lnTo>
                  <a:pt x="454" y="182"/>
                </a:lnTo>
                <a:lnTo>
                  <a:pt x="273" y="101"/>
                </a:lnTo>
                <a:lnTo>
                  <a:pt x="105" y="53"/>
                </a:lnTo>
                <a:lnTo>
                  <a:pt x="5" y="29"/>
                </a:lnTo>
                <a:lnTo>
                  <a:pt x="0" y="0"/>
                </a:lnTo>
                <a:close/>
              </a:path>
            </a:pathLst>
          </a:custGeom>
          <a:solidFill>
            <a:srgbClr val="3366FF">
              <a:alpha val="23000"/>
            </a:srgb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4822" name="Rectangle 6"/>
          <p:cNvSpPr>
            <a:spLocks noGrp="1" noChangeArrowheads="1"/>
          </p:cNvSpPr>
          <p:nvPr>
            <p:ph type="title"/>
          </p:nvPr>
        </p:nvSpPr>
        <p:spPr>
          <a:xfrm>
            <a:off x="468313" y="902385"/>
            <a:ext cx="8229600" cy="6463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rtlCol="0" anchor="ctr">
            <a:spAutoFit/>
          </a:bodyPr>
          <a:lstStyle/>
          <a:p>
            <a:r>
              <a:rPr lang="fr-FR" sz="3600" b="1">
                <a:solidFill>
                  <a:schemeClr val="accent1">
                    <a:lumMod val="50000"/>
                  </a:schemeClr>
                </a:solidFill>
              </a:rPr>
              <a:t>Les moustiquaires sont-elles encore utilisables ? </a:t>
            </a:r>
            <a:endParaRPr lang="fr-FR" sz="3600" b="1">
              <a:solidFill>
                <a:schemeClr val="accent1">
                  <a:lumMod val="50000"/>
                </a:schemeClr>
              </a:solidFill>
              <a:ea typeface="+mn-ea"/>
              <a:cs typeface="+mn-cs"/>
            </a:endParaRPr>
          </a:p>
        </p:txBody>
      </p:sp>
      <p:grpSp>
        <p:nvGrpSpPr>
          <p:cNvPr id="34823" name="Group 7"/>
          <p:cNvGrpSpPr>
            <a:grpSpLocks/>
          </p:cNvGrpSpPr>
          <p:nvPr/>
        </p:nvGrpSpPr>
        <p:grpSpPr bwMode="auto">
          <a:xfrm>
            <a:off x="1042988" y="6021388"/>
            <a:ext cx="7129462" cy="673100"/>
            <a:chOff x="793" y="3793"/>
            <a:chExt cx="4491" cy="424"/>
          </a:xfrm>
        </p:grpSpPr>
        <p:sp>
          <p:nvSpPr>
            <p:cNvPr id="34824" name="Line 8"/>
            <p:cNvSpPr>
              <a:spLocks noChangeShapeType="1"/>
            </p:cNvSpPr>
            <p:nvPr/>
          </p:nvSpPr>
          <p:spPr bwMode="auto">
            <a:xfrm>
              <a:off x="793" y="3793"/>
              <a:ext cx="4491" cy="0"/>
            </a:xfrm>
            <a:prstGeom prst="line">
              <a:avLst/>
            </a:prstGeom>
            <a:noFill/>
            <a:ln w="25400">
              <a:solidFill>
                <a:schemeClr val="tx1"/>
              </a:solidFill>
              <a:prstDash val="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4825" name="Text Box 9"/>
            <p:cNvSpPr txBox="1">
              <a:spLocks noChangeArrowheads="1"/>
            </p:cNvSpPr>
            <p:nvPr/>
          </p:nvSpPr>
          <p:spPr bwMode="auto">
            <a:xfrm>
              <a:off x="2245" y="3929"/>
              <a:ext cx="1134" cy="288"/>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b="1">
                  <a:latin typeface="+mj-lt"/>
                </a:rPr>
                <a:t>Durée</a:t>
              </a:r>
            </a:p>
          </p:txBody>
        </p:sp>
      </p:grpSp>
      <p:sp>
        <p:nvSpPr>
          <p:cNvPr id="34828" name="Freeform 12"/>
          <p:cNvSpPr>
            <a:spLocks/>
          </p:cNvSpPr>
          <p:nvPr/>
        </p:nvSpPr>
        <p:spPr bwMode="auto">
          <a:xfrm>
            <a:off x="1547813" y="1989138"/>
            <a:ext cx="5688012" cy="3744912"/>
          </a:xfrm>
          <a:custGeom>
            <a:avLst/>
            <a:gdLst>
              <a:gd name="T0" fmla="*/ 0 w 3583"/>
              <a:gd name="T1" fmla="*/ 0 h 2359"/>
              <a:gd name="T2" fmla="*/ 0 w 3583"/>
              <a:gd name="T3" fmla="*/ 2359 h 2359"/>
              <a:gd name="T4" fmla="*/ 3583 w 3583"/>
              <a:gd name="T5" fmla="*/ 2359 h 2359"/>
              <a:gd name="T6" fmla="*/ 3578 w 3583"/>
              <a:gd name="T7" fmla="*/ 2338 h 2359"/>
              <a:gd name="T8" fmla="*/ 3473 w 3583"/>
              <a:gd name="T9" fmla="*/ 2335 h 2359"/>
              <a:gd name="T10" fmla="*/ 3437 w 3583"/>
              <a:gd name="T11" fmla="*/ 2335 h 2359"/>
              <a:gd name="T12" fmla="*/ 3308 w 3583"/>
              <a:gd name="T13" fmla="*/ 2329 h 2359"/>
              <a:gd name="T14" fmla="*/ 3206 w 3583"/>
              <a:gd name="T15" fmla="*/ 2314 h 2359"/>
              <a:gd name="T16" fmla="*/ 3074 w 3583"/>
              <a:gd name="T17" fmla="*/ 2293 h 2359"/>
              <a:gd name="T18" fmla="*/ 2984 w 3583"/>
              <a:gd name="T19" fmla="*/ 2275 h 2359"/>
              <a:gd name="T20" fmla="*/ 2894 w 3583"/>
              <a:gd name="T21" fmla="*/ 2251 h 2359"/>
              <a:gd name="T22" fmla="*/ 2738 w 3583"/>
              <a:gd name="T23" fmla="*/ 2203 h 2359"/>
              <a:gd name="T24" fmla="*/ 2570 w 3583"/>
              <a:gd name="T25" fmla="*/ 2140 h 2359"/>
              <a:gd name="T26" fmla="*/ 2432 w 3583"/>
              <a:gd name="T27" fmla="*/ 2074 h 2359"/>
              <a:gd name="T28" fmla="*/ 2372 w 3583"/>
              <a:gd name="T29" fmla="*/ 2035 h 2359"/>
              <a:gd name="T30" fmla="*/ 2225 w 3583"/>
              <a:gd name="T31" fmla="*/ 1942 h 2359"/>
              <a:gd name="T32" fmla="*/ 2081 w 3583"/>
              <a:gd name="T33" fmla="*/ 1831 h 2359"/>
              <a:gd name="T34" fmla="*/ 1860 w 3583"/>
              <a:gd name="T35" fmla="*/ 1633 h 2359"/>
              <a:gd name="T36" fmla="*/ 1745 w 3583"/>
              <a:gd name="T37" fmla="*/ 1513 h 2359"/>
              <a:gd name="T38" fmla="*/ 1589 w 3583"/>
              <a:gd name="T39" fmla="*/ 1347 h 2359"/>
              <a:gd name="T40" fmla="*/ 1394 w 3583"/>
              <a:gd name="T41" fmla="*/ 1132 h 2359"/>
              <a:gd name="T42" fmla="*/ 1253 w 3583"/>
              <a:gd name="T43" fmla="*/ 964 h 2359"/>
              <a:gd name="T44" fmla="*/ 1089 w 3583"/>
              <a:gd name="T45" fmla="*/ 771 h 2359"/>
              <a:gd name="T46" fmla="*/ 849 w 3583"/>
              <a:gd name="T47" fmla="*/ 519 h 2359"/>
              <a:gd name="T48" fmla="*/ 681 w 3583"/>
              <a:gd name="T49" fmla="*/ 351 h 2359"/>
              <a:gd name="T50" fmla="*/ 544 w 3583"/>
              <a:gd name="T51" fmla="*/ 227 h 2359"/>
              <a:gd name="T52" fmla="*/ 433 w 3583"/>
              <a:gd name="T53" fmla="*/ 155 h 2359"/>
              <a:gd name="T54" fmla="*/ 329 w 3583"/>
              <a:gd name="T55" fmla="*/ 103 h 2359"/>
              <a:gd name="T56" fmla="*/ 189 w 3583"/>
              <a:gd name="T57" fmla="*/ 63 h 2359"/>
              <a:gd name="T58" fmla="*/ 89 w 3583"/>
              <a:gd name="T59" fmla="*/ 39 h 2359"/>
              <a:gd name="T60" fmla="*/ 0 w 3583"/>
              <a:gd name="T61" fmla="*/ 0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3" h="2359">
                <a:moveTo>
                  <a:pt x="0" y="0"/>
                </a:moveTo>
                <a:lnTo>
                  <a:pt x="0" y="2359"/>
                </a:lnTo>
                <a:lnTo>
                  <a:pt x="3583" y="2359"/>
                </a:lnTo>
                <a:lnTo>
                  <a:pt x="3578" y="2338"/>
                </a:lnTo>
                <a:lnTo>
                  <a:pt x="3473" y="2335"/>
                </a:lnTo>
                <a:lnTo>
                  <a:pt x="3437" y="2335"/>
                </a:lnTo>
                <a:lnTo>
                  <a:pt x="3308" y="2329"/>
                </a:lnTo>
                <a:lnTo>
                  <a:pt x="3206" y="2314"/>
                </a:lnTo>
                <a:lnTo>
                  <a:pt x="3074" y="2293"/>
                </a:lnTo>
                <a:lnTo>
                  <a:pt x="2984" y="2275"/>
                </a:lnTo>
                <a:lnTo>
                  <a:pt x="2894" y="2251"/>
                </a:lnTo>
                <a:lnTo>
                  <a:pt x="2738" y="2203"/>
                </a:lnTo>
                <a:lnTo>
                  <a:pt x="2570" y="2140"/>
                </a:lnTo>
                <a:lnTo>
                  <a:pt x="2432" y="2074"/>
                </a:lnTo>
                <a:lnTo>
                  <a:pt x="2372" y="2035"/>
                </a:lnTo>
                <a:lnTo>
                  <a:pt x="2225" y="1942"/>
                </a:lnTo>
                <a:lnTo>
                  <a:pt x="2081" y="1831"/>
                </a:lnTo>
                <a:lnTo>
                  <a:pt x="1860" y="1633"/>
                </a:lnTo>
                <a:lnTo>
                  <a:pt x="1745" y="1513"/>
                </a:lnTo>
                <a:lnTo>
                  <a:pt x="1589" y="1347"/>
                </a:lnTo>
                <a:lnTo>
                  <a:pt x="1394" y="1132"/>
                </a:lnTo>
                <a:lnTo>
                  <a:pt x="1253" y="964"/>
                </a:lnTo>
                <a:lnTo>
                  <a:pt x="1089" y="771"/>
                </a:lnTo>
                <a:lnTo>
                  <a:pt x="849" y="519"/>
                </a:lnTo>
                <a:lnTo>
                  <a:pt x="681" y="351"/>
                </a:lnTo>
                <a:lnTo>
                  <a:pt x="544" y="227"/>
                </a:lnTo>
                <a:lnTo>
                  <a:pt x="433" y="155"/>
                </a:lnTo>
                <a:lnTo>
                  <a:pt x="329" y="103"/>
                </a:lnTo>
                <a:lnTo>
                  <a:pt x="189" y="63"/>
                </a:lnTo>
                <a:lnTo>
                  <a:pt x="89" y="39"/>
                </a:lnTo>
                <a:lnTo>
                  <a:pt x="0" y="0"/>
                </a:lnTo>
                <a:close/>
              </a:path>
            </a:pathLst>
          </a:custGeom>
          <a:solidFill>
            <a:srgbClr val="FF9900">
              <a:alpha val="23000"/>
            </a:srgbClr>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4829" name="Text Box 13"/>
          <p:cNvSpPr txBox="1">
            <a:spLocks noChangeArrowheads="1"/>
          </p:cNvSpPr>
          <p:nvPr/>
        </p:nvSpPr>
        <p:spPr bwMode="auto">
          <a:xfrm>
            <a:off x="1692275" y="4508500"/>
            <a:ext cx="2663825" cy="366713"/>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b="1">
                <a:latin typeface="+mj-lt"/>
              </a:rPr>
              <a:t>Moustiquaires ayant survécu</a:t>
            </a:r>
          </a:p>
        </p:txBody>
      </p:sp>
      <p:sp>
        <p:nvSpPr>
          <p:cNvPr id="34830" name="Rectangle 14"/>
          <p:cNvSpPr>
            <a:spLocks noChangeArrowheads="1"/>
          </p:cNvSpPr>
          <p:nvPr/>
        </p:nvSpPr>
        <p:spPr bwMode="auto">
          <a:xfrm>
            <a:off x="539750" y="65772"/>
            <a:ext cx="8229600" cy="646331"/>
          </a:xfrm>
          <a:prstGeom prst="rect">
            <a:avLst/>
          </a:prstGeom>
          <a:noFill/>
        </p:spPr>
        <p:txBody>
          <a:bodyPr vert="horz" wrap="square" lIns="91440" tIns="45720" rIns="91440" bIns="45720" rtlCol="0" anchor="ctr">
            <a:spAutoFit/>
          </a:bodyPr>
          <a:lstStyle/>
          <a:p>
            <a:pPr algn="ctr">
              <a:spcBef>
                <a:spcPct val="0"/>
              </a:spcBef>
            </a:pPr>
            <a:r>
              <a:rPr lang="fr-FR" sz="3600" b="1" dirty="0">
                <a:solidFill>
                  <a:srgbClr val="C00000"/>
                </a:solidFill>
                <a:latin typeface="+mj-lt"/>
              </a:rPr>
              <a:t>État physique</a:t>
            </a:r>
          </a:p>
        </p:txBody>
      </p:sp>
      <p:sp>
        <p:nvSpPr>
          <p:cNvPr id="34832" name="AutoShape 16"/>
          <p:cNvSpPr>
            <a:spLocks/>
          </p:cNvSpPr>
          <p:nvPr/>
        </p:nvSpPr>
        <p:spPr bwMode="auto">
          <a:xfrm>
            <a:off x="4427538" y="1989138"/>
            <a:ext cx="215900" cy="2447925"/>
          </a:xfrm>
          <a:prstGeom prst="rightBrace">
            <a:avLst>
              <a:gd name="adj1" fmla="val 9448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4833" name="Text Box 17"/>
          <p:cNvSpPr txBox="1">
            <a:spLocks noChangeArrowheads="1"/>
          </p:cNvSpPr>
          <p:nvPr/>
        </p:nvSpPr>
        <p:spPr bwMode="auto">
          <a:xfrm>
            <a:off x="4859338" y="2997200"/>
            <a:ext cx="2663825" cy="641350"/>
          </a:xfrm>
          <a:prstGeom prst="rect">
            <a:avLst/>
          </a:prstGeom>
          <a:noFill/>
          <a:ln>
            <a:noFill/>
          </a:ln>
          <a:effectLst/>
          <a:extLst>
            <a:ext uri="{909E8E84-426E-40DD-AFC4-6F175D3DCCD1}">
              <a14:hiddenFill xmlns:a14="http://schemas.microsoft.com/office/drawing/2010/main">
                <a:solidFill>
                  <a:srgbClr val="FFFF00">
                    <a:alpha val="23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b="1">
                <a:latin typeface="+mj-lt"/>
              </a:rPr>
              <a:t>Moustiquaires jetées, non incluses</a:t>
            </a:r>
          </a:p>
        </p:txBody>
      </p:sp>
    </p:spTree>
    <p:extLst>
      <p:ext uri="{BB962C8B-B14F-4D97-AF65-F5344CB8AC3E}">
        <p14:creationId xmlns:p14="http://schemas.microsoft.com/office/powerpoint/2010/main" val="268652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038680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95400"/>
            <a:ext cx="2590800" cy="1679575"/>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1143000" y="3124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sz="2400" b="1">
                <a:latin typeface="+mj-lt"/>
              </a:rPr>
              <a:t>Parasite</a:t>
            </a:r>
          </a:p>
        </p:txBody>
      </p:sp>
      <p:sp>
        <p:nvSpPr>
          <p:cNvPr id="4100" name="Text Box 4"/>
          <p:cNvSpPr txBox="1">
            <a:spLocks noChangeArrowheads="1"/>
          </p:cNvSpPr>
          <p:nvPr/>
        </p:nvSpPr>
        <p:spPr bwMode="auto">
          <a:xfrm>
            <a:off x="5943600" y="3048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sz="2400" b="1">
                <a:latin typeface="+mj-lt"/>
              </a:rPr>
              <a:t>Vecteur</a:t>
            </a:r>
          </a:p>
        </p:txBody>
      </p:sp>
      <p:sp>
        <p:nvSpPr>
          <p:cNvPr id="4101" name="Text Box 5"/>
          <p:cNvSpPr txBox="1">
            <a:spLocks noChangeArrowheads="1"/>
          </p:cNvSpPr>
          <p:nvPr/>
        </p:nvSpPr>
        <p:spPr bwMode="auto">
          <a:xfrm>
            <a:off x="3962400" y="4343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sz="2400" b="1">
                <a:latin typeface="+mj-lt"/>
              </a:rPr>
              <a:t>Hôte</a:t>
            </a:r>
          </a:p>
        </p:txBody>
      </p:sp>
      <p:sp>
        <p:nvSpPr>
          <p:cNvPr id="4102" name="Line 6"/>
          <p:cNvSpPr>
            <a:spLocks noChangeShapeType="1"/>
          </p:cNvSpPr>
          <p:nvPr/>
        </p:nvSpPr>
        <p:spPr bwMode="auto">
          <a:xfrm>
            <a:off x="3276600" y="3276600"/>
            <a:ext cx="24384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4103" name="Line 7"/>
          <p:cNvSpPr>
            <a:spLocks noChangeShapeType="1"/>
          </p:cNvSpPr>
          <p:nvPr/>
        </p:nvSpPr>
        <p:spPr bwMode="auto">
          <a:xfrm>
            <a:off x="2286000" y="3657600"/>
            <a:ext cx="1219200" cy="914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4104" name="Line 8"/>
          <p:cNvSpPr>
            <a:spLocks noChangeShapeType="1"/>
          </p:cNvSpPr>
          <p:nvPr/>
        </p:nvSpPr>
        <p:spPr bwMode="auto">
          <a:xfrm rot="6359751">
            <a:off x="5486400" y="3657600"/>
            <a:ext cx="1219200" cy="914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4105" name="Text Box 9"/>
          <p:cNvSpPr txBox="1">
            <a:spLocks noChangeArrowheads="1"/>
          </p:cNvSpPr>
          <p:nvPr/>
        </p:nvSpPr>
        <p:spPr bwMode="auto">
          <a:xfrm>
            <a:off x="3200400" y="35814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sz="3200" b="1">
                <a:solidFill>
                  <a:srgbClr val="CC6600"/>
                </a:solidFill>
                <a:effectLst>
                  <a:outerShdw blurRad="38100" dist="38100" dir="2700000" algn="tl">
                    <a:srgbClr val="C0C0C0"/>
                  </a:outerShdw>
                </a:effectLst>
                <a:latin typeface="+mj-lt"/>
              </a:rPr>
              <a:t>Environnement</a:t>
            </a:r>
          </a:p>
        </p:txBody>
      </p:sp>
      <p:pic>
        <p:nvPicPr>
          <p:cNvPr id="4106" name="Picture 10" descr="parasi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238250"/>
            <a:ext cx="19050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W020810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953000"/>
            <a:ext cx="2341563" cy="15049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W030190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4953000"/>
            <a:ext cx="2286000" cy="1516063"/>
          </a:xfrm>
          <a:prstGeom prst="rect">
            <a:avLst/>
          </a:prstGeom>
          <a:noFill/>
          <a:extLst>
            <a:ext uri="{909E8E84-426E-40DD-AFC4-6F175D3DCCD1}">
              <a14:hiddenFill xmlns:a14="http://schemas.microsoft.com/office/drawing/2010/main">
                <a:solidFill>
                  <a:srgbClr val="FFFFFF"/>
                </a:solidFill>
              </a14:hiddenFill>
            </a:ext>
          </a:extLst>
        </p:spPr>
      </p:pic>
      <p:sp>
        <p:nvSpPr>
          <p:cNvPr id="4109" name="Line 13"/>
          <p:cNvSpPr>
            <a:spLocks noChangeShapeType="1"/>
          </p:cNvSpPr>
          <p:nvPr/>
        </p:nvSpPr>
        <p:spPr bwMode="auto">
          <a:xfrm>
            <a:off x="685800" y="1066800"/>
            <a:ext cx="8001000" cy="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4110" name="Text Box 14"/>
          <p:cNvSpPr txBox="1">
            <a:spLocks noChangeArrowheads="1"/>
          </p:cNvSpPr>
          <p:nvPr/>
        </p:nvSpPr>
        <p:spPr bwMode="auto">
          <a:xfrm>
            <a:off x="685800" y="381000"/>
            <a:ext cx="8001000" cy="646331"/>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rtlCol="0" anchor="t">
            <a:spAutoFit/>
          </a:bodyPr>
          <a:lstStyle>
            <a:lvl1pPr algn="ctr">
              <a:spcBef>
                <a:spcPct val="50000"/>
              </a:spcBef>
              <a:buNone/>
              <a:defRPr sz="3600" b="1">
                <a:solidFill>
                  <a:srgbClr val="993366"/>
                </a:solidFill>
                <a:latin typeface="Comic Sans MS" pitchFamily="66" charset="0"/>
                <a:ea typeface="+mj-ea"/>
                <a:cs typeface="+mj-cs"/>
              </a:defRPr>
            </a:lvl1pPr>
          </a:lstStyle>
          <a:p>
            <a:r>
              <a:rPr lang="fr-FR" dirty="0">
                <a:latin typeface="+mj-lt"/>
              </a:rPr>
              <a:t>Les facteurs déterminants du paludisme</a:t>
            </a:r>
          </a:p>
        </p:txBody>
      </p:sp>
    </p:spTree>
    <p:extLst>
      <p:ext uri="{BB962C8B-B14F-4D97-AF65-F5344CB8AC3E}">
        <p14:creationId xmlns:p14="http://schemas.microsoft.com/office/powerpoint/2010/main" val="313078200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68313" y="261828"/>
            <a:ext cx="8229600" cy="646331"/>
          </a:xfrm>
          <a:noFill/>
        </p:spPr>
        <p:txBody>
          <a:bodyPr vert="horz" wrap="square" lIns="91440" tIns="45720" rIns="91440" bIns="45720" rtlCol="0" anchor="ctr">
            <a:spAutoFit/>
          </a:bodyPr>
          <a:lstStyle/>
          <a:p>
            <a:r>
              <a:rPr lang="fr-FR" sz="3600" b="1">
                <a:solidFill>
                  <a:srgbClr val="C00000"/>
                </a:solidFill>
              </a:rPr>
              <a:t>Comme mesurer l’intégrité ?</a:t>
            </a:r>
            <a:endParaRPr lang="fr-FR" sz="3600" b="1">
              <a:solidFill>
                <a:srgbClr val="C00000"/>
              </a:solidFill>
              <a:ea typeface="+mn-ea"/>
              <a:cs typeface="+mn-cs"/>
            </a:endParaRPr>
          </a:p>
        </p:txBody>
      </p:sp>
      <p:sp>
        <p:nvSpPr>
          <p:cNvPr id="11267" name="Rectangle 3"/>
          <p:cNvSpPr>
            <a:spLocks noGrp="1" noChangeArrowheads="1"/>
          </p:cNvSpPr>
          <p:nvPr>
            <p:ph type="body" idx="4294967295"/>
          </p:nvPr>
        </p:nvSpPr>
        <p:spPr>
          <a:xfrm>
            <a:off x="250825" y="1628775"/>
            <a:ext cx="8424863" cy="4248150"/>
          </a:xfrm>
        </p:spPr>
        <p:txBody>
          <a:bodyPr/>
          <a:lstStyle/>
          <a:p>
            <a:pPr marL="609600" indent="-609600">
              <a:buClr>
                <a:schemeClr val="accent2"/>
              </a:buClr>
            </a:pPr>
            <a:r>
              <a:rPr lang="fr-FR" dirty="0">
                <a:latin typeface="+mj-lt"/>
              </a:rPr>
              <a:t>Études transversales</a:t>
            </a:r>
          </a:p>
          <a:p>
            <a:pPr marL="990600" lvl="1" indent="-533400">
              <a:buClr>
                <a:schemeClr val="accent2"/>
              </a:buClr>
            </a:pPr>
            <a:r>
              <a:rPr lang="fr-FR" dirty="0">
                <a:latin typeface="+mj-lt"/>
              </a:rPr>
              <a:t>Fonctionnent au début</a:t>
            </a:r>
          </a:p>
          <a:p>
            <a:pPr marL="990600" lvl="1" indent="-533400">
              <a:buClr>
                <a:schemeClr val="accent2"/>
              </a:buClr>
            </a:pPr>
            <a:r>
              <a:rPr lang="fr-FR" dirty="0">
                <a:latin typeface="+mj-lt"/>
              </a:rPr>
              <a:t>Mais si les moustiquaires sont jetées lorsqu’elles atteignent un certain niveau de destruction, les données se stabilisent</a:t>
            </a:r>
          </a:p>
          <a:p>
            <a:pPr marL="609600" indent="-609600">
              <a:buClr>
                <a:schemeClr val="accent2"/>
              </a:buClr>
            </a:pPr>
            <a:r>
              <a:rPr lang="fr-FR" dirty="0">
                <a:latin typeface="+mj-lt"/>
              </a:rPr>
              <a:t>Études longitudinales</a:t>
            </a:r>
          </a:p>
          <a:p>
            <a:pPr marL="990600" lvl="1" indent="-533400">
              <a:buClr>
                <a:schemeClr val="accent2"/>
              </a:buClr>
            </a:pPr>
            <a:r>
              <a:rPr lang="fr-FR" dirty="0">
                <a:latin typeface="+mj-lt"/>
              </a:rPr>
              <a:t>Préférables</a:t>
            </a:r>
          </a:p>
          <a:p>
            <a:pPr marL="990600" lvl="1" indent="-533400">
              <a:buClr>
                <a:schemeClr val="accent2"/>
              </a:buClr>
            </a:pPr>
            <a:r>
              <a:rPr lang="fr-FR" dirty="0">
                <a:latin typeface="+mj-lt"/>
              </a:rPr>
              <a:t>Prennent plus de temps</a:t>
            </a:r>
          </a:p>
        </p:txBody>
      </p:sp>
    </p:spTree>
    <p:extLst>
      <p:ext uri="{BB962C8B-B14F-4D97-AF65-F5344CB8AC3E}">
        <p14:creationId xmlns:p14="http://schemas.microsoft.com/office/powerpoint/2010/main" val="1201748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68313" y="261828"/>
            <a:ext cx="8229600" cy="646331"/>
          </a:xfrm>
          <a:noFill/>
        </p:spPr>
        <p:txBody>
          <a:bodyPr vert="horz" wrap="square" lIns="91440" tIns="45720" rIns="91440" bIns="45720" rtlCol="0" anchor="ctr">
            <a:spAutoFit/>
          </a:bodyPr>
          <a:lstStyle/>
          <a:p>
            <a:r>
              <a:rPr lang="fr-FR" sz="3600" b="1" dirty="0">
                <a:solidFill>
                  <a:srgbClr val="C00000"/>
                </a:solidFill>
              </a:rPr>
              <a:t>Comment évaluer l’état des moustiquaires ?</a:t>
            </a:r>
            <a:endParaRPr lang="fr-FR" sz="3600" b="1" dirty="0">
              <a:solidFill>
                <a:srgbClr val="C00000"/>
              </a:solidFill>
              <a:ea typeface="+mn-ea"/>
              <a:cs typeface="+mn-cs"/>
            </a:endParaRPr>
          </a:p>
        </p:txBody>
      </p:sp>
      <p:sp>
        <p:nvSpPr>
          <p:cNvPr id="36867" name="Rectangle 3"/>
          <p:cNvSpPr>
            <a:spLocks noGrp="1" noChangeArrowheads="1"/>
          </p:cNvSpPr>
          <p:nvPr>
            <p:ph type="body" idx="4294967295"/>
          </p:nvPr>
        </p:nvSpPr>
        <p:spPr>
          <a:xfrm>
            <a:off x="250825" y="1268413"/>
            <a:ext cx="8424863" cy="5113337"/>
          </a:xfrm>
        </p:spPr>
        <p:txBody>
          <a:bodyPr>
            <a:normAutofit fontScale="92500" lnSpcReduction="10000"/>
          </a:bodyPr>
          <a:lstStyle/>
          <a:p>
            <a:pPr marL="609600" indent="-609600">
              <a:buClr>
                <a:schemeClr val="accent2"/>
              </a:buClr>
            </a:pPr>
            <a:r>
              <a:rPr lang="fr-FR" dirty="0">
                <a:latin typeface="+mj-lt"/>
              </a:rPr>
              <a:t>Classer les trous en différentes catégories et les compter</a:t>
            </a:r>
          </a:p>
          <a:p>
            <a:pPr marL="990600" lvl="1" indent="-533400">
              <a:buClr>
                <a:schemeClr val="accent2"/>
              </a:buClr>
            </a:pPr>
            <a:r>
              <a:rPr lang="fr-FR" dirty="0">
                <a:latin typeface="+mj-lt"/>
              </a:rPr>
              <a:t>Dans l’idéal, en laboratoire sur un support</a:t>
            </a:r>
          </a:p>
          <a:p>
            <a:pPr marL="990600" lvl="1" indent="-533400">
              <a:buClr>
                <a:schemeClr val="accent2"/>
              </a:buClr>
            </a:pPr>
            <a:r>
              <a:rPr lang="fr-FR" dirty="0">
                <a:latin typeface="+mj-lt"/>
              </a:rPr>
              <a:t>Cependant, impossible dans le cadre de grandes études sur le terrain, via des questionnaires complets</a:t>
            </a:r>
          </a:p>
          <a:p>
            <a:pPr marL="990600" lvl="1" indent="-533400">
              <a:buClr>
                <a:schemeClr val="accent2"/>
              </a:buClr>
            </a:pPr>
            <a:r>
              <a:rPr lang="fr-FR" dirty="0">
                <a:latin typeface="+mj-lt"/>
              </a:rPr>
              <a:t>Besoin d’une méthode plus solide</a:t>
            </a:r>
          </a:p>
          <a:p>
            <a:pPr marL="609600" indent="-609600">
              <a:buClr>
                <a:schemeClr val="accent2"/>
              </a:buClr>
            </a:pPr>
            <a:r>
              <a:rPr lang="fr-FR" dirty="0">
                <a:latin typeface="+mj-lt"/>
              </a:rPr>
              <a:t>Catégories recommandées à l’heure actuelle</a:t>
            </a:r>
          </a:p>
          <a:p>
            <a:pPr marL="990600" lvl="1" indent="-533400">
              <a:buClr>
                <a:schemeClr val="accent2"/>
              </a:buClr>
            </a:pPr>
            <a:r>
              <a:rPr lang="fr-FR" dirty="0">
                <a:latin typeface="+mj-lt"/>
              </a:rPr>
              <a:t>Taille 1 : 0,5-2 cm (pouce)</a:t>
            </a:r>
          </a:p>
          <a:p>
            <a:pPr marL="990600" lvl="1" indent="-533400">
              <a:buClr>
                <a:schemeClr val="accent2"/>
              </a:buClr>
            </a:pPr>
            <a:r>
              <a:rPr lang="fr-FR" dirty="0">
                <a:latin typeface="+mj-lt"/>
              </a:rPr>
              <a:t>Taille 2 : 2-10 cm (poing)</a:t>
            </a:r>
          </a:p>
          <a:p>
            <a:pPr marL="990600" lvl="1" indent="-533400">
              <a:buClr>
                <a:schemeClr val="accent2"/>
              </a:buClr>
            </a:pPr>
            <a:r>
              <a:rPr lang="fr-FR" dirty="0">
                <a:latin typeface="+mj-lt"/>
              </a:rPr>
              <a:t>Taille 3 : 10-25 cm (tête)</a:t>
            </a:r>
          </a:p>
          <a:p>
            <a:pPr marL="990600" lvl="1" indent="-533400">
              <a:buClr>
                <a:schemeClr val="accent2"/>
              </a:buClr>
            </a:pPr>
            <a:r>
              <a:rPr lang="fr-FR" dirty="0" smtClean="0">
                <a:latin typeface="+mj-lt"/>
              </a:rPr>
              <a:t>Taille 4 : &gt; 25 cm (plus grand que la tête)</a:t>
            </a:r>
            <a:endParaRPr lang="fr-FR" dirty="0">
              <a:latin typeface="+mj-lt"/>
            </a:endParaRPr>
          </a:p>
          <a:p>
            <a:pPr marL="609600" indent="-609600">
              <a:buClr>
                <a:schemeClr val="accent2"/>
              </a:buClr>
            </a:pPr>
            <a:endParaRPr lang="fr-FR" dirty="0">
              <a:latin typeface="+mj-lt"/>
            </a:endParaRPr>
          </a:p>
        </p:txBody>
      </p:sp>
    </p:spTree>
    <p:extLst>
      <p:ext uri="{BB962C8B-B14F-4D97-AF65-F5344CB8AC3E}">
        <p14:creationId xmlns:p14="http://schemas.microsoft.com/office/powerpoint/2010/main" val="17503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61828"/>
            <a:ext cx="9144000" cy="646331"/>
          </a:xfrm>
          <a:noFill/>
        </p:spPr>
        <p:txBody>
          <a:bodyPr vert="horz" wrap="square" lIns="91440" tIns="45720" rIns="91440" bIns="45720" rtlCol="0" anchor="ctr">
            <a:spAutoFit/>
          </a:bodyPr>
          <a:lstStyle/>
          <a:p>
            <a:r>
              <a:rPr lang="fr-FR" sz="3600" b="1" dirty="0">
                <a:solidFill>
                  <a:srgbClr val="C00000"/>
                </a:solidFill>
              </a:rPr>
              <a:t>Comment obtenir l’indice composite des trous ?</a:t>
            </a:r>
            <a:endParaRPr lang="fr-FR" sz="3600" b="1" dirty="0">
              <a:solidFill>
                <a:srgbClr val="C00000"/>
              </a:solidFill>
              <a:ea typeface="+mn-ea"/>
              <a:cs typeface="+mn-cs"/>
            </a:endParaRPr>
          </a:p>
        </p:txBody>
      </p:sp>
      <p:sp>
        <p:nvSpPr>
          <p:cNvPr id="37891" name="Rectangle 3"/>
          <p:cNvSpPr>
            <a:spLocks noGrp="1" noChangeArrowheads="1"/>
          </p:cNvSpPr>
          <p:nvPr>
            <p:ph type="body" idx="4294967295"/>
          </p:nvPr>
        </p:nvSpPr>
        <p:spPr>
          <a:xfrm>
            <a:off x="250825" y="1268413"/>
            <a:ext cx="8424863" cy="3384550"/>
          </a:xfrm>
        </p:spPr>
        <p:txBody>
          <a:bodyPr>
            <a:normAutofit lnSpcReduction="10000"/>
          </a:bodyPr>
          <a:lstStyle/>
          <a:p>
            <a:pPr marL="609600" indent="-609600">
              <a:buClr>
                <a:schemeClr val="accent2"/>
              </a:buClr>
            </a:pPr>
            <a:r>
              <a:rPr lang="fr-FR" dirty="0">
                <a:latin typeface="+mj-lt"/>
              </a:rPr>
              <a:t>Une mesure globale de l’intégrité (nécessaire)</a:t>
            </a:r>
          </a:p>
          <a:p>
            <a:pPr marL="609600" indent="-609600">
              <a:buClr>
                <a:schemeClr val="accent2"/>
              </a:buClr>
            </a:pPr>
            <a:r>
              <a:rPr lang="fr-FR" dirty="0">
                <a:latin typeface="+mj-lt"/>
              </a:rPr>
              <a:t>Résumé pondéré des trous de différentes tailles</a:t>
            </a:r>
          </a:p>
          <a:p>
            <a:pPr marL="609600" indent="-609600">
              <a:buClr>
                <a:schemeClr val="accent2"/>
              </a:buClr>
            </a:pPr>
            <a:r>
              <a:rPr lang="fr-FR" dirty="0" smtClean="0">
                <a:latin typeface="+mj-lt"/>
              </a:rPr>
              <a:t>Indice de trous proportionnel</a:t>
            </a:r>
          </a:p>
          <a:p>
            <a:pPr marL="990600" lvl="1" indent="-533400">
              <a:buClr>
                <a:schemeClr val="accent2"/>
              </a:buClr>
            </a:pPr>
            <a:r>
              <a:rPr lang="fr-FR" dirty="0">
                <a:latin typeface="+mj-lt"/>
              </a:rPr>
              <a:t>Mesure approximative de la surface totale des trous</a:t>
            </a:r>
          </a:p>
          <a:p>
            <a:pPr marL="990600" lvl="1" indent="-533400">
              <a:buClr>
                <a:schemeClr val="accent2"/>
              </a:buClr>
            </a:pPr>
            <a:r>
              <a:rPr lang="fr-FR" dirty="0">
                <a:latin typeface="+mj-lt"/>
              </a:rPr>
              <a:t>Approche standardisée</a:t>
            </a:r>
          </a:p>
        </p:txBody>
      </p:sp>
      <p:sp>
        <p:nvSpPr>
          <p:cNvPr id="37892" name="Rectangle 4"/>
          <p:cNvSpPr>
            <a:spLocks noChangeArrowheads="1"/>
          </p:cNvSpPr>
          <p:nvPr/>
        </p:nvSpPr>
        <p:spPr bwMode="auto">
          <a:xfrm>
            <a:off x="504032" y="5492750"/>
            <a:ext cx="360363" cy="288925"/>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893" name="Rectangle 5"/>
          <p:cNvSpPr>
            <a:spLocks noChangeAspect="1" noChangeArrowheads="1"/>
          </p:cNvSpPr>
          <p:nvPr/>
        </p:nvSpPr>
        <p:spPr bwMode="auto">
          <a:xfrm>
            <a:off x="2089944" y="5272077"/>
            <a:ext cx="790575" cy="633413"/>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894" name="Rectangle 6"/>
          <p:cNvSpPr>
            <a:spLocks noChangeAspect="1" noChangeArrowheads="1"/>
          </p:cNvSpPr>
          <p:nvPr/>
        </p:nvSpPr>
        <p:spPr bwMode="auto">
          <a:xfrm>
            <a:off x="3923929" y="4816687"/>
            <a:ext cx="1340673" cy="1074667"/>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895" name="Text Box 7"/>
          <p:cNvSpPr txBox="1">
            <a:spLocks noChangeArrowheads="1"/>
          </p:cNvSpPr>
          <p:nvPr/>
        </p:nvSpPr>
        <p:spPr bwMode="auto">
          <a:xfrm>
            <a:off x="432594" y="5060950"/>
            <a:ext cx="97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dirty="0" smtClean="0">
                <a:latin typeface="+mj-lt"/>
              </a:rPr>
              <a:t>1,6 cm²</a:t>
            </a:r>
            <a:endParaRPr lang="fr-FR" dirty="0">
              <a:latin typeface="+mj-lt"/>
            </a:endParaRPr>
          </a:p>
        </p:txBody>
      </p:sp>
      <p:sp>
        <p:nvSpPr>
          <p:cNvPr id="37896" name="Text Box 8"/>
          <p:cNvSpPr txBox="1">
            <a:spLocks noChangeArrowheads="1"/>
          </p:cNvSpPr>
          <p:nvPr/>
        </p:nvSpPr>
        <p:spPr bwMode="auto">
          <a:xfrm>
            <a:off x="2089944" y="4770508"/>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a:latin typeface="+mj-lt"/>
              </a:rPr>
              <a:t>36 cm²</a:t>
            </a:r>
          </a:p>
        </p:txBody>
      </p:sp>
      <p:sp>
        <p:nvSpPr>
          <p:cNvPr id="37897" name="Text Box 9"/>
          <p:cNvSpPr txBox="1">
            <a:spLocks noChangeArrowheads="1"/>
          </p:cNvSpPr>
          <p:nvPr/>
        </p:nvSpPr>
        <p:spPr bwMode="auto">
          <a:xfrm>
            <a:off x="4054515" y="4449974"/>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smtClean="0">
                <a:latin typeface="+mj-lt"/>
              </a:rPr>
              <a:t>306 cm²</a:t>
            </a:r>
            <a:endParaRPr lang="fr-FR" dirty="0">
              <a:latin typeface="+mj-lt"/>
            </a:endParaRPr>
          </a:p>
        </p:txBody>
      </p:sp>
      <p:sp>
        <p:nvSpPr>
          <p:cNvPr id="37898" name="Text Box 10"/>
          <p:cNvSpPr txBox="1">
            <a:spLocks noChangeArrowheads="1"/>
          </p:cNvSpPr>
          <p:nvPr/>
        </p:nvSpPr>
        <p:spPr bwMode="auto">
          <a:xfrm>
            <a:off x="504032" y="6069012"/>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atin typeface="+mj-lt"/>
              </a:rPr>
              <a:t>1</a:t>
            </a:r>
          </a:p>
        </p:txBody>
      </p:sp>
      <p:sp>
        <p:nvSpPr>
          <p:cNvPr id="37899" name="Text Box 11"/>
          <p:cNvSpPr txBox="1">
            <a:spLocks noChangeArrowheads="1"/>
          </p:cNvSpPr>
          <p:nvPr/>
        </p:nvSpPr>
        <p:spPr bwMode="auto">
          <a:xfrm>
            <a:off x="2089944" y="6080005"/>
            <a:ext cx="433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smtClean="0">
                <a:latin typeface="+mj-lt"/>
              </a:rPr>
              <a:t>23</a:t>
            </a:r>
            <a:endParaRPr lang="fr-FR" dirty="0">
              <a:latin typeface="+mj-lt"/>
            </a:endParaRPr>
          </a:p>
        </p:txBody>
      </p:sp>
      <p:sp>
        <p:nvSpPr>
          <p:cNvPr id="37900" name="Text Box 12"/>
          <p:cNvSpPr txBox="1">
            <a:spLocks noChangeArrowheads="1"/>
          </p:cNvSpPr>
          <p:nvPr/>
        </p:nvSpPr>
        <p:spPr bwMode="auto">
          <a:xfrm>
            <a:off x="3923929" y="6080005"/>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smtClean="0">
                <a:latin typeface="+mj-lt"/>
              </a:rPr>
              <a:t>196</a:t>
            </a:r>
            <a:endParaRPr lang="fr-FR" dirty="0">
              <a:latin typeface="+mj-lt"/>
            </a:endParaRPr>
          </a:p>
        </p:txBody>
      </p:sp>
      <p:sp>
        <p:nvSpPr>
          <p:cNvPr id="18" name="Rectangle 6"/>
          <p:cNvSpPr>
            <a:spLocks noChangeAspect="1" noChangeArrowheads="1"/>
          </p:cNvSpPr>
          <p:nvPr/>
        </p:nvSpPr>
        <p:spPr bwMode="auto">
          <a:xfrm>
            <a:off x="6298454" y="4294065"/>
            <a:ext cx="1992657" cy="1597289"/>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9" name="Text Box 9"/>
          <p:cNvSpPr txBox="1">
            <a:spLocks noChangeArrowheads="1"/>
          </p:cNvSpPr>
          <p:nvPr/>
        </p:nvSpPr>
        <p:spPr bwMode="auto">
          <a:xfrm>
            <a:off x="6706052" y="3927352"/>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smtClean="0">
                <a:latin typeface="+mj-lt"/>
              </a:rPr>
              <a:t>900 cm²</a:t>
            </a:r>
            <a:endParaRPr lang="fr-FR" dirty="0">
              <a:latin typeface="+mj-lt"/>
            </a:endParaRPr>
          </a:p>
        </p:txBody>
      </p:sp>
      <p:sp>
        <p:nvSpPr>
          <p:cNvPr id="20" name="Text Box 12"/>
          <p:cNvSpPr txBox="1">
            <a:spLocks noChangeArrowheads="1"/>
          </p:cNvSpPr>
          <p:nvPr/>
        </p:nvSpPr>
        <p:spPr bwMode="auto">
          <a:xfrm>
            <a:off x="6298454" y="6081698"/>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smtClean="0">
                <a:latin typeface="+mj-lt"/>
              </a:rPr>
              <a:t>576</a:t>
            </a:r>
            <a:endParaRPr lang="fr-FR" dirty="0">
              <a:latin typeface="+mj-lt"/>
            </a:endParaRPr>
          </a:p>
        </p:txBody>
      </p:sp>
      <p:grpSp>
        <p:nvGrpSpPr>
          <p:cNvPr id="3" name="Group 2"/>
          <p:cNvGrpSpPr/>
          <p:nvPr/>
        </p:nvGrpSpPr>
        <p:grpSpPr>
          <a:xfrm>
            <a:off x="720726" y="6080005"/>
            <a:ext cx="8000657" cy="368406"/>
            <a:chOff x="720726" y="6080005"/>
            <a:chExt cx="8000657" cy="368406"/>
          </a:xfrm>
        </p:grpSpPr>
        <p:sp>
          <p:nvSpPr>
            <p:cNvPr id="37903" name="Text Box 15"/>
            <p:cNvSpPr txBox="1">
              <a:spLocks noChangeArrowheads="1"/>
            </p:cNvSpPr>
            <p:nvPr/>
          </p:nvSpPr>
          <p:spPr bwMode="auto">
            <a:xfrm>
              <a:off x="720726" y="6080005"/>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a:latin typeface="+mj-lt"/>
                </a:rPr>
                <a:t>x nbre de taille 1   +</a:t>
              </a:r>
            </a:p>
          </p:txBody>
        </p:sp>
        <p:sp>
          <p:nvSpPr>
            <p:cNvPr id="37904" name="Text Box 16"/>
            <p:cNvSpPr txBox="1">
              <a:spLocks noChangeArrowheads="1"/>
            </p:cNvSpPr>
            <p:nvPr/>
          </p:nvSpPr>
          <p:spPr bwMode="auto">
            <a:xfrm>
              <a:off x="2547939" y="6080005"/>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a:latin typeface="+mj-lt"/>
                </a:rPr>
                <a:t>x nbre de taille 2   +</a:t>
              </a:r>
            </a:p>
          </p:txBody>
        </p:sp>
        <p:sp>
          <p:nvSpPr>
            <p:cNvPr id="37905" name="Text Box 17"/>
            <p:cNvSpPr txBox="1">
              <a:spLocks noChangeArrowheads="1"/>
            </p:cNvSpPr>
            <p:nvPr/>
          </p:nvSpPr>
          <p:spPr bwMode="auto">
            <a:xfrm>
              <a:off x="4427539" y="6080005"/>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a:latin typeface="+mj-lt"/>
                </a:rPr>
                <a:t>x nbre de taille 3</a:t>
              </a:r>
            </a:p>
          </p:txBody>
        </p:sp>
        <p:sp>
          <p:nvSpPr>
            <p:cNvPr id="21" name="Text Box 17"/>
            <p:cNvSpPr txBox="1">
              <a:spLocks noChangeArrowheads="1"/>
            </p:cNvSpPr>
            <p:nvPr/>
          </p:nvSpPr>
          <p:spPr bwMode="auto">
            <a:xfrm>
              <a:off x="6849720" y="6081698"/>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a:latin typeface="+mj-lt"/>
                </a:rPr>
                <a:t>x nbre de taille 4</a:t>
              </a:r>
            </a:p>
          </p:txBody>
        </p:sp>
      </p:grpSp>
    </p:spTree>
    <p:extLst>
      <p:ext uri="{BB962C8B-B14F-4D97-AF65-F5344CB8AC3E}">
        <p14:creationId xmlns:p14="http://schemas.microsoft.com/office/powerpoint/2010/main" val="1328675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61828"/>
            <a:ext cx="9144000" cy="646331"/>
          </a:xfrm>
          <a:noFill/>
        </p:spPr>
        <p:txBody>
          <a:bodyPr vert="horz" wrap="square" lIns="91440" tIns="45720" rIns="91440" bIns="45720" rtlCol="0" anchor="ctr">
            <a:spAutoFit/>
          </a:bodyPr>
          <a:lstStyle/>
          <a:p>
            <a:r>
              <a:rPr lang="fr-FR" sz="3600" b="1">
                <a:solidFill>
                  <a:srgbClr val="C00000"/>
                </a:solidFill>
              </a:rPr>
              <a:t>Comment analyser cet indice des trous ?</a:t>
            </a:r>
            <a:endParaRPr lang="fr-FR" sz="3600" b="1">
              <a:solidFill>
                <a:srgbClr val="C00000"/>
              </a:solidFill>
              <a:ea typeface="+mn-ea"/>
              <a:cs typeface="+mn-cs"/>
            </a:endParaRPr>
          </a:p>
        </p:txBody>
      </p:sp>
      <p:sp>
        <p:nvSpPr>
          <p:cNvPr id="7171" name="Rectangle 3"/>
          <p:cNvSpPr>
            <a:spLocks noGrp="1" noChangeArrowheads="1"/>
          </p:cNvSpPr>
          <p:nvPr>
            <p:ph type="body" idx="4294967295"/>
          </p:nvPr>
        </p:nvSpPr>
        <p:spPr>
          <a:xfrm>
            <a:off x="250825" y="1268413"/>
            <a:ext cx="8424863" cy="2592387"/>
          </a:xfrm>
        </p:spPr>
        <p:txBody>
          <a:bodyPr vert="horz" lIns="91440" tIns="45720" rIns="91440" bIns="45720" rtlCol="0">
            <a:normAutofit lnSpcReduction="10000"/>
          </a:bodyPr>
          <a:lstStyle/>
          <a:p>
            <a:pPr marL="609600" indent="-609600">
              <a:buClr>
                <a:schemeClr val="accent2"/>
              </a:buClr>
            </a:pPr>
            <a:r>
              <a:rPr lang="fr-FR" dirty="0">
                <a:latin typeface="+mj-lt"/>
              </a:rPr>
              <a:t>Classer les moustiquaires en différentes catégories</a:t>
            </a:r>
          </a:p>
          <a:p>
            <a:pPr marL="990600" lvl="1" indent="-533400">
              <a:buClr>
                <a:schemeClr val="accent2"/>
              </a:buClr>
            </a:pPr>
            <a:r>
              <a:rPr lang="fr-FR" dirty="0" smtClean="0">
                <a:latin typeface="+mj-lt"/>
              </a:rPr>
              <a:t>Bon état</a:t>
            </a:r>
            <a:endParaRPr lang="fr-FR" dirty="0">
              <a:latin typeface="+mj-lt"/>
            </a:endParaRPr>
          </a:p>
          <a:p>
            <a:pPr marL="990600" lvl="1" indent="-533400">
              <a:buClr>
                <a:schemeClr val="accent2"/>
              </a:buClr>
            </a:pPr>
            <a:r>
              <a:rPr lang="fr-FR" dirty="0" smtClean="0">
                <a:latin typeface="+mj-lt"/>
              </a:rPr>
              <a:t>Endommagées</a:t>
            </a:r>
            <a:endParaRPr lang="fr-FR" dirty="0">
              <a:latin typeface="+mj-lt"/>
            </a:endParaRPr>
          </a:p>
          <a:p>
            <a:pPr marL="990600" lvl="1" indent="-533400">
              <a:buClr>
                <a:schemeClr val="accent2"/>
              </a:buClr>
            </a:pPr>
            <a:r>
              <a:rPr lang="fr-FR" dirty="0" smtClean="0">
                <a:latin typeface="+mj-lt"/>
              </a:rPr>
              <a:t>Déchirées</a:t>
            </a:r>
            <a:endParaRPr lang="fr-FR" dirty="0">
              <a:latin typeface="+mj-lt"/>
            </a:endParaRPr>
          </a:p>
        </p:txBody>
      </p:sp>
      <p:sp>
        <p:nvSpPr>
          <p:cNvPr id="2" name="Right Brace 1"/>
          <p:cNvSpPr/>
          <p:nvPr/>
        </p:nvSpPr>
        <p:spPr>
          <a:xfrm>
            <a:off x="2987824" y="1916832"/>
            <a:ext cx="288032" cy="7920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3" name="TextBox 2"/>
          <p:cNvSpPr txBox="1"/>
          <p:nvPr/>
        </p:nvSpPr>
        <p:spPr>
          <a:xfrm>
            <a:off x="3563888" y="2020198"/>
            <a:ext cx="3024336" cy="523220"/>
          </a:xfrm>
          <a:prstGeom prst="rect">
            <a:avLst/>
          </a:prstGeom>
          <a:noFill/>
        </p:spPr>
        <p:txBody>
          <a:bodyPr wrap="square" rtlCol="0">
            <a:spAutoFit/>
          </a:bodyPr>
          <a:lstStyle/>
          <a:p>
            <a:r>
              <a:rPr lang="fr-FR" sz="2800" dirty="0" smtClean="0">
                <a:latin typeface="+mj-lt"/>
              </a:rPr>
              <a:t>Réparables</a:t>
            </a:r>
            <a:endParaRPr lang="fr-FR" sz="2800" dirty="0">
              <a:latin typeface="+mj-lt"/>
            </a:endParaRPr>
          </a:p>
        </p:txBody>
      </p:sp>
      <p:sp>
        <p:nvSpPr>
          <p:cNvPr id="6" name="Rectangle 3"/>
          <p:cNvSpPr txBox="1">
            <a:spLocks noChangeArrowheads="1"/>
          </p:cNvSpPr>
          <p:nvPr/>
        </p:nvSpPr>
        <p:spPr>
          <a:xfrm>
            <a:off x="251520" y="3498795"/>
            <a:ext cx="8424863" cy="324036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Clr>
                <a:schemeClr val="accent2"/>
              </a:buClr>
            </a:pPr>
            <a:r>
              <a:rPr lang="fr-FR" dirty="0" smtClean="0">
                <a:latin typeface="+mj-lt"/>
              </a:rPr>
              <a:t>Actuellement, l’OMS recommande les seuils suivants :</a:t>
            </a:r>
          </a:p>
          <a:p>
            <a:pPr marL="990600" lvl="1" indent="-533400">
              <a:buClr>
                <a:schemeClr val="accent2"/>
              </a:buClr>
            </a:pPr>
            <a:r>
              <a:rPr lang="fr-FR" smtClean="0"/>
              <a:t>Bon état</a:t>
            </a:r>
            <a:r>
              <a:rPr lang="fr-FR" dirty="0" smtClean="0">
                <a:latin typeface="+mj-lt"/>
              </a:rPr>
              <a:t> = &lt; 64 pHI</a:t>
            </a:r>
            <a:r>
              <a:rPr lang="fr-FR" smtClean="0"/>
              <a:t> </a:t>
            </a:r>
            <a:r>
              <a:rPr lang="fr-FR" dirty="0" smtClean="0">
                <a:latin typeface="+mj-lt"/>
              </a:rPr>
              <a:t>ou trous &lt; 100 cm²</a:t>
            </a:r>
          </a:p>
          <a:p>
            <a:pPr marL="990600" lvl="1" indent="-533400">
              <a:buClr>
                <a:schemeClr val="accent2"/>
              </a:buClr>
            </a:pPr>
            <a:r>
              <a:rPr lang="fr-FR" dirty="0" smtClean="0">
                <a:latin typeface="+mj-lt"/>
              </a:rPr>
              <a:t>Maximum 2 trous de taille 2, aucun de taille 3</a:t>
            </a:r>
          </a:p>
          <a:p>
            <a:pPr marL="990600" lvl="1" indent="-533400">
              <a:buClr>
                <a:schemeClr val="accent2"/>
              </a:buClr>
            </a:pPr>
            <a:r>
              <a:rPr lang="fr-FR" dirty="0" smtClean="0">
                <a:latin typeface="+mj-lt"/>
              </a:rPr>
              <a:t>Déchirées = &gt; 642 pHI ou trous &gt; ~ 0,1 m²</a:t>
            </a:r>
          </a:p>
          <a:p>
            <a:pPr marL="990600" lvl="1" indent="-533400">
              <a:buClr>
                <a:schemeClr val="accent2"/>
              </a:buClr>
            </a:pPr>
            <a:r>
              <a:rPr lang="fr-FR" dirty="0" smtClean="0">
                <a:latin typeface="+mj-lt"/>
              </a:rPr>
              <a:t>Plus de 4 trous de taille 3 ou 2 trous de taille 4</a:t>
            </a:r>
          </a:p>
          <a:p>
            <a:pPr marL="990600" lvl="1" indent="-533400">
              <a:buClr>
                <a:schemeClr val="accent2"/>
              </a:buClr>
            </a:pPr>
            <a:r>
              <a:rPr lang="fr-FR" dirty="0" smtClean="0">
                <a:latin typeface="+mj-lt"/>
              </a:rPr>
              <a:t>Réparables : &lt; 643 pHI</a:t>
            </a:r>
            <a:endParaRPr lang="fr-FR" dirty="0">
              <a:latin typeface="+mj-lt"/>
            </a:endParaRPr>
          </a:p>
        </p:txBody>
      </p:sp>
    </p:spTree>
    <p:extLst>
      <p:ext uri="{BB962C8B-B14F-4D97-AF65-F5344CB8AC3E}">
        <p14:creationId xmlns:p14="http://schemas.microsoft.com/office/powerpoint/2010/main" val="727661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85335" y="0"/>
            <a:ext cx="8229600" cy="1012874"/>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b="1" dirty="0" smtClean="0">
                <a:solidFill>
                  <a:srgbClr val="990033"/>
                </a:solidFill>
              </a:rPr>
              <a:t>Est du Tchad (MENTOR)</a:t>
            </a:r>
            <a:endParaRPr lang="fr-FR" b="1" dirty="0">
              <a:solidFill>
                <a:srgbClr val="990033"/>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65" y="1243013"/>
            <a:ext cx="9205913"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358159" y="1519311"/>
            <a:ext cx="2821" cy="445945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831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pPr eaLnBrk="1" hangingPunct="1"/>
            <a:r>
              <a:rPr lang="fr-FR" sz="3700" b="1" dirty="0" smtClean="0">
                <a:solidFill>
                  <a:srgbClr val="990033"/>
                </a:solidFill>
              </a:rPr>
              <a:t>Comment combiner les pertes et l’intégrité ?</a:t>
            </a:r>
          </a:p>
        </p:txBody>
      </p:sp>
      <p:sp>
        <p:nvSpPr>
          <p:cNvPr id="4" name="Rectangle 3"/>
          <p:cNvSpPr/>
          <p:nvPr/>
        </p:nvSpPr>
        <p:spPr>
          <a:xfrm>
            <a:off x="395536" y="1844824"/>
            <a:ext cx="432048" cy="3528392"/>
          </a:xfrm>
          <a:prstGeom prst="rect">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latin typeface="+mj-lt"/>
              </a:rPr>
              <a:t>Distribution</a:t>
            </a:r>
            <a:endParaRPr lang="fr-FR" dirty="0">
              <a:latin typeface="+mj-lt"/>
            </a:endParaRPr>
          </a:p>
        </p:txBody>
      </p:sp>
      <p:sp>
        <p:nvSpPr>
          <p:cNvPr id="7" name="Rectangle 6"/>
          <p:cNvSpPr/>
          <p:nvPr/>
        </p:nvSpPr>
        <p:spPr>
          <a:xfrm>
            <a:off x="2270080" y="2442600"/>
            <a:ext cx="432048" cy="2930616"/>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latin typeface="+mj-lt"/>
              </a:rPr>
              <a:t>Encore présentes</a:t>
            </a:r>
            <a:endParaRPr lang="fr-FR" dirty="0">
              <a:latin typeface="+mj-lt"/>
            </a:endParaRPr>
          </a:p>
        </p:txBody>
      </p:sp>
      <p:sp>
        <p:nvSpPr>
          <p:cNvPr id="8" name="Rectangle 7"/>
          <p:cNvSpPr/>
          <p:nvPr/>
        </p:nvSpPr>
        <p:spPr>
          <a:xfrm>
            <a:off x="2271248" y="1844824"/>
            <a:ext cx="432048" cy="597776"/>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latin typeface="+mj-lt"/>
              </a:rPr>
              <a:t>Pertes</a:t>
            </a:r>
            <a:endParaRPr lang="fr-FR" dirty="0">
              <a:latin typeface="+mj-lt"/>
            </a:endParaRPr>
          </a:p>
        </p:txBody>
      </p:sp>
      <p:sp>
        <p:nvSpPr>
          <p:cNvPr id="11" name="Rectangle 10"/>
          <p:cNvSpPr/>
          <p:nvPr/>
        </p:nvSpPr>
        <p:spPr>
          <a:xfrm>
            <a:off x="3419872" y="2442600"/>
            <a:ext cx="432048" cy="2930616"/>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fr-FR" dirty="0" smtClean="0">
                <a:latin typeface="+mj-lt"/>
              </a:rPr>
              <a:t>Encore présentes</a:t>
            </a:r>
            <a:endParaRPr lang="fr-FR" dirty="0">
              <a:latin typeface="+mj-lt"/>
            </a:endParaRPr>
          </a:p>
        </p:txBody>
      </p:sp>
      <p:sp>
        <p:nvSpPr>
          <p:cNvPr id="12" name="Rectangle 11"/>
          <p:cNvSpPr/>
          <p:nvPr/>
        </p:nvSpPr>
        <p:spPr>
          <a:xfrm>
            <a:off x="3419872" y="2144680"/>
            <a:ext cx="432048" cy="298888"/>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latin typeface="+mj-lt"/>
              </a:rPr>
              <a:t>Pertes</a:t>
            </a:r>
            <a:endParaRPr lang="fr-FR" sz="1050" dirty="0">
              <a:latin typeface="+mj-lt"/>
            </a:endParaRPr>
          </a:p>
        </p:txBody>
      </p:sp>
      <p:sp>
        <p:nvSpPr>
          <p:cNvPr id="13" name="Rectangle 12"/>
          <p:cNvSpPr/>
          <p:nvPr/>
        </p:nvSpPr>
        <p:spPr>
          <a:xfrm>
            <a:off x="3421040" y="1844824"/>
            <a:ext cx="432048" cy="30798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Rectangle 14"/>
          <p:cNvSpPr/>
          <p:nvPr/>
        </p:nvSpPr>
        <p:spPr>
          <a:xfrm>
            <a:off x="4572000" y="2442600"/>
            <a:ext cx="432048" cy="2930616"/>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fr-FR" dirty="0" smtClean="0">
                <a:latin typeface="+mj-lt"/>
              </a:rPr>
              <a:t>Encore présentes</a:t>
            </a:r>
            <a:endParaRPr lang="fr-FR" dirty="0">
              <a:latin typeface="+mj-lt"/>
            </a:endParaRPr>
          </a:p>
        </p:txBody>
      </p:sp>
      <p:sp>
        <p:nvSpPr>
          <p:cNvPr id="16" name="Rectangle 15"/>
          <p:cNvSpPr/>
          <p:nvPr/>
        </p:nvSpPr>
        <p:spPr>
          <a:xfrm>
            <a:off x="4572000" y="2144680"/>
            <a:ext cx="432048" cy="298888"/>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latin typeface="+mj-lt"/>
              </a:rPr>
              <a:t>Pertes</a:t>
            </a:r>
            <a:endParaRPr lang="fr-FR" sz="1050" dirty="0">
              <a:latin typeface="+mj-lt"/>
            </a:endParaRPr>
          </a:p>
        </p:txBody>
      </p:sp>
      <p:sp>
        <p:nvSpPr>
          <p:cNvPr id="18" name="Rectangle 17"/>
          <p:cNvSpPr/>
          <p:nvPr/>
        </p:nvSpPr>
        <p:spPr>
          <a:xfrm>
            <a:off x="6444208" y="4941168"/>
            <a:ext cx="432048" cy="444612"/>
          </a:xfrm>
          <a:prstGeom prst="rec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200" dirty="0" smtClean="0">
                <a:latin typeface="+mj-lt"/>
              </a:rPr>
              <a:t>Bon état</a:t>
            </a:r>
            <a:endParaRPr lang="fr-FR" sz="1200" dirty="0">
              <a:latin typeface="+mj-lt"/>
            </a:endParaRPr>
          </a:p>
        </p:txBody>
      </p:sp>
      <p:sp>
        <p:nvSpPr>
          <p:cNvPr id="19" name="Rectangle 18"/>
          <p:cNvSpPr/>
          <p:nvPr/>
        </p:nvSpPr>
        <p:spPr>
          <a:xfrm>
            <a:off x="6444208" y="3068960"/>
            <a:ext cx="432048" cy="1872208"/>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200" dirty="0" smtClean="0">
                <a:solidFill>
                  <a:schemeClr val="tx1"/>
                </a:solidFill>
                <a:latin typeface="+mj-lt"/>
              </a:rPr>
              <a:t>Endommagées </a:t>
            </a:r>
            <a:endParaRPr lang="fr-FR" sz="1200" dirty="0">
              <a:solidFill>
                <a:schemeClr val="tx1"/>
              </a:solidFill>
              <a:latin typeface="+mj-lt"/>
            </a:endParaRPr>
          </a:p>
        </p:txBody>
      </p:sp>
      <p:sp>
        <p:nvSpPr>
          <p:cNvPr id="20" name="Rectangle 19"/>
          <p:cNvSpPr/>
          <p:nvPr/>
        </p:nvSpPr>
        <p:spPr>
          <a:xfrm>
            <a:off x="6444208" y="2443568"/>
            <a:ext cx="432048" cy="63337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200" dirty="0" smtClean="0">
                <a:latin typeface="+mj-lt"/>
              </a:rPr>
              <a:t>Trop déchirées</a:t>
            </a:r>
            <a:endParaRPr lang="fr-FR" sz="1200" dirty="0">
              <a:latin typeface="+mj-lt"/>
            </a:endParaRPr>
          </a:p>
        </p:txBody>
      </p:sp>
      <p:sp>
        <p:nvSpPr>
          <p:cNvPr id="21" name="Rectangle 20"/>
          <p:cNvSpPr/>
          <p:nvPr/>
        </p:nvSpPr>
        <p:spPr>
          <a:xfrm>
            <a:off x="7884368" y="3068960"/>
            <a:ext cx="432048" cy="2316820"/>
          </a:xfrm>
          <a:prstGeom prst="rect">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latin typeface="+mj-lt"/>
              </a:rPr>
              <a:t>Utilisables</a:t>
            </a:r>
            <a:endParaRPr lang="fr-FR" dirty="0">
              <a:latin typeface="+mj-lt"/>
            </a:endParaRPr>
          </a:p>
        </p:txBody>
      </p:sp>
      <p:sp>
        <p:nvSpPr>
          <p:cNvPr id="22" name="Rectangle 21"/>
          <p:cNvSpPr/>
          <p:nvPr/>
        </p:nvSpPr>
        <p:spPr>
          <a:xfrm>
            <a:off x="7884368" y="2157244"/>
            <a:ext cx="432048" cy="91171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latin typeface="+mj-lt"/>
              </a:rPr>
              <a:t>Exclues</a:t>
            </a:r>
            <a:endParaRPr lang="fr-FR" dirty="0">
              <a:latin typeface="+mj-lt"/>
            </a:endParaRPr>
          </a:p>
        </p:txBody>
      </p:sp>
      <p:cxnSp>
        <p:nvCxnSpPr>
          <p:cNvPr id="23" name="Straight Arrow Connector 22"/>
          <p:cNvCxnSpPr>
            <a:endCxn id="13" idx="1"/>
          </p:cNvCxnSpPr>
          <p:nvPr/>
        </p:nvCxnSpPr>
        <p:spPr>
          <a:xfrm>
            <a:off x="2703296" y="1998814"/>
            <a:ext cx="71774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ular Callout 24"/>
          <p:cNvSpPr/>
          <p:nvPr/>
        </p:nvSpPr>
        <p:spPr>
          <a:xfrm>
            <a:off x="757912" y="5805264"/>
            <a:ext cx="1728192" cy="792088"/>
          </a:xfrm>
          <a:prstGeom prst="wedgeRectCallout">
            <a:avLst>
              <a:gd name="adj1" fmla="val -57341"/>
              <a:gd name="adj2" fmla="val -1072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mj-lt"/>
              </a:rPr>
              <a:t>Liste des moustiquaires distribuées ou souvenir</a:t>
            </a:r>
            <a:endParaRPr lang="fr-FR" sz="1600" dirty="0">
              <a:solidFill>
                <a:schemeClr val="tx1"/>
              </a:solidFill>
              <a:latin typeface="+mj-lt"/>
            </a:endParaRPr>
          </a:p>
        </p:txBody>
      </p:sp>
      <p:cxnSp>
        <p:nvCxnSpPr>
          <p:cNvPr id="28" name="Straight Arrow Connector 27"/>
          <p:cNvCxnSpPr/>
          <p:nvPr/>
        </p:nvCxnSpPr>
        <p:spPr>
          <a:xfrm>
            <a:off x="5004048" y="2296498"/>
            <a:ext cx="28803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876256" y="2760256"/>
            <a:ext cx="1008112" cy="23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ular Callout 31"/>
          <p:cNvSpPr/>
          <p:nvPr/>
        </p:nvSpPr>
        <p:spPr>
          <a:xfrm>
            <a:off x="7092280" y="5805264"/>
            <a:ext cx="1728192" cy="792088"/>
          </a:xfrm>
          <a:prstGeom prst="wedgeRectCallout">
            <a:avLst>
              <a:gd name="adj1" fmla="val 5094"/>
              <a:gd name="adj2" fmla="val -10258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mj-lt"/>
              </a:rPr>
              <a:t>Durabilité ou taux de survie</a:t>
            </a:r>
            <a:endParaRPr lang="fr-FR" dirty="0">
              <a:solidFill>
                <a:schemeClr val="tx1"/>
              </a:solidFill>
              <a:latin typeface="+mj-lt"/>
            </a:endParaRPr>
          </a:p>
        </p:txBody>
      </p:sp>
      <p:sp>
        <p:nvSpPr>
          <p:cNvPr id="33" name="Rectangular Callout 32"/>
          <p:cNvSpPr/>
          <p:nvPr/>
        </p:nvSpPr>
        <p:spPr>
          <a:xfrm>
            <a:off x="1838032" y="908720"/>
            <a:ext cx="1728192" cy="792088"/>
          </a:xfrm>
          <a:prstGeom prst="wedgeRectCallout">
            <a:avLst>
              <a:gd name="adj1" fmla="val 41602"/>
              <a:gd name="adj2" fmla="val 6942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mj-lt"/>
              </a:rPr>
              <a:t>Exclusion des moustiquaires données ou volées (pas de résultat)</a:t>
            </a:r>
            <a:endParaRPr lang="fr-FR" sz="1600" dirty="0">
              <a:solidFill>
                <a:schemeClr val="tx1"/>
              </a:solidFill>
              <a:latin typeface="+mj-lt"/>
            </a:endParaRPr>
          </a:p>
        </p:txBody>
      </p:sp>
      <p:sp>
        <p:nvSpPr>
          <p:cNvPr id="29" name="Right Arrow 28"/>
          <p:cNvSpPr/>
          <p:nvPr/>
        </p:nvSpPr>
        <p:spPr>
          <a:xfrm>
            <a:off x="899592" y="3717032"/>
            <a:ext cx="1080120" cy="190876"/>
          </a:xfrm>
          <a:prstGeom prst="rightArrow">
            <a:avLst/>
          </a:prstGeom>
          <a:gradFill flip="none" rotWithShape="1">
            <a:gsLst>
              <a:gs pos="0">
                <a:schemeClr val="bg1"/>
              </a:gs>
              <a:gs pos="100000">
                <a:schemeClr val="accent2">
                  <a:lumMod val="75000"/>
                </a:schemeClr>
              </a:gs>
              <a:gs pos="100000">
                <a:srgbClr val="D1C39F"/>
              </a:gs>
            </a:gsLst>
            <a:lin ang="0" scaled="1"/>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ectangular Callout 34"/>
          <p:cNvSpPr/>
          <p:nvPr/>
        </p:nvSpPr>
        <p:spPr>
          <a:xfrm>
            <a:off x="3275856" y="5805264"/>
            <a:ext cx="1728192" cy="792088"/>
          </a:xfrm>
          <a:prstGeom prst="wedgeRectCallout">
            <a:avLst>
              <a:gd name="adj1" fmla="val 38957"/>
              <a:gd name="adj2" fmla="val -1037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mj-lt"/>
              </a:rPr>
              <a:t>Dénominateur de durabilité (taux de survie)</a:t>
            </a:r>
            <a:endParaRPr lang="fr-FR" sz="1600" dirty="0">
              <a:solidFill>
                <a:schemeClr val="tx1"/>
              </a:solidFill>
              <a:latin typeface="+mj-lt"/>
            </a:endParaRPr>
          </a:p>
        </p:txBody>
      </p:sp>
      <p:sp>
        <p:nvSpPr>
          <p:cNvPr id="36" name="Right Arrow 35"/>
          <p:cNvSpPr/>
          <p:nvPr/>
        </p:nvSpPr>
        <p:spPr>
          <a:xfrm>
            <a:off x="5148064" y="3717032"/>
            <a:ext cx="1080120" cy="190876"/>
          </a:xfrm>
          <a:prstGeom prst="rightArrow">
            <a:avLst/>
          </a:prstGeom>
          <a:gradFill flip="none" rotWithShape="1">
            <a:gsLst>
              <a:gs pos="0">
                <a:schemeClr val="bg1"/>
              </a:gs>
              <a:gs pos="100000">
                <a:schemeClr val="accent2">
                  <a:lumMod val="75000"/>
                </a:schemeClr>
              </a:gs>
              <a:gs pos="100000">
                <a:srgbClr val="D1C39F"/>
              </a:gs>
            </a:gsLst>
            <a:lin ang="0" scaled="1"/>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TextBox 30"/>
          <p:cNvSpPr txBox="1"/>
          <p:nvPr/>
        </p:nvSpPr>
        <p:spPr>
          <a:xfrm>
            <a:off x="899592" y="3132257"/>
            <a:ext cx="1224136" cy="584775"/>
          </a:xfrm>
          <a:prstGeom prst="rect">
            <a:avLst/>
          </a:prstGeom>
          <a:noFill/>
        </p:spPr>
        <p:txBody>
          <a:bodyPr wrap="square" rtlCol="0">
            <a:spAutoFit/>
          </a:bodyPr>
          <a:lstStyle/>
          <a:p>
            <a:r>
              <a:rPr lang="fr-FR" sz="1600" dirty="0" smtClean="0">
                <a:latin typeface="+mj-lt"/>
              </a:rPr>
              <a:t>Enquête après X temps</a:t>
            </a:r>
            <a:endParaRPr lang="fr-FR" sz="1600" dirty="0">
              <a:latin typeface="+mj-lt"/>
            </a:endParaRPr>
          </a:p>
        </p:txBody>
      </p:sp>
      <p:sp>
        <p:nvSpPr>
          <p:cNvPr id="38" name="Rectangular Callout 37"/>
          <p:cNvSpPr/>
          <p:nvPr/>
        </p:nvSpPr>
        <p:spPr>
          <a:xfrm>
            <a:off x="4283968" y="928402"/>
            <a:ext cx="1728192" cy="792088"/>
          </a:xfrm>
          <a:prstGeom prst="wedgeRectCallout">
            <a:avLst>
              <a:gd name="adj1" fmla="val -75331"/>
              <a:gd name="adj2" fmla="val 1213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mj-lt"/>
              </a:rPr>
              <a:t>Moustiquaires jetées, détruites ou utilisées autrement</a:t>
            </a:r>
            <a:endParaRPr lang="fr-FR" sz="1600" dirty="0">
              <a:solidFill>
                <a:schemeClr val="tx1"/>
              </a:solidFill>
              <a:latin typeface="+mj-lt"/>
            </a:endParaRPr>
          </a:p>
        </p:txBody>
      </p:sp>
      <p:sp>
        <p:nvSpPr>
          <p:cNvPr id="39" name="TextBox 38"/>
          <p:cNvSpPr txBox="1"/>
          <p:nvPr/>
        </p:nvSpPr>
        <p:spPr>
          <a:xfrm>
            <a:off x="5053176" y="2639814"/>
            <a:ext cx="1224136" cy="1077218"/>
          </a:xfrm>
          <a:prstGeom prst="rect">
            <a:avLst/>
          </a:prstGeom>
          <a:noFill/>
        </p:spPr>
        <p:txBody>
          <a:bodyPr wrap="square" rtlCol="0">
            <a:spAutoFit/>
          </a:bodyPr>
          <a:lstStyle/>
          <a:p>
            <a:r>
              <a:rPr lang="fr-FR" sz="1600" dirty="0" smtClean="0">
                <a:latin typeface="+mj-lt"/>
              </a:rPr>
              <a:t>Évaluation physique des moustiquaires restantes</a:t>
            </a:r>
            <a:endParaRPr lang="fr-FR" sz="1600" dirty="0">
              <a:latin typeface="+mj-lt"/>
            </a:endParaRPr>
          </a:p>
        </p:txBody>
      </p:sp>
      <p:sp>
        <p:nvSpPr>
          <p:cNvPr id="34" name="TextBox 33"/>
          <p:cNvSpPr txBox="1"/>
          <p:nvPr/>
        </p:nvSpPr>
        <p:spPr>
          <a:xfrm>
            <a:off x="7094135" y="3132257"/>
            <a:ext cx="430887" cy="2209432"/>
          </a:xfrm>
          <a:prstGeom prst="rect">
            <a:avLst/>
          </a:prstGeom>
          <a:noFill/>
        </p:spPr>
        <p:txBody>
          <a:bodyPr vert="vert270" wrap="square" rtlCol="0" anchor="ctr" anchorCtr="1">
            <a:spAutoFit/>
          </a:bodyPr>
          <a:lstStyle/>
          <a:p>
            <a:r>
              <a:rPr lang="fr-FR" sz="1600" dirty="0" smtClean="0">
                <a:latin typeface="+mj-lt"/>
              </a:rPr>
              <a:t>Réparables</a:t>
            </a:r>
            <a:endParaRPr lang="fr-FR" sz="1600" dirty="0">
              <a:latin typeface="+mj-lt"/>
            </a:endParaRPr>
          </a:p>
        </p:txBody>
      </p:sp>
      <p:sp>
        <p:nvSpPr>
          <p:cNvPr id="37" name="Left Brace 36"/>
          <p:cNvSpPr/>
          <p:nvPr/>
        </p:nvSpPr>
        <p:spPr>
          <a:xfrm flipH="1">
            <a:off x="6984268" y="3083255"/>
            <a:ext cx="140644" cy="23025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3213545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pPr eaLnBrk="1" hangingPunct="1"/>
            <a:r>
              <a:rPr lang="fr-FR" sz="3700" b="1" dirty="0" smtClean="0">
                <a:solidFill>
                  <a:srgbClr val="990033"/>
                </a:solidFill>
              </a:rPr>
              <a:t>Comment combiner les pertes et l’intégrité ?</a:t>
            </a:r>
          </a:p>
        </p:txBody>
      </p:sp>
      <p:sp>
        <p:nvSpPr>
          <p:cNvPr id="2" name="TextBox 1"/>
          <p:cNvSpPr txBox="1"/>
          <p:nvPr/>
        </p:nvSpPr>
        <p:spPr>
          <a:xfrm>
            <a:off x="395536" y="2996952"/>
            <a:ext cx="2160240" cy="523220"/>
          </a:xfrm>
          <a:prstGeom prst="rect">
            <a:avLst/>
          </a:prstGeom>
          <a:noFill/>
        </p:spPr>
        <p:txBody>
          <a:bodyPr wrap="square" rtlCol="0">
            <a:spAutoFit/>
          </a:bodyPr>
          <a:lstStyle/>
          <a:p>
            <a:r>
              <a:rPr lang="fr-FR" sz="2800" dirty="0" smtClean="0">
                <a:latin typeface="+mj-lt"/>
              </a:rPr>
              <a:t>Durabilité =</a:t>
            </a:r>
            <a:endParaRPr lang="fr-FR" sz="2800" dirty="0">
              <a:latin typeface="+mj-lt"/>
            </a:endParaRPr>
          </a:p>
        </p:txBody>
      </p:sp>
      <p:cxnSp>
        <p:nvCxnSpPr>
          <p:cNvPr id="5" name="Straight Connector 4"/>
          <p:cNvCxnSpPr/>
          <p:nvPr/>
        </p:nvCxnSpPr>
        <p:spPr>
          <a:xfrm>
            <a:off x="2699792" y="3258562"/>
            <a:ext cx="6120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99792" y="2858452"/>
            <a:ext cx="6120680" cy="400110"/>
          </a:xfrm>
          <a:prstGeom prst="rect">
            <a:avLst/>
          </a:prstGeom>
          <a:noFill/>
        </p:spPr>
        <p:txBody>
          <a:bodyPr wrap="square" rtlCol="0">
            <a:spAutoFit/>
          </a:bodyPr>
          <a:lstStyle/>
          <a:p>
            <a:r>
              <a:rPr lang="fr-FR" smtClean="0"/>
              <a:t>Nbre de moustiquaires encore présentes et utilisables à l’instant x</a:t>
            </a:r>
            <a:endParaRPr lang="fr-FR" sz="2000" dirty="0">
              <a:latin typeface="+mj-lt"/>
            </a:endParaRPr>
          </a:p>
        </p:txBody>
      </p:sp>
      <p:sp>
        <p:nvSpPr>
          <p:cNvPr id="34" name="TextBox 33"/>
          <p:cNvSpPr txBox="1"/>
          <p:nvPr/>
        </p:nvSpPr>
        <p:spPr>
          <a:xfrm>
            <a:off x="2687168" y="3267956"/>
            <a:ext cx="6120680" cy="400110"/>
          </a:xfrm>
          <a:prstGeom prst="rect">
            <a:avLst/>
          </a:prstGeom>
          <a:noFill/>
        </p:spPr>
        <p:txBody>
          <a:bodyPr wrap="square" rtlCol="0">
            <a:spAutoFit/>
          </a:bodyPr>
          <a:lstStyle/>
          <a:p>
            <a:r>
              <a:rPr lang="fr-FR" smtClean="0"/>
              <a:t>Nbre de moustiquaires initialement reçues et non cédées à l’instant x</a:t>
            </a:r>
            <a:endParaRPr lang="fr-FR" sz="2000" dirty="0">
              <a:latin typeface="+mj-lt"/>
            </a:endParaRPr>
          </a:p>
        </p:txBody>
      </p:sp>
    </p:spTree>
    <p:extLst>
      <p:ext uri="{BB962C8B-B14F-4D97-AF65-F5344CB8AC3E}">
        <p14:creationId xmlns:p14="http://schemas.microsoft.com/office/powerpoint/2010/main" val="2035196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fr-FR" sz="4000" b="1" dirty="0" smtClean="0">
                <a:solidFill>
                  <a:srgbClr val="990033"/>
                </a:solidFill>
              </a:rPr>
              <a:t>Graphique de la survie</a:t>
            </a:r>
            <a:endParaRPr lang="fr-FR" sz="4000" b="1" dirty="0">
              <a:solidFill>
                <a:srgbClr val="990033"/>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 y="1052736"/>
            <a:ext cx="9143245" cy="5973587"/>
          </a:xfrm>
          <a:prstGeom prst="rect">
            <a:avLst/>
          </a:prstGeom>
        </p:spPr>
      </p:pic>
    </p:spTree>
    <p:extLst>
      <p:ext uri="{BB962C8B-B14F-4D97-AF65-F5344CB8AC3E}">
        <p14:creationId xmlns:p14="http://schemas.microsoft.com/office/powerpoint/2010/main" val="22269559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fr-FR" sz="4000" b="1" dirty="0" smtClean="0">
                <a:solidFill>
                  <a:srgbClr val="990033"/>
                </a:solidFill>
              </a:rPr>
              <a:t>Estimation de la survie médiane</a:t>
            </a:r>
            <a:endParaRPr lang="fr-FR" sz="4000" b="1" dirty="0">
              <a:solidFill>
                <a:srgbClr val="990033"/>
              </a:solidFill>
            </a:endParaRPr>
          </a:p>
        </p:txBody>
      </p:sp>
      <p:sp>
        <p:nvSpPr>
          <p:cNvPr id="7" name="Rectangle 3"/>
          <p:cNvSpPr>
            <a:spLocks noGrp="1" noChangeArrowheads="1"/>
          </p:cNvSpPr>
          <p:nvPr>
            <p:ph idx="1"/>
          </p:nvPr>
        </p:nvSpPr>
        <p:spPr>
          <a:xfrm>
            <a:off x="539552" y="980728"/>
            <a:ext cx="8353425" cy="864444"/>
          </a:xfrm>
        </p:spPr>
        <p:txBody>
          <a:bodyPr>
            <a:normAutofit lnSpcReduction="10000"/>
          </a:bodyPr>
          <a:lstStyle/>
          <a:p>
            <a:pPr>
              <a:buClr>
                <a:srgbClr val="C00000"/>
              </a:buClr>
              <a:buFont typeface="Courier New" pitchFamily="49" charset="0"/>
              <a:buChar char="o"/>
            </a:pPr>
            <a:r>
              <a:rPr lang="fr-FR" sz="2800" dirty="0" smtClean="0">
                <a:latin typeface="+mj-lt"/>
              </a:rPr>
              <a:t>À partir d’au moins 2 points de données (instants), le plus bas devant être inférieur ou égal à 85 %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04864"/>
            <a:ext cx="8064342" cy="676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70585236"/>
              </p:ext>
            </p:extLst>
          </p:nvPr>
        </p:nvGraphicFramePr>
        <p:xfrm>
          <a:off x="1619672" y="3284982"/>
          <a:ext cx="5544615" cy="3024340"/>
        </p:xfrm>
        <a:graphic>
          <a:graphicData uri="http://schemas.openxmlformats.org/drawingml/2006/table">
            <a:tbl>
              <a:tblPr firstRow="1" firstCol="1" bandRow="1">
                <a:tableStyleId>{073A0DAA-6AF3-43AB-8588-CEC1D06C72B9}</a:tableStyleId>
              </a:tblPr>
              <a:tblGrid>
                <a:gridCol w="764025"/>
                <a:gridCol w="961333"/>
                <a:gridCol w="1355080"/>
                <a:gridCol w="2464177"/>
              </a:tblGrid>
              <a:tr h="1092160">
                <a:tc>
                  <a:txBody>
                    <a:bodyPr/>
                    <a:lstStyle/>
                    <a:p>
                      <a:pPr>
                        <a:lnSpc>
                          <a:spcPct val="115000"/>
                        </a:lnSpc>
                        <a:spcAft>
                          <a:spcPts val="0"/>
                        </a:spcAft>
                      </a:pPr>
                      <a:r>
                        <a:rPr lang="en-US" sz="2000">
                          <a:effectLst/>
                        </a:rPr>
                        <a:t>Instant</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Durée en années</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Survie fonctionnelle</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Survie médiane selon les deux derniers points de données (IC 95 %)</a:t>
                      </a:r>
                      <a:endParaRPr lang="fr-FR" sz="2000">
                        <a:effectLst/>
                        <a:latin typeface="Calibri"/>
                        <a:ea typeface="Calibri"/>
                        <a:cs typeface="Arial"/>
                      </a:endParaRPr>
                    </a:p>
                  </a:txBody>
                  <a:tcPr marL="68580" marR="68580" marT="0" marB="0"/>
                </a:tc>
              </a:tr>
              <a:tr h="386436">
                <a:tc>
                  <a:txBody>
                    <a:bodyPr/>
                    <a:lstStyle/>
                    <a:p>
                      <a:pPr algn="ctr">
                        <a:lnSpc>
                          <a:spcPct val="115000"/>
                        </a:lnSpc>
                        <a:spcAft>
                          <a:spcPts val="0"/>
                        </a:spcAft>
                      </a:pPr>
                      <a:r>
                        <a:rPr lang="en-US" sz="2000">
                          <a:effectLst/>
                        </a:rPr>
                        <a:t>1</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1,0</a:t>
                      </a:r>
                      <a:endParaRPr lang="fr-FR" sz="2000">
                        <a:effectLst/>
                        <a:latin typeface="Calibri"/>
                        <a:ea typeface="Calibri"/>
                        <a:cs typeface="Arial"/>
                      </a:endParaRPr>
                    </a:p>
                  </a:txBody>
                  <a:tcPr marL="68580" marR="68580" marT="0" marB="0" anchor="b"/>
                </a:tc>
                <a:tc>
                  <a:txBody>
                    <a:bodyPr/>
                    <a:lstStyle/>
                    <a:p>
                      <a:pPr algn="ctr">
                        <a:lnSpc>
                          <a:spcPct val="115000"/>
                        </a:lnSpc>
                        <a:spcAft>
                          <a:spcPts val="0"/>
                        </a:spcAft>
                      </a:pPr>
                      <a:r>
                        <a:rPr lang="en-US" sz="2000">
                          <a:effectLst/>
                        </a:rPr>
                        <a:t>93,3 %</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N/A</a:t>
                      </a:r>
                      <a:endParaRPr lang="fr-FR" sz="2000">
                        <a:effectLst/>
                        <a:latin typeface="Calibri"/>
                        <a:ea typeface="Calibri"/>
                        <a:cs typeface="Arial"/>
                      </a:endParaRPr>
                    </a:p>
                  </a:txBody>
                  <a:tcPr marL="68580" marR="68580" marT="0" marB="0"/>
                </a:tc>
              </a:tr>
              <a:tr h="386436">
                <a:tc>
                  <a:txBody>
                    <a:bodyPr/>
                    <a:lstStyle/>
                    <a:p>
                      <a:pPr algn="ctr">
                        <a:lnSpc>
                          <a:spcPct val="115000"/>
                        </a:lnSpc>
                        <a:spcAft>
                          <a:spcPts val="0"/>
                        </a:spcAft>
                      </a:pPr>
                      <a:r>
                        <a:rPr lang="en-US" sz="2000">
                          <a:effectLst/>
                        </a:rPr>
                        <a:t>2</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1,7</a:t>
                      </a:r>
                      <a:endParaRPr lang="fr-FR" sz="2000">
                        <a:effectLst/>
                        <a:latin typeface="Calibri"/>
                        <a:ea typeface="Calibri"/>
                        <a:cs typeface="Arial"/>
                      </a:endParaRPr>
                    </a:p>
                  </a:txBody>
                  <a:tcPr marL="68580" marR="68580" marT="0" marB="0" anchor="b"/>
                </a:tc>
                <a:tc>
                  <a:txBody>
                    <a:bodyPr/>
                    <a:lstStyle/>
                    <a:p>
                      <a:pPr algn="ctr">
                        <a:lnSpc>
                          <a:spcPct val="115000"/>
                        </a:lnSpc>
                        <a:spcAft>
                          <a:spcPts val="0"/>
                        </a:spcAft>
                      </a:pPr>
                      <a:r>
                        <a:rPr lang="en-US" sz="2000">
                          <a:effectLst/>
                        </a:rPr>
                        <a:t>83,4 %</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4,1 (3,7 à 4,5)</a:t>
                      </a:r>
                      <a:endParaRPr lang="fr-FR" sz="2000">
                        <a:effectLst/>
                        <a:latin typeface="Calibri"/>
                        <a:ea typeface="Calibri"/>
                        <a:cs typeface="Arial"/>
                      </a:endParaRPr>
                    </a:p>
                  </a:txBody>
                  <a:tcPr marL="68580" marR="68580" marT="0" marB="0"/>
                </a:tc>
              </a:tr>
              <a:tr h="386436">
                <a:tc>
                  <a:txBody>
                    <a:bodyPr/>
                    <a:lstStyle/>
                    <a:p>
                      <a:pPr algn="ctr">
                        <a:lnSpc>
                          <a:spcPct val="115000"/>
                        </a:lnSpc>
                        <a:spcAft>
                          <a:spcPts val="0"/>
                        </a:spcAft>
                      </a:pPr>
                      <a:r>
                        <a:rPr lang="en-US" sz="2000">
                          <a:effectLst/>
                        </a:rPr>
                        <a:t>3</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2,4</a:t>
                      </a:r>
                      <a:endParaRPr lang="fr-FR" sz="2000">
                        <a:effectLst/>
                        <a:latin typeface="Calibri"/>
                        <a:ea typeface="Calibri"/>
                        <a:cs typeface="Arial"/>
                      </a:endParaRPr>
                    </a:p>
                  </a:txBody>
                  <a:tcPr marL="68580" marR="68580" marT="0" marB="0" anchor="b"/>
                </a:tc>
                <a:tc>
                  <a:txBody>
                    <a:bodyPr/>
                    <a:lstStyle/>
                    <a:p>
                      <a:pPr algn="ctr">
                        <a:lnSpc>
                          <a:spcPct val="115000"/>
                        </a:lnSpc>
                        <a:spcAft>
                          <a:spcPts val="0"/>
                        </a:spcAft>
                      </a:pPr>
                      <a:r>
                        <a:rPr lang="en-US" sz="2000">
                          <a:effectLst/>
                        </a:rPr>
                        <a:t>68,2 %</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3,2 (3,0 à 3,5)</a:t>
                      </a:r>
                      <a:endParaRPr lang="fr-FR" sz="2000">
                        <a:effectLst/>
                        <a:latin typeface="Calibri"/>
                        <a:ea typeface="Calibri"/>
                        <a:cs typeface="Arial"/>
                      </a:endParaRPr>
                    </a:p>
                  </a:txBody>
                  <a:tcPr marL="68580" marR="68580" marT="0" marB="0"/>
                </a:tc>
              </a:tr>
              <a:tr h="386436">
                <a:tc>
                  <a:txBody>
                    <a:bodyPr/>
                    <a:lstStyle/>
                    <a:p>
                      <a:pPr algn="ctr">
                        <a:lnSpc>
                          <a:spcPct val="115000"/>
                        </a:lnSpc>
                        <a:spcAft>
                          <a:spcPts val="0"/>
                        </a:spcAft>
                      </a:pPr>
                      <a:r>
                        <a:rPr lang="en-US" sz="2000">
                          <a:effectLst/>
                        </a:rPr>
                        <a:t>4</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3,1</a:t>
                      </a:r>
                      <a:endParaRPr lang="fr-FR" sz="2000">
                        <a:effectLst/>
                        <a:latin typeface="Calibri"/>
                        <a:ea typeface="Calibri"/>
                        <a:cs typeface="Arial"/>
                      </a:endParaRPr>
                    </a:p>
                  </a:txBody>
                  <a:tcPr marL="68580" marR="68580" marT="0" marB="0" anchor="b"/>
                </a:tc>
                <a:tc>
                  <a:txBody>
                    <a:bodyPr/>
                    <a:lstStyle/>
                    <a:p>
                      <a:pPr algn="ctr">
                        <a:lnSpc>
                          <a:spcPct val="115000"/>
                        </a:lnSpc>
                        <a:spcAft>
                          <a:spcPts val="0"/>
                        </a:spcAft>
                      </a:pPr>
                      <a:r>
                        <a:rPr lang="en-US" sz="2000">
                          <a:effectLst/>
                        </a:rPr>
                        <a:t>53,2 %</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3,3 (3,0 à 3,5)</a:t>
                      </a:r>
                      <a:endParaRPr lang="fr-FR" sz="2000">
                        <a:effectLst/>
                        <a:latin typeface="Calibri"/>
                        <a:ea typeface="Calibri"/>
                        <a:cs typeface="Arial"/>
                      </a:endParaRPr>
                    </a:p>
                  </a:txBody>
                  <a:tcPr marL="68580" marR="68580" marT="0" marB="0"/>
                </a:tc>
              </a:tr>
              <a:tr h="386436">
                <a:tc>
                  <a:txBody>
                    <a:bodyPr/>
                    <a:lstStyle/>
                    <a:p>
                      <a:pPr algn="ctr">
                        <a:lnSpc>
                          <a:spcPct val="115000"/>
                        </a:lnSpc>
                        <a:spcAft>
                          <a:spcPts val="0"/>
                        </a:spcAft>
                      </a:pPr>
                      <a:r>
                        <a:rPr lang="en-US" sz="2000">
                          <a:effectLst/>
                        </a:rPr>
                        <a:t>5</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a:effectLst/>
                        </a:rPr>
                        <a:t>4,3</a:t>
                      </a:r>
                      <a:endParaRPr lang="fr-FR" sz="2000">
                        <a:effectLst/>
                        <a:latin typeface="Calibri"/>
                        <a:ea typeface="Calibri"/>
                        <a:cs typeface="Arial"/>
                      </a:endParaRPr>
                    </a:p>
                  </a:txBody>
                  <a:tcPr marL="68580" marR="68580" marT="0" marB="0" anchor="b"/>
                </a:tc>
                <a:tc>
                  <a:txBody>
                    <a:bodyPr/>
                    <a:lstStyle/>
                    <a:p>
                      <a:pPr algn="ctr">
                        <a:lnSpc>
                          <a:spcPct val="115000"/>
                        </a:lnSpc>
                        <a:spcAft>
                          <a:spcPts val="0"/>
                        </a:spcAft>
                      </a:pPr>
                      <a:r>
                        <a:rPr lang="en-US" sz="2000">
                          <a:effectLst/>
                        </a:rPr>
                        <a:t>31,6 %</a:t>
                      </a:r>
                      <a:endParaRPr lang="fr-FR" sz="2000">
                        <a:effectLst/>
                        <a:latin typeface="Calibri"/>
                        <a:ea typeface="Calibri"/>
                        <a:cs typeface="Arial"/>
                      </a:endParaRPr>
                    </a:p>
                  </a:txBody>
                  <a:tcPr marL="68580" marR="68580" marT="0" marB="0"/>
                </a:tc>
                <a:tc>
                  <a:txBody>
                    <a:bodyPr/>
                    <a:lstStyle/>
                    <a:p>
                      <a:pPr algn="ctr">
                        <a:lnSpc>
                          <a:spcPct val="115000"/>
                        </a:lnSpc>
                        <a:spcAft>
                          <a:spcPts val="0"/>
                        </a:spcAft>
                      </a:pPr>
                      <a:r>
                        <a:rPr lang="en-US" sz="2000" dirty="0">
                          <a:effectLst/>
                        </a:rPr>
                        <a:t>3,3 (3,0 à 3,6)</a:t>
                      </a:r>
                      <a:endParaRPr lang="fr-FR" sz="20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678561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3" y="292347"/>
            <a:ext cx="9252520" cy="707886"/>
          </a:xfrm>
          <a:prstGeom prst="rect">
            <a:avLst/>
          </a:prstGeom>
          <a:noFill/>
        </p:spPr>
        <p:txBody>
          <a:bodyPr wrap="square" rtlCol="0">
            <a:spAutoFit/>
          </a:bodyPr>
          <a:lstStyle/>
          <a:p>
            <a:pPr algn="ctr"/>
            <a:r>
              <a:rPr lang="fr-FR" sz="4000" b="1" dirty="0" smtClean="0">
                <a:solidFill>
                  <a:srgbClr val="C00000"/>
                </a:solidFill>
                <a:latin typeface="+mj-lt"/>
              </a:rPr>
              <a:t>Pourquoi cette étude ?</a:t>
            </a:r>
            <a:endParaRPr lang="fr-FR" sz="4000" b="1" dirty="0">
              <a:solidFill>
                <a:srgbClr val="C00000"/>
              </a:solidFill>
              <a:latin typeface="+mj-lt"/>
            </a:endParaRPr>
          </a:p>
        </p:txBody>
      </p:sp>
      <p:sp>
        <p:nvSpPr>
          <p:cNvPr id="48" name="Content Placeholder 5"/>
          <p:cNvSpPr>
            <a:spLocks noGrp="1"/>
          </p:cNvSpPr>
          <p:nvPr>
            <p:ph idx="1"/>
          </p:nvPr>
        </p:nvSpPr>
        <p:spPr>
          <a:xfrm>
            <a:off x="395536" y="1556792"/>
            <a:ext cx="8496944" cy="4824536"/>
          </a:xfrm>
        </p:spPr>
        <p:txBody>
          <a:bodyPr>
            <a:normAutofit/>
          </a:bodyPr>
          <a:lstStyle/>
          <a:p>
            <a:pPr>
              <a:buClr>
                <a:srgbClr val="C00000"/>
              </a:buClr>
              <a:buFont typeface="Wingdings" pitchFamily="2" charset="2"/>
              <a:buChar char="§"/>
            </a:pPr>
            <a:r>
              <a:rPr lang="fr-FR" dirty="0" smtClean="0">
                <a:latin typeface="+mj-lt"/>
              </a:rPr>
              <a:t>Les recommandations de la PMI prévoient désormais une surveillance régulière de la durabilité.</a:t>
            </a:r>
          </a:p>
          <a:p>
            <a:pPr>
              <a:buClr>
                <a:srgbClr val="C00000"/>
              </a:buClr>
              <a:buFont typeface="Wingdings" pitchFamily="2" charset="2"/>
              <a:buChar char="§"/>
            </a:pPr>
            <a:r>
              <a:rPr lang="fr-FR" dirty="0" smtClean="0">
                <a:latin typeface="+mj-lt"/>
              </a:rPr>
              <a:t>Recueillir des données de durabilité des MILD dans différentes zones éco-géographiques.</a:t>
            </a:r>
          </a:p>
          <a:p>
            <a:pPr>
              <a:buClr>
                <a:srgbClr val="C00000"/>
              </a:buClr>
              <a:buFont typeface="Wingdings" pitchFamily="2" charset="2"/>
              <a:buChar char="§"/>
            </a:pPr>
            <a:r>
              <a:rPr lang="fr-FR" dirty="0" smtClean="0">
                <a:latin typeface="+mj-lt"/>
              </a:rPr>
              <a:t>Explorer l’impact potentiel des CCC sur l’entretien et la réparation, pour augmenter la durabilité.</a:t>
            </a:r>
          </a:p>
        </p:txBody>
      </p:sp>
    </p:spTree>
    <p:extLst>
      <p:ext uri="{BB962C8B-B14F-4D97-AF65-F5344CB8AC3E}">
        <p14:creationId xmlns:p14="http://schemas.microsoft.com/office/powerpoint/2010/main" val="1165314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413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spcBef>
                <a:spcPct val="50000"/>
              </a:spcBef>
            </a:pPr>
            <a:r>
              <a:rPr lang="fr-FR" sz="3600" b="1" dirty="0" smtClean="0">
                <a:solidFill>
                  <a:srgbClr val="993366"/>
                </a:solidFill>
              </a:rPr>
              <a:t>Possibilités dans la lutte contre le vecteur</a:t>
            </a:r>
            <a:endParaRPr lang="fr-FR" sz="3600" b="1" dirty="0">
              <a:solidFill>
                <a:srgbClr val="993366"/>
              </a:solidFill>
            </a:endParaRPr>
          </a:p>
        </p:txBody>
      </p:sp>
      <p:pic>
        <p:nvPicPr>
          <p:cNvPr id="5" name="Picture 2" descr="transmission3"/>
          <p:cNvPicPr>
            <a:picLocks noChangeAspect="1" noChangeArrowheads="1"/>
          </p:cNvPicPr>
          <p:nvPr/>
        </p:nvPicPr>
        <p:blipFill rotWithShape="1">
          <a:blip r:embed="rId3">
            <a:extLst>
              <a:ext uri="{28A0092B-C50C-407E-A947-70E740481C1C}">
                <a14:useLocalDpi xmlns:a14="http://schemas.microsoft.com/office/drawing/2010/main" val="0"/>
              </a:ext>
            </a:extLst>
          </a:blip>
          <a:srcRect l="1753" t="16762" r="62812" b="28733"/>
          <a:stretch/>
        </p:blipFill>
        <p:spPr bwMode="auto">
          <a:xfrm>
            <a:off x="2771800" y="4005064"/>
            <a:ext cx="3240000" cy="266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323528" y="1196456"/>
            <a:ext cx="8496300" cy="1800496"/>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SzPct val="150000"/>
            </a:pPr>
            <a:r>
              <a:rPr lang="fr-FR" sz="2800" dirty="0" smtClean="0">
                <a:latin typeface="+mj-lt"/>
              </a:rPr>
              <a:t>La gestion intégrée des vecteurs a pour objectif de réduire la survie des vecteurs au point de baisser significativement, voire interrompre, la transmission.</a:t>
            </a:r>
          </a:p>
        </p:txBody>
      </p:sp>
      <p:grpSp>
        <p:nvGrpSpPr>
          <p:cNvPr id="17" name="Group 16"/>
          <p:cNvGrpSpPr/>
          <p:nvPr/>
        </p:nvGrpSpPr>
        <p:grpSpPr>
          <a:xfrm>
            <a:off x="616202" y="5804968"/>
            <a:ext cx="2731662" cy="864096"/>
            <a:chOff x="616202" y="5804968"/>
            <a:chExt cx="2731662" cy="864096"/>
          </a:xfrm>
        </p:grpSpPr>
        <p:sp>
          <p:nvSpPr>
            <p:cNvPr id="3" name="Rectangle 2"/>
            <p:cNvSpPr/>
            <p:nvPr/>
          </p:nvSpPr>
          <p:spPr>
            <a:xfrm>
              <a:off x="616202" y="5804968"/>
              <a:ext cx="1800200"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mj-lt"/>
                </a:rPr>
                <a:t>Gestion de l’environnement</a:t>
              </a:r>
              <a:endParaRPr lang="fr-FR" dirty="0">
                <a:solidFill>
                  <a:schemeClr val="tx1"/>
                </a:solidFill>
                <a:latin typeface="+mj-lt"/>
              </a:endParaRPr>
            </a:p>
          </p:txBody>
        </p:sp>
        <p:cxnSp>
          <p:nvCxnSpPr>
            <p:cNvPr id="7" name="Straight Arrow Connector 6"/>
            <p:cNvCxnSpPr>
              <a:stCxn id="3" idx="3"/>
            </p:cNvCxnSpPr>
            <p:nvPr/>
          </p:nvCxnSpPr>
          <p:spPr>
            <a:xfrm>
              <a:off x="2416402" y="6237016"/>
              <a:ext cx="931462" cy="7230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68602" y="4450450"/>
            <a:ext cx="3011310" cy="1822718"/>
            <a:chOff x="768602" y="4450450"/>
            <a:chExt cx="3011310" cy="1822718"/>
          </a:xfrm>
        </p:grpSpPr>
        <p:sp>
          <p:nvSpPr>
            <p:cNvPr id="8" name="Rectangle 7"/>
            <p:cNvSpPr/>
            <p:nvPr/>
          </p:nvSpPr>
          <p:spPr>
            <a:xfrm>
              <a:off x="768602" y="4450450"/>
              <a:ext cx="1800200"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mj-lt"/>
                </a:rPr>
                <a:t>Lutte contre les larves</a:t>
              </a:r>
              <a:endParaRPr lang="fr-FR" dirty="0">
                <a:solidFill>
                  <a:schemeClr val="tx1"/>
                </a:solidFill>
                <a:latin typeface="+mj-lt"/>
              </a:endParaRPr>
            </a:p>
          </p:txBody>
        </p:sp>
        <p:cxnSp>
          <p:nvCxnSpPr>
            <p:cNvPr id="12" name="Straight Arrow Connector 11"/>
            <p:cNvCxnSpPr>
              <a:stCxn id="8" idx="3"/>
            </p:cNvCxnSpPr>
            <p:nvPr/>
          </p:nvCxnSpPr>
          <p:spPr>
            <a:xfrm>
              <a:off x="2568802" y="4882498"/>
              <a:ext cx="1211110" cy="139067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347864" y="3140968"/>
            <a:ext cx="1800200" cy="2196096"/>
            <a:chOff x="3347864" y="3140968"/>
            <a:chExt cx="1800200" cy="2196096"/>
          </a:xfrm>
        </p:grpSpPr>
        <p:sp>
          <p:nvSpPr>
            <p:cNvPr id="9" name="Rectangle 8"/>
            <p:cNvSpPr/>
            <p:nvPr/>
          </p:nvSpPr>
          <p:spPr>
            <a:xfrm>
              <a:off x="3347864" y="3140968"/>
              <a:ext cx="1800200"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mj-lt"/>
                </a:rPr>
                <a:t>Lutte contre les moustiques adultes</a:t>
              </a:r>
              <a:endParaRPr lang="fr-FR" dirty="0">
                <a:solidFill>
                  <a:schemeClr val="tx1"/>
                </a:solidFill>
                <a:latin typeface="+mj-lt"/>
              </a:endParaRPr>
            </a:p>
          </p:txBody>
        </p:sp>
        <p:cxnSp>
          <p:nvCxnSpPr>
            <p:cNvPr id="14" name="Straight Arrow Connector 13"/>
            <p:cNvCxnSpPr>
              <a:stCxn id="5" idx="0"/>
            </p:cNvCxnSpPr>
            <p:nvPr/>
          </p:nvCxnSpPr>
          <p:spPr>
            <a:xfrm>
              <a:off x="4391800" y="4005064"/>
              <a:ext cx="179878" cy="1332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292080" y="5337064"/>
            <a:ext cx="2798948" cy="1292086"/>
            <a:chOff x="5292080" y="5337064"/>
            <a:chExt cx="2798948" cy="1292086"/>
          </a:xfrm>
        </p:grpSpPr>
        <p:sp>
          <p:nvSpPr>
            <p:cNvPr id="10" name="Rectangle 9"/>
            <p:cNvSpPr/>
            <p:nvPr/>
          </p:nvSpPr>
          <p:spPr>
            <a:xfrm>
              <a:off x="6290828" y="5765054"/>
              <a:ext cx="1800200" cy="86409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mj-lt"/>
                </a:rPr>
                <a:t>Protection contre les piqûres</a:t>
              </a:r>
              <a:endParaRPr lang="fr-FR" dirty="0">
                <a:solidFill>
                  <a:schemeClr val="tx1"/>
                </a:solidFill>
                <a:latin typeface="+mj-lt"/>
              </a:endParaRPr>
            </a:p>
          </p:txBody>
        </p:sp>
        <p:cxnSp>
          <p:nvCxnSpPr>
            <p:cNvPr id="16" name="Straight Arrow Connector 15"/>
            <p:cNvCxnSpPr>
              <a:stCxn id="10" idx="1"/>
            </p:cNvCxnSpPr>
            <p:nvPr/>
          </p:nvCxnSpPr>
          <p:spPr>
            <a:xfrm flipH="1" flipV="1">
              <a:off x="5292080" y="5337064"/>
              <a:ext cx="998748" cy="8600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779748" y="2655618"/>
            <a:ext cx="3243078" cy="2429566"/>
            <a:chOff x="5779748" y="2655618"/>
            <a:chExt cx="2707324" cy="2266844"/>
          </a:xfrm>
        </p:grpSpPr>
        <p:sp>
          <p:nvSpPr>
            <p:cNvPr id="21" name="Oval 20"/>
            <p:cNvSpPr/>
            <p:nvPr/>
          </p:nvSpPr>
          <p:spPr>
            <a:xfrm>
              <a:off x="5779748" y="2655618"/>
              <a:ext cx="2117612" cy="917398"/>
            </a:xfrm>
            <a:prstGeom prst="ellipse">
              <a:avLst/>
            </a:prstGeom>
            <a:solidFill>
              <a:srgbClr val="FFFFE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2">
                      <a:lumMod val="10000"/>
                    </a:schemeClr>
                  </a:solidFill>
                  <a:latin typeface="+mj-lt"/>
                </a:rPr>
                <a:t>Pulvérisation intra-domiciliaire</a:t>
              </a:r>
              <a:endParaRPr lang="fr-FR" dirty="0">
                <a:solidFill>
                  <a:schemeClr val="bg2">
                    <a:lumMod val="10000"/>
                  </a:schemeClr>
                </a:solidFill>
                <a:latin typeface="+mj-lt"/>
              </a:endParaRPr>
            </a:p>
          </p:txBody>
        </p:sp>
        <p:sp>
          <p:nvSpPr>
            <p:cNvPr id="24" name="Oval 23"/>
            <p:cNvSpPr/>
            <p:nvPr/>
          </p:nvSpPr>
          <p:spPr>
            <a:xfrm>
              <a:off x="6682190" y="4005064"/>
              <a:ext cx="1804882" cy="917398"/>
            </a:xfrm>
            <a:prstGeom prst="ellipse">
              <a:avLst/>
            </a:prstGeom>
            <a:solidFill>
              <a:srgbClr val="FFFFE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2">
                      <a:lumMod val="10000"/>
                    </a:schemeClr>
                  </a:solidFill>
                  <a:latin typeface="+mj-lt"/>
                </a:rPr>
                <a:t>Moustiquaires imprégnées d’insecticide</a:t>
              </a:r>
              <a:endParaRPr lang="fr-FR" dirty="0">
                <a:solidFill>
                  <a:schemeClr val="bg2">
                    <a:lumMod val="10000"/>
                  </a:schemeClr>
                </a:solidFill>
                <a:latin typeface="+mj-lt"/>
              </a:endParaRPr>
            </a:p>
          </p:txBody>
        </p:sp>
      </p:grpSp>
      <p:cxnSp>
        <p:nvCxnSpPr>
          <p:cNvPr id="23" name="Straight Arrow Connector 22"/>
          <p:cNvCxnSpPr>
            <a:stCxn id="21" idx="2"/>
            <a:endCxn id="9" idx="3"/>
          </p:cNvCxnSpPr>
          <p:nvPr/>
        </p:nvCxnSpPr>
        <p:spPr>
          <a:xfrm flipH="1">
            <a:off x="5148064" y="3147244"/>
            <a:ext cx="631684" cy="4257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2"/>
            <a:endCxn id="9" idx="3"/>
          </p:cNvCxnSpPr>
          <p:nvPr/>
        </p:nvCxnSpPr>
        <p:spPr>
          <a:xfrm flipH="1" flipV="1">
            <a:off x="5148064" y="3573016"/>
            <a:ext cx="1712711" cy="10205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4"/>
            <a:endCxn id="10" idx="0"/>
          </p:cNvCxnSpPr>
          <p:nvPr/>
        </p:nvCxnSpPr>
        <p:spPr>
          <a:xfrm flipH="1">
            <a:off x="7190928" y="5085184"/>
            <a:ext cx="750873" cy="6798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681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538" y="1855553"/>
            <a:ext cx="6340288"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538" y="1855553"/>
            <a:ext cx="6340288"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4" y="1855553"/>
            <a:ext cx="6340288"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717265" y="27798"/>
            <a:ext cx="7797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00529B"/>
                </a:solidFill>
                <a:latin typeface="+mj-lt"/>
                <a:ea typeface="ＭＳ Ｐゴシック" charset="-128"/>
                <a:cs typeface="ＭＳ Ｐゴシック" charset="-128"/>
              </a:defRPr>
            </a:lvl1pPr>
            <a:lvl2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2pPr>
            <a:lvl3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3pPr>
            <a:lvl4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4pPr>
            <a:lvl5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000" b="1">
                <a:solidFill>
                  <a:srgbClr val="00529B"/>
                </a:solidFill>
                <a:latin typeface="Arial" charset="0"/>
              </a:defRPr>
            </a:lvl6pPr>
            <a:lvl7pPr marL="914400" algn="ctr" rtl="0" eaLnBrk="1" fontAlgn="base" hangingPunct="1">
              <a:spcBef>
                <a:spcPct val="0"/>
              </a:spcBef>
              <a:spcAft>
                <a:spcPct val="0"/>
              </a:spcAft>
              <a:defRPr sz="4000" b="1">
                <a:solidFill>
                  <a:srgbClr val="00529B"/>
                </a:solidFill>
                <a:latin typeface="Arial" charset="0"/>
              </a:defRPr>
            </a:lvl7pPr>
            <a:lvl8pPr marL="1371600" algn="ctr" rtl="0" eaLnBrk="1" fontAlgn="base" hangingPunct="1">
              <a:spcBef>
                <a:spcPct val="0"/>
              </a:spcBef>
              <a:spcAft>
                <a:spcPct val="0"/>
              </a:spcAft>
              <a:defRPr sz="4000" b="1">
                <a:solidFill>
                  <a:srgbClr val="00529B"/>
                </a:solidFill>
                <a:latin typeface="Arial" charset="0"/>
              </a:defRPr>
            </a:lvl8pPr>
            <a:lvl9pPr marL="1828800" algn="ctr" rtl="0" eaLnBrk="1" fontAlgn="base" hangingPunct="1">
              <a:spcBef>
                <a:spcPct val="0"/>
              </a:spcBef>
              <a:spcAft>
                <a:spcPct val="0"/>
              </a:spcAft>
              <a:defRPr sz="4000" b="1">
                <a:solidFill>
                  <a:srgbClr val="00529B"/>
                </a:solidFill>
                <a:latin typeface="Arial" charset="0"/>
              </a:defRPr>
            </a:lvl9pPr>
          </a:lstStyle>
          <a:p>
            <a:pPr algn="ctr"/>
            <a:r>
              <a:rPr lang="fr-FR" sz="4400" kern="0" dirty="0" smtClean="0">
                <a:solidFill>
                  <a:srgbClr val="C00000"/>
                </a:solidFill>
                <a:latin typeface="Calibri"/>
              </a:rPr>
              <a:t>Durabilité - survie</a:t>
            </a:r>
            <a:endParaRPr lang="fr-FR" sz="4400" kern="0" dirty="0">
              <a:solidFill>
                <a:srgbClr val="C00000"/>
              </a:solidFill>
              <a:latin typeface="Calibri"/>
              <a:cs typeface="Calibri"/>
            </a:endParaRPr>
          </a:p>
        </p:txBody>
      </p:sp>
      <p:sp>
        <p:nvSpPr>
          <p:cNvPr id="8" name="TextBox 7"/>
          <p:cNvSpPr txBox="1"/>
          <p:nvPr/>
        </p:nvSpPr>
        <p:spPr>
          <a:xfrm>
            <a:off x="539552" y="1515759"/>
            <a:ext cx="1944216" cy="461665"/>
          </a:xfrm>
          <a:prstGeom prst="rect">
            <a:avLst/>
          </a:prstGeom>
          <a:noFill/>
        </p:spPr>
        <p:txBody>
          <a:bodyPr wrap="square" rtlCol="0">
            <a:spAutoFit/>
          </a:bodyPr>
          <a:lstStyle/>
          <a:p>
            <a:r>
              <a:rPr lang="fr-FR" dirty="0" smtClean="0">
                <a:latin typeface="Calibri"/>
              </a:rPr>
              <a:t>Zamfara</a:t>
            </a:r>
            <a:endParaRPr lang="fr-FR" dirty="0">
              <a:latin typeface="Calibri"/>
              <a:cs typeface="Calibri"/>
            </a:endParaRPr>
          </a:p>
        </p:txBody>
      </p:sp>
      <p:sp>
        <p:nvSpPr>
          <p:cNvPr id="9" name="TextBox 8"/>
          <p:cNvSpPr txBox="1"/>
          <p:nvPr/>
        </p:nvSpPr>
        <p:spPr>
          <a:xfrm>
            <a:off x="3347864" y="1515758"/>
            <a:ext cx="1944216" cy="461665"/>
          </a:xfrm>
          <a:prstGeom prst="rect">
            <a:avLst/>
          </a:prstGeom>
          <a:noFill/>
        </p:spPr>
        <p:txBody>
          <a:bodyPr wrap="square" rtlCol="0">
            <a:spAutoFit/>
          </a:bodyPr>
          <a:lstStyle>
            <a:defPPr>
              <a:defRPr lang="en-US"/>
            </a:defPPr>
            <a:lvl1pPr>
              <a:defRPr>
                <a:latin typeface="Calibri" panose="020F0502020204030204" pitchFamily="34" charset="0"/>
              </a:defRPr>
            </a:lvl1pPr>
          </a:lstStyle>
          <a:p>
            <a:r>
              <a:rPr lang="fr-FR" dirty="0">
                <a:latin typeface="Calibri"/>
              </a:rPr>
              <a:t>Nasarawa</a:t>
            </a:r>
            <a:endParaRPr lang="fr-FR" dirty="0">
              <a:latin typeface="Calibri"/>
              <a:cs typeface="Calibri"/>
            </a:endParaRPr>
          </a:p>
        </p:txBody>
      </p:sp>
      <p:sp>
        <p:nvSpPr>
          <p:cNvPr id="10" name="TextBox 9"/>
          <p:cNvSpPr txBox="1"/>
          <p:nvPr/>
        </p:nvSpPr>
        <p:spPr>
          <a:xfrm>
            <a:off x="5996682" y="1515757"/>
            <a:ext cx="1944216" cy="461665"/>
          </a:xfrm>
          <a:prstGeom prst="rect">
            <a:avLst/>
          </a:prstGeom>
          <a:noFill/>
        </p:spPr>
        <p:txBody>
          <a:bodyPr wrap="square" rtlCol="0">
            <a:spAutoFit/>
          </a:bodyPr>
          <a:lstStyle>
            <a:defPPr>
              <a:defRPr lang="en-US"/>
            </a:defPPr>
            <a:lvl1pPr>
              <a:defRPr>
                <a:latin typeface="Calibri" panose="020F0502020204030204" pitchFamily="34" charset="0"/>
              </a:defRPr>
            </a:lvl1pPr>
          </a:lstStyle>
          <a:p>
            <a:r>
              <a:rPr lang="fr-FR" dirty="0">
                <a:latin typeface="Calibri"/>
              </a:rPr>
              <a:t>Cross River</a:t>
            </a:r>
            <a:endParaRPr lang="fr-FR" dirty="0">
              <a:latin typeface="Calibri"/>
              <a:cs typeface="Calibri"/>
            </a:endParaRPr>
          </a:p>
        </p:txBody>
      </p:sp>
      <p:grpSp>
        <p:nvGrpSpPr>
          <p:cNvPr id="2" name="Group 1"/>
          <p:cNvGrpSpPr/>
          <p:nvPr/>
        </p:nvGrpSpPr>
        <p:grpSpPr>
          <a:xfrm>
            <a:off x="755576" y="4368948"/>
            <a:ext cx="7185322" cy="1072662"/>
            <a:chOff x="755576" y="4368948"/>
            <a:chExt cx="7185322" cy="1072662"/>
          </a:xfrm>
        </p:grpSpPr>
        <p:sp>
          <p:nvSpPr>
            <p:cNvPr id="11" name="TextBox 10"/>
            <p:cNvSpPr txBox="1"/>
            <p:nvPr/>
          </p:nvSpPr>
          <p:spPr>
            <a:xfrm>
              <a:off x="755576" y="4371049"/>
              <a:ext cx="1584176" cy="1046440"/>
            </a:xfrm>
            <a:prstGeom prst="rect">
              <a:avLst/>
            </a:prstGeom>
            <a:solidFill>
              <a:srgbClr val="FFFFCC"/>
            </a:solidFill>
            <a:ln w="12700">
              <a:solidFill>
                <a:schemeClr val="tx1"/>
              </a:solidFill>
            </a:ln>
          </p:spPr>
          <p:txBody>
            <a:bodyPr wrap="square" rtlCol="0">
              <a:spAutoFit/>
            </a:bodyPr>
            <a:lstStyle>
              <a:defPPr>
                <a:defRPr lang="en-US"/>
              </a:defPPr>
              <a:lvl1pPr>
                <a:defRPr>
                  <a:latin typeface="Calibri" panose="020F0502020204030204" pitchFamily="34" charset="0"/>
                </a:defRPr>
              </a:lvl1pPr>
            </a:lstStyle>
            <a:p>
              <a:pPr algn="ctr"/>
              <a:r>
                <a:rPr lang="fr-FR" dirty="0">
                  <a:latin typeface="Calibri"/>
                </a:rPr>
                <a:t>Médiane</a:t>
              </a:r>
            </a:p>
            <a:p>
              <a:pPr algn="ctr"/>
              <a:r>
                <a:rPr lang="fr-FR" dirty="0">
                  <a:latin typeface="Calibri"/>
                </a:rPr>
                <a:t>5,2 ans</a:t>
              </a:r>
              <a:endParaRPr lang="fr-FR" dirty="0">
                <a:latin typeface="Calibri"/>
                <a:cs typeface="Calibri"/>
              </a:endParaRPr>
            </a:p>
            <a:p>
              <a:pPr algn="ctr"/>
              <a:r>
                <a:rPr lang="fr-FR" sz="1400" dirty="0">
                  <a:latin typeface="Calibri"/>
                </a:rPr>
                <a:t>IC 95 % 4,8-5,8</a:t>
              </a:r>
              <a:endParaRPr lang="fr-FR" sz="1400" dirty="0">
                <a:latin typeface="Calibri"/>
                <a:cs typeface="Calibri"/>
              </a:endParaRPr>
            </a:p>
          </p:txBody>
        </p:sp>
        <p:sp>
          <p:nvSpPr>
            <p:cNvPr id="12" name="TextBox 11"/>
            <p:cNvSpPr txBox="1"/>
            <p:nvPr/>
          </p:nvSpPr>
          <p:spPr>
            <a:xfrm>
              <a:off x="3656535" y="4395170"/>
              <a:ext cx="1584176" cy="1046440"/>
            </a:xfrm>
            <a:prstGeom prst="rect">
              <a:avLst/>
            </a:prstGeom>
            <a:solidFill>
              <a:srgbClr val="FFFFCC"/>
            </a:solidFill>
            <a:ln w="12700">
              <a:solidFill>
                <a:schemeClr val="tx1"/>
              </a:solidFill>
            </a:ln>
          </p:spPr>
          <p:txBody>
            <a:bodyPr wrap="square" rtlCol="0">
              <a:spAutoFit/>
            </a:bodyPr>
            <a:lstStyle>
              <a:defPPr>
                <a:defRPr lang="en-US"/>
              </a:defPPr>
              <a:lvl1pPr algn="ctr">
                <a:defRPr>
                  <a:latin typeface="Calibri" panose="020F0502020204030204" pitchFamily="34" charset="0"/>
                </a:defRPr>
              </a:lvl1pPr>
            </a:lstStyle>
            <a:p>
              <a:r>
                <a:rPr lang="fr-FR" dirty="0">
                  <a:latin typeface="Calibri"/>
                </a:rPr>
                <a:t>Médiane</a:t>
              </a:r>
            </a:p>
            <a:p>
              <a:r>
                <a:rPr lang="fr-FR" dirty="0">
                  <a:latin typeface="Calibri"/>
                </a:rPr>
                <a:t>2,7 ans</a:t>
              </a:r>
              <a:endParaRPr lang="fr-FR" dirty="0">
                <a:latin typeface="Calibri"/>
                <a:cs typeface="Calibri"/>
              </a:endParaRPr>
            </a:p>
            <a:p>
              <a:r>
                <a:rPr lang="fr-FR" sz="1400" dirty="0">
                  <a:latin typeface="Calibri"/>
                </a:rPr>
                <a:t>IC 95 % 2,5-2,8</a:t>
              </a:r>
              <a:endParaRPr lang="fr-FR" sz="1400" dirty="0">
                <a:latin typeface="Calibri"/>
                <a:cs typeface="Calibri"/>
              </a:endParaRPr>
            </a:p>
          </p:txBody>
        </p:sp>
        <p:sp>
          <p:nvSpPr>
            <p:cNvPr id="13" name="TextBox 12"/>
            <p:cNvSpPr txBox="1"/>
            <p:nvPr/>
          </p:nvSpPr>
          <p:spPr>
            <a:xfrm>
              <a:off x="6356722" y="4368948"/>
              <a:ext cx="1584176" cy="1046440"/>
            </a:xfrm>
            <a:prstGeom prst="rect">
              <a:avLst/>
            </a:prstGeom>
            <a:solidFill>
              <a:srgbClr val="FFFFCC"/>
            </a:solidFill>
            <a:ln w="12700">
              <a:solidFill>
                <a:schemeClr val="tx1"/>
              </a:solidFill>
            </a:ln>
          </p:spPr>
          <p:txBody>
            <a:bodyPr wrap="square" rtlCol="0">
              <a:spAutoFit/>
            </a:bodyPr>
            <a:lstStyle>
              <a:defPPr>
                <a:defRPr lang="en-US"/>
              </a:defPPr>
              <a:lvl1pPr algn="ctr">
                <a:defRPr>
                  <a:latin typeface="Calibri" panose="020F0502020204030204" pitchFamily="34" charset="0"/>
                </a:defRPr>
              </a:lvl1pPr>
            </a:lstStyle>
            <a:p>
              <a:r>
                <a:rPr lang="fr-FR" dirty="0">
                  <a:latin typeface="Calibri"/>
                </a:rPr>
                <a:t>Médiane</a:t>
              </a:r>
            </a:p>
            <a:p>
              <a:r>
                <a:rPr lang="fr-FR" dirty="0">
                  <a:latin typeface="Calibri"/>
                </a:rPr>
                <a:t>4,4 ans</a:t>
              </a:r>
              <a:endParaRPr lang="fr-FR" dirty="0">
                <a:latin typeface="Calibri"/>
                <a:cs typeface="Calibri"/>
              </a:endParaRPr>
            </a:p>
            <a:p>
              <a:r>
                <a:rPr lang="fr-FR" sz="1400" dirty="0">
                  <a:latin typeface="Calibri"/>
                </a:rPr>
                <a:t>IC 95 % 3,6-5,5 </a:t>
              </a:r>
              <a:endParaRPr lang="fr-FR" sz="1400" dirty="0">
                <a:latin typeface="Calibri"/>
                <a:cs typeface="Calibri"/>
              </a:endParaRPr>
            </a:p>
          </p:txBody>
        </p:sp>
      </p:grpSp>
      <p:sp>
        <p:nvSpPr>
          <p:cNvPr id="14" name="TextBox 13"/>
          <p:cNvSpPr txBox="1"/>
          <p:nvPr/>
        </p:nvSpPr>
        <p:spPr>
          <a:xfrm>
            <a:off x="4616165" y="2093204"/>
            <a:ext cx="885372" cy="400110"/>
          </a:xfrm>
          <a:prstGeom prst="rect">
            <a:avLst/>
          </a:prstGeom>
          <a:noFill/>
        </p:spPr>
        <p:txBody>
          <a:bodyPr wrap="square" rtlCol="0">
            <a:spAutoFit/>
          </a:bodyPr>
          <a:lstStyle/>
          <a:p>
            <a:r>
              <a:rPr lang="fr-FR" sz="2000" dirty="0" smtClean="0">
                <a:latin typeface="Calibri"/>
              </a:rPr>
              <a:t>39,5%</a:t>
            </a:r>
            <a:endParaRPr lang="fr-FR" sz="2000" dirty="0">
              <a:latin typeface="Calibri"/>
              <a:cs typeface="Calibri"/>
            </a:endParaRPr>
          </a:p>
        </p:txBody>
      </p:sp>
      <p:sp>
        <p:nvSpPr>
          <p:cNvPr id="15" name="TextBox 14"/>
          <p:cNvSpPr txBox="1"/>
          <p:nvPr/>
        </p:nvSpPr>
        <p:spPr>
          <a:xfrm>
            <a:off x="7229698" y="2093206"/>
            <a:ext cx="885372" cy="400110"/>
          </a:xfrm>
          <a:prstGeom prst="rect">
            <a:avLst/>
          </a:prstGeom>
          <a:noFill/>
        </p:spPr>
        <p:txBody>
          <a:bodyPr wrap="square" rtlCol="0">
            <a:spAutoFit/>
          </a:bodyPr>
          <a:lstStyle/>
          <a:p>
            <a:r>
              <a:rPr lang="fr-FR" sz="2000" dirty="0" smtClean="0">
                <a:latin typeface="Calibri"/>
              </a:rPr>
              <a:t>72,2 %</a:t>
            </a:r>
            <a:endParaRPr lang="fr-FR" sz="2000" dirty="0">
              <a:latin typeface="Calibri"/>
              <a:cs typeface="Calibri"/>
            </a:endParaRPr>
          </a:p>
        </p:txBody>
      </p:sp>
      <p:sp>
        <p:nvSpPr>
          <p:cNvPr id="16" name="TextBox 15"/>
          <p:cNvSpPr txBox="1"/>
          <p:nvPr/>
        </p:nvSpPr>
        <p:spPr>
          <a:xfrm>
            <a:off x="1940628" y="2059095"/>
            <a:ext cx="885372" cy="400110"/>
          </a:xfrm>
          <a:prstGeom prst="rect">
            <a:avLst/>
          </a:prstGeom>
          <a:noFill/>
        </p:spPr>
        <p:txBody>
          <a:bodyPr wrap="square" rtlCol="0">
            <a:spAutoFit/>
          </a:bodyPr>
          <a:lstStyle/>
          <a:p>
            <a:r>
              <a:rPr lang="fr-FR" sz="2000" dirty="0" smtClean="0">
                <a:latin typeface="Calibri"/>
              </a:rPr>
              <a:t>74,6 %</a:t>
            </a:r>
            <a:endParaRPr lang="fr-FR" sz="2000" dirty="0">
              <a:latin typeface="Calibri"/>
              <a:cs typeface="Calibri"/>
            </a:endParaRPr>
          </a:p>
        </p:txBody>
      </p:sp>
      <p:sp>
        <p:nvSpPr>
          <p:cNvPr id="17" name="Slide Number Placeholder 16"/>
          <p:cNvSpPr>
            <a:spLocks noGrp="1"/>
          </p:cNvSpPr>
          <p:nvPr>
            <p:ph type="sldNum" sz="quarter" idx="12"/>
          </p:nvPr>
        </p:nvSpPr>
        <p:spPr/>
        <p:txBody>
          <a:bodyPr/>
          <a:lstStyle/>
          <a:p>
            <a:pPr>
              <a:defRPr/>
            </a:pPr>
            <a:fld id="{3FBDBC80-DE72-4D5D-9FA6-6FBBEF6E57F6}" type="slidenum">
              <a:rPr lang="en-US" smtClean="0"/>
              <a:pPr>
                <a:defRPr/>
              </a:pPr>
              <a:t>40</a:t>
            </a:fld>
            <a:endParaRPr lang="fr-FR" dirty="0"/>
          </a:p>
        </p:txBody>
      </p:sp>
    </p:spTree>
    <p:extLst>
      <p:ext uri="{BB962C8B-B14F-4D97-AF65-F5344CB8AC3E}">
        <p14:creationId xmlns:p14="http://schemas.microsoft.com/office/powerpoint/2010/main" val="2033907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7798"/>
            <a:ext cx="9144000" cy="9383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00529B"/>
                </a:solidFill>
                <a:latin typeface="+mj-lt"/>
                <a:ea typeface="ＭＳ Ｐゴシック" charset="-128"/>
                <a:cs typeface="ＭＳ Ｐゴシック" charset="-128"/>
              </a:defRPr>
            </a:lvl1pPr>
            <a:lvl2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2pPr>
            <a:lvl3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3pPr>
            <a:lvl4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4pPr>
            <a:lvl5pPr algn="l" rtl="0" eaLnBrk="1" fontAlgn="base" hangingPunct="1">
              <a:spcBef>
                <a:spcPct val="0"/>
              </a:spcBef>
              <a:spcAft>
                <a:spcPct val="0"/>
              </a:spcAft>
              <a:defRPr sz="4000" b="1">
                <a:solidFill>
                  <a:srgbClr val="00529B"/>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000" b="1">
                <a:solidFill>
                  <a:srgbClr val="00529B"/>
                </a:solidFill>
                <a:latin typeface="Arial" charset="0"/>
              </a:defRPr>
            </a:lvl6pPr>
            <a:lvl7pPr marL="914400" algn="ctr" rtl="0" eaLnBrk="1" fontAlgn="base" hangingPunct="1">
              <a:spcBef>
                <a:spcPct val="0"/>
              </a:spcBef>
              <a:spcAft>
                <a:spcPct val="0"/>
              </a:spcAft>
              <a:defRPr sz="4000" b="1">
                <a:solidFill>
                  <a:srgbClr val="00529B"/>
                </a:solidFill>
                <a:latin typeface="Arial" charset="0"/>
              </a:defRPr>
            </a:lvl7pPr>
            <a:lvl8pPr marL="1371600" algn="ctr" rtl="0" eaLnBrk="1" fontAlgn="base" hangingPunct="1">
              <a:spcBef>
                <a:spcPct val="0"/>
              </a:spcBef>
              <a:spcAft>
                <a:spcPct val="0"/>
              </a:spcAft>
              <a:defRPr sz="4000" b="1">
                <a:solidFill>
                  <a:srgbClr val="00529B"/>
                </a:solidFill>
                <a:latin typeface="Arial" charset="0"/>
              </a:defRPr>
            </a:lvl8pPr>
            <a:lvl9pPr marL="1828800" algn="ctr" rtl="0" eaLnBrk="1" fontAlgn="base" hangingPunct="1">
              <a:spcBef>
                <a:spcPct val="0"/>
              </a:spcBef>
              <a:spcAft>
                <a:spcPct val="0"/>
              </a:spcAft>
              <a:defRPr sz="4000" b="1">
                <a:solidFill>
                  <a:srgbClr val="00529B"/>
                </a:solidFill>
                <a:latin typeface="Arial" charset="0"/>
              </a:defRPr>
            </a:lvl9pPr>
          </a:lstStyle>
          <a:p>
            <a:pPr algn="ctr"/>
            <a:r>
              <a:rPr lang="fr-FR" sz="4400" kern="0" dirty="0" smtClean="0">
                <a:solidFill>
                  <a:srgbClr val="C00000"/>
                </a:solidFill>
                <a:latin typeface="Calibri"/>
              </a:rPr>
              <a:t>Impact : </a:t>
            </a:r>
            <a:r>
              <a:rPr lang="fr-FR" sz="3200" kern="0" dirty="0" smtClean="0">
                <a:solidFill>
                  <a:srgbClr val="C00000"/>
                </a:solidFill>
                <a:latin typeface="Calibri"/>
              </a:rPr>
              <a:t>comportement positif</a:t>
            </a:r>
            <a:endParaRPr lang="fr-FR" sz="3200" kern="0" dirty="0">
              <a:solidFill>
                <a:srgbClr val="C00000"/>
              </a:solidFill>
              <a:latin typeface="Calibri"/>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52" y="1715449"/>
            <a:ext cx="8692896" cy="3547872"/>
          </a:xfrm>
          <a:prstGeom prst="rect">
            <a:avLst/>
          </a:prstGeom>
        </p:spPr>
      </p:pic>
      <p:sp>
        <p:nvSpPr>
          <p:cNvPr id="6" name="Content Placeholder 2"/>
          <p:cNvSpPr>
            <a:spLocks noGrp="1"/>
          </p:cNvSpPr>
          <p:nvPr>
            <p:ph idx="1"/>
          </p:nvPr>
        </p:nvSpPr>
        <p:spPr>
          <a:xfrm>
            <a:off x="233946" y="1006488"/>
            <a:ext cx="8764438" cy="639170"/>
          </a:xfrm>
        </p:spPr>
        <p:txBody>
          <a:bodyPr>
            <a:normAutofit fontScale="92500" lnSpcReduction="20000"/>
          </a:bodyPr>
          <a:lstStyle/>
          <a:p>
            <a:r>
              <a:rPr lang="fr-FR" sz="2400" dirty="0" smtClean="0">
                <a:latin typeface="Calibri"/>
              </a:rPr>
              <a:t>Analyse comparative : l’attitude vis-à-vis de l’entretien et des réparations, et l’intégrité des moustiquaires.</a:t>
            </a:r>
          </a:p>
        </p:txBody>
      </p:sp>
      <p:sp>
        <p:nvSpPr>
          <p:cNvPr id="7" name="TextBox 6"/>
          <p:cNvSpPr txBox="1"/>
          <p:nvPr/>
        </p:nvSpPr>
        <p:spPr>
          <a:xfrm>
            <a:off x="741871" y="1851389"/>
            <a:ext cx="1906438" cy="400110"/>
          </a:xfrm>
          <a:prstGeom prst="rect">
            <a:avLst/>
          </a:prstGeom>
          <a:noFill/>
        </p:spPr>
        <p:txBody>
          <a:bodyPr wrap="square" rtlCol="0">
            <a:spAutoFit/>
          </a:bodyPr>
          <a:lstStyle/>
          <a:p>
            <a:r>
              <a:rPr lang="fr-FR" sz="2000" dirty="0" smtClean="0">
                <a:latin typeface="Calibri"/>
              </a:rPr>
              <a:t>Bon état</a:t>
            </a:r>
            <a:endParaRPr lang="fr-FR" sz="2000" dirty="0">
              <a:latin typeface="Calibri"/>
              <a:cs typeface="Calibri"/>
            </a:endParaRPr>
          </a:p>
        </p:txBody>
      </p:sp>
      <p:sp>
        <p:nvSpPr>
          <p:cNvPr id="8" name="TextBox 7"/>
          <p:cNvSpPr txBox="1"/>
          <p:nvPr/>
        </p:nvSpPr>
        <p:spPr>
          <a:xfrm>
            <a:off x="5164347" y="1851389"/>
            <a:ext cx="1512497" cy="400110"/>
          </a:xfrm>
          <a:prstGeom prst="rect">
            <a:avLst/>
          </a:prstGeom>
          <a:noFill/>
        </p:spPr>
        <p:txBody>
          <a:bodyPr wrap="square" rtlCol="0">
            <a:spAutoFit/>
          </a:bodyPr>
          <a:lstStyle/>
          <a:p>
            <a:r>
              <a:rPr lang="fr-FR" sz="2000" dirty="0" smtClean="0">
                <a:latin typeface="Calibri"/>
              </a:rPr>
              <a:t>Déchirées</a:t>
            </a:r>
            <a:endParaRPr lang="fr-FR" sz="2000" dirty="0">
              <a:latin typeface="Calibri"/>
              <a:cs typeface="Calibri"/>
            </a:endParaRPr>
          </a:p>
        </p:txBody>
      </p:sp>
      <p:sp>
        <p:nvSpPr>
          <p:cNvPr id="4" name="Slide Number Placeholder 3"/>
          <p:cNvSpPr>
            <a:spLocks noGrp="1"/>
          </p:cNvSpPr>
          <p:nvPr>
            <p:ph type="sldNum" sz="quarter" idx="12"/>
          </p:nvPr>
        </p:nvSpPr>
        <p:spPr/>
        <p:txBody>
          <a:bodyPr/>
          <a:lstStyle/>
          <a:p>
            <a:pPr>
              <a:defRPr/>
            </a:pPr>
            <a:fld id="{3FBDBC80-DE72-4D5D-9FA6-6FBBEF6E57F6}" type="slidenum">
              <a:rPr lang="en-US" smtClean="0"/>
              <a:pPr>
                <a:defRPr/>
              </a:pPr>
              <a:t>41</a:t>
            </a:fld>
            <a:endParaRPr lang="fr-FR" dirty="0"/>
          </a:p>
        </p:txBody>
      </p:sp>
    </p:spTree>
    <p:extLst>
      <p:ext uri="{BB962C8B-B14F-4D97-AF65-F5344CB8AC3E}">
        <p14:creationId xmlns:p14="http://schemas.microsoft.com/office/powerpoint/2010/main" val="992461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Campagne de MILD CV Kano mai 09 - distribution de moustiquaires 1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92275" y="549275"/>
            <a:ext cx="5975350" cy="593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3"/>
          <p:cNvSpPr>
            <a:spLocks noChangeArrowheads="1"/>
          </p:cNvSpPr>
          <p:nvPr/>
        </p:nvSpPr>
        <p:spPr bwMode="auto">
          <a:xfrm>
            <a:off x="2124075" y="6491288"/>
            <a:ext cx="45382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smtClean="0">
                <a:solidFill>
                  <a:srgbClr val="FFFF99"/>
                </a:solidFill>
                <a:latin typeface="Calibri" panose="020F0502020204030204" pitchFamily="34" charset="0"/>
              </a:rPr>
              <a:t>Photo de Caroline Vanderick/SuNMaP</a:t>
            </a:r>
          </a:p>
        </p:txBody>
      </p:sp>
      <p:sp>
        <p:nvSpPr>
          <p:cNvPr id="23556" name="Text Box 4"/>
          <p:cNvSpPr txBox="1">
            <a:spLocks noChangeArrowheads="1"/>
          </p:cNvSpPr>
          <p:nvPr/>
        </p:nvSpPr>
        <p:spPr bwMode="auto">
          <a:xfrm>
            <a:off x="1835150" y="0"/>
            <a:ext cx="5473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fr-FR" sz="3200" smtClean="0">
                <a:solidFill>
                  <a:srgbClr val="FFFF99"/>
                </a:solidFill>
                <a:latin typeface="Calibri" panose="020F0502020204030204" pitchFamily="34" charset="0"/>
              </a:rPr>
              <a:t>Merci</a:t>
            </a:r>
          </a:p>
        </p:txBody>
      </p:sp>
    </p:spTree>
    <p:extLst>
      <p:ext uri="{BB962C8B-B14F-4D97-AF65-F5344CB8AC3E}">
        <p14:creationId xmlns:p14="http://schemas.microsoft.com/office/powerpoint/2010/main" val="355173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85800" y="60146"/>
            <a:ext cx="8001000" cy="1200329"/>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rtlCol="0" anchor="t">
            <a:spAutoFit/>
          </a:bodyPr>
          <a:lstStyle>
            <a:lvl1pPr algn="ctr">
              <a:spcBef>
                <a:spcPct val="50000"/>
              </a:spcBef>
              <a:buNone/>
              <a:defRPr sz="3600" b="1">
                <a:solidFill>
                  <a:srgbClr val="993366"/>
                </a:solidFill>
                <a:latin typeface="Comic Sans MS" pitchFamily="66" charset="0"/>
                <a:ea typeface="+mj-ea"/>
                <a:cs typeface="+mj-cs"/>
              </a:defRPr>
            </a:lvl1pPr>
          </a:lstStyle>
          <a:p>
            <a:r>
              <a:rPr lang="fr-FR" dirty="0">
                <a:latin typeface="+mj-lt"/>
              </a:rPr>
              <a:t>Principe de fonctionnement des moustiquaires imprégnées</a:t>
            </a:r>
          </a:p>
        </p:txBody>
      </p:sp>
      <p:sp>
        <p:nvSpPr>
          <p:cNvPr id="17411" name="Line 3"/>
          <p:cNvSpPr>
            <a:spLocks noChangeShapeType="1"/>
          </p:cNvSpPr>
          <p:nvPr/>
        </p:nvSpPr>
        <p:spPr bwMode="auto">
          <a:xfrm>
            <a:off x="685800" y="1196752"/>
            <a:ext cx="8001000" cy="0"/>
          </a:xfrm>
          <a:prstGeom prst="line">
            <a:avLst/>
          </a:prstGeom>
          <a:noFill/>
          <a:ln w="254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pic>
        <p:nvPicPr>
          <p:cNvPr id="17412" name="Picture 4" descr="D:\MALARIA\pictures\people_IT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60475"/>
            <a:ext cx="7162800" cy="559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79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0"/>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eaLnBrk="1" hangingPunct="1"/>
            <a:r>
              <a:rPr lang="fr-FR" b="1" dirty="0" smtClean="0">
                <a:solidFill>
                  <a:srgbClr val="990033"/>
                </a:solidFill>
              </a:rPr>
              <a:t>La technologie utilisée dans les MILD</a:t>
            </a:r>
          </a:p>
        </p:txBody>
      </p:sp>
      <p:sp>
        <p:nvSpPr>
          <p:cNvPr id="3075" name="Rectangle 3"/>
          <p:cNvSpPr>
            <a:spLocks noGrp="1" noChangeArrowheads="1"/>
          </p:cNvSpPr>
          <p:nvPr>
            <p:ph type="body" idx="1"/>
          </p:nvPr>
        </p:nvSpPr>
        <p:spPr>
          <a:xfrm>
            <a:off x="355286" y="914922"/>
            <a:ext cx="8569325" cy="5256584"/>
          </a:xfrm>
        </p:spPr>
        <p:txBody>
          <a:bodyPr>
            <a:normAutofit/>
          </a:bodyPr>
          <a:lstStyle/>
          <a:p>
            <a:pPr eaLnBrk="1" hangingPunct="1">
              <a:buClr>
                <a:srgbClr val="C00000"/>
              </a:buClr>
              <a:buFont typeface="Wingdings" pitchFamily="2" charset="2"/>
              <a:buChar char="§"/>
            </a:pPr>
            <a:r>
              <a:rPr lang="fr-FR" sz="2200" dirty="0" smtClean="0">
                <a:latin typeface="+mj-lt"/>
              </a:rPr>
              <a:t>Dans le cas des moustiquaires imprégnées traditionnelles, il est régulièrement nécessaire de réappliquer l’insecticide.</a:t>
            </a:r>
          </a:p>
          <a:p>
            <a:pPr eaLnBrk="1" hangingPunct="1">
              <a:buClr>
                <a:srgbClr val="C00000"/>
              </a:buClr>
              <a:buFont typeface="Wingdings" pitchFamily="2" charset="2"/>
              <a:buChar char="§"/>
            </a:pPr>
            <a:r>
              <a:rPr lang="fr-FR" sz="2200" dirty="0" smtClean="0">
                <a:latin typeface="+mj-lt"/>
              </a:rPr>
              <a:t>Il est très difficile de maintenir des niveaux élevés de ré-imprégnation.</a:t>
            </a:r>
          </a:p>
          <a:p>
            <a:pPr eaLnBrk="1" hangingPunct="1">
              <a:buClr>
                <a:srgbClr val="C00000"/>
              </a:buClr>
              <a:buFont typeface="Wingdings" pitchFamily="2" charset="2"/>
              <a:buChar char="§"/>
            </a:pPr>
            <a:r>
              <a:rPr lang="fr-FR" sz="2200" dirty="0" smtClean="0">
                <a:latin typeface="+mj-lt"/>
              </a:rPr>
              <a:t>Grâce à la technologie utilisée dans les moustiquaires imprégnées d’insecticide à longue durée d’action (MILD), ce traitement n’est plus nécessaire.</a:t>
            </a:r>
          </a:p>
          <a:p>
            <a:pPr eaLnBrk="1" hangingPunct="1">
              <a:buClr>
                <a:srgbClr val="C00000"/>
              </a:buClr>
              <a:buFont typeface="Wingdings" pitchFamily="2" charset="2"/>
              <a:buChar char="§"/>
            </a:pPr>
            <a:r>
              <a:rPr lang="fr-FR" sz="2200" dirty="0" smtClean="0">
                <a:latin typeface="+mj-lt"/>
              </a:rPr>
              <a:t>Les MILD permettent un déploiement massif des moustiquaires imprégnées.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760" y="3861048"/>
            <a:ext cx="1944216" cy="291632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4336520"/>
            <a:ext cx="2643736" cy="19828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280" y="3894650"/>
            <a:ext cx="3594387" cy="2424672"/>
          </a:xfrm>
          <a:prstGeom prst="rect">
            <a:avLst/>
          </a:prstGeom>
        </p:spPr>
      </p:pic>
    </p:spTree>
    <p:extLst>
      <p:ext uri="{BB962C8B-B14F-4D97-AF65-F5344CB8AC3E}">
        <p14:creationId xmlns:p14="http://schemas.microsoft.com/office/powerpoint/2010/main" val="117587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3400" y="106680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atin typeface="+mj-lt"/>
              </a:rPr>
              <a:t>Polyester</a:t>
            </a:r>
          </a:p>
        </p:txBody>
      </p:sp>
      <p:sp>
        <p:nvSpPr>
          <p:cNvPr id="34819" name="Text Box 3"/>
          <p:cNvSpPr txBox="1">
            <a:spLocks noChangeArrowheads="1"/>
          </p:cNvSpPr>
          <p:nvPr/>
        </p:nvSpPr>
        <p:spPr bwMode="auto">
          <a:xfrm>
            <a:off x="5916198" y="1039812"/>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dirty="0" smtClean="0">
                <a:latin typeface="+mj-lt"/>
              </a:rPr>
              <a:t>Polyéthylène</a:t>
            </a:r>
            <a:endParaRPr lang="fr-FR" dirty="0">
              <a:latin typeface="+mj-lt"/>
            </a:endParaRPr>
          </a:p>
        </p:txBody>
      </p:sp>
      <p:pic>
        <p:nvPicPr>
          <p:cNvPr id="34820" name="Picture 4" descr="C:\MALARIA\Ugan\Permanet\poly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614613" cy="39687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C:\MALARIA\Ugan\Permanet\polyethyl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998" y="1497012"/>
            <a:ext cx="2670175" cy="3995738"/>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762000" y="228600"/>
            <a:ext cx="7772400" cy="646331"/>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chor="t">
            <a:spAutoFit/>
          </a:bodyPr>
          <a:lstStyle>
            <a:lvl1pPr algn="ctr">
              <a:spcBef>
                <a:spcPct val="50000"/>
              </a:spcBef>
              <a:buNone/>
              <a:defRPr sz="3600" b="1">
                <a:solidFill>
                  <a:srgbClr val="993366"/>
                </a:solidFill>
                <a:latin typeface="Comic Sans MS" pitchFamily="66" charset="0"/>
                <a:ea typeface="+mj-ea"/>
                <a:cs typeface="+mj-cs"/>
              </a:defRPr>
            </a:lvl1pPr>
          </a:lstStyle>
          <a:p>
            <a:r>
              <a:rPr lang="fr-FR" dirty="0">
                <a:latin typeface="+mj-lt"/>
              </a:rPr>
              <a:t>Les matières utilisées dans les MILD</a:t>
            </a:r>
          </a:p>
        </p:txBody>
      </p:sp>
      <p:sp>
        <p:nvSpPr>
          <p:cNvPr id="7" name="Text Box 3"/>
          <p:cNvSpPr txBox="1">
            <a:spLocks noChangeArrowheads="1"/>
          </p:cNvSpPr>
          <p:nvPr/>
        </p:nvSpPr>
        <p:spPr bwMode="auto">
          <a:xfrm>
            <a:off x="3325398" y="306773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dirty="0" smtClean="0">
                <a:latin typeface="+mj-lt"/>
              </a:rPr>
              <a:t>Polypropylène</a:t>
            </a:r>
            <a:endParaRPr lang="fr-FR" dirty="0">
              <a:latin typeface="+mj-lt"/>
            </a:endParaRPr>
          </a:p>
        </p:txBody>
      </p:sp>
    </p:spTree>
    <p:extLst>
      <p:ext uri="{BB962C8B-B14F-4D97-AF65-F5344CB8AC3E}">
        <p14:creationId xmlns:p14="http://schemas.microsoft.com/office/powerpoint/2010/main" val="376312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3048000" y="1828800"/>
            <a:ext cx="2438400" cy="2438400"/>
            <a:chOff x="1920" y="1152"/>
            <a:chExt cx="1536" cy="1536"/>
          </a:xfrm>
        </p:grpSpPr>
        <p:sp>
          <p:nvSpPr>
            <p:cNvPr id="61443" name="AutoShape 3"/>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4" name="AutoShape 4"/>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5" name="AutoShape 5"/>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6" name="AutoShape 6"/>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7" name="AutoShape 7"/>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8" name="AutoShape 8"/>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9" name="AutoShape 9"/>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utoShape 10"/>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1" name="AutoShape 11"/>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2" name="AutoShape 12"/>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3" name="AutoShape 13"/>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4" name="AutoShape 14"/>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5" name="AutoShape 15"/>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6" name="AutoShape 16"/>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7" name="AutoShape 17"/>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8" name="AutoShape 18"/>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9" name="AutoShape 19"/>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0" name="AutoShape 20"/>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1" name="AutoShape 21"/>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2" name="AutoShape 22"/>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3" name="AutoShape 23"/>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4" name="AutoShape 24"/>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5" name="AutoShape 25"/>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6" name="AutoShape 26"/>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7" name="AutoShape 27"/>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8" name="AutoShape 28"/>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9" name="AutoShape 29"/>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0" name="AutoShape 30"/>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1" name="AutoShape 31"/>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2" name="AutoShape 32"/>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473" name="AutoShape 33"/>
          <p:cNvSpPr>
            <a:spLocks noChangeArrowheads="1"/>
          </p:cNvSpPr>
          <p:nvPr/>
        </p:nvSpPr>
        <p:spPr bwMode="auto">
          <a:xfrm>
            <a:off x="2819400" y="1676400"/>
            <a:ext cx="2895600" cy="2743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4" name="Oval 34"/>
          <p:cNvSpPr>
            <a:spLocks noChangeArrowheads="1"/>
          </p:cNvSpPr>
          <p:nvPr/>
        </p:nvSpPr>
        <p:spPr bwMode="auto">
          <a:xfrm>
            <a:off x="3543300" y="2362200"/>
            <a:ext cx="1447800" cy="1371600"/>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475" name="Group 35"/>
          <p:cNvGrpSpPr>
            <a:grpSpLocks/>
          </p:cNvGrpSpPr>
          <p:nvPr/>
        </p:nvGrpSpPr>
        <p:grpSpPr bwMode="auto">
          <a:xfrm>
            <a:off x="2743200" y="1600200"/>
            <a:ext cx="3048000" cy="2895600"/>
            <a:chOff x="1728" y="1008"/>
            <a:chExt cx="1920" cy="1824"/>
          </a:xfrm>
        </p:grpSpPr>
        <p:sp>
          <p:nvSpPr>
            <p:cNvPr id="61476" name="AutoShape 36"/>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7" name="AutoShape 37"/>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8" name="AutoShape 38"/>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9" name="AutoShape 39"/>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0" name="AutoShape 40"/>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1" name="AutoShape 41"/>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2" name="AutoShape 42"/>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3" name="AutoShape 43"/>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4" name="AutoShape 44"/>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61485" name="Object 45"/>
          <p:cNvGraphicFramePr>
            <a:graphicFrameLocks noChangeAspect="1"/>
          </p:cNvGraphicFramePr>
          <p:nvPr/>
        </p:nvGraphicFramePr>
        <p:xfrm>
          <a:off x="457200" y="990600"/>
          <a:ext cx="2667000" cy="1808163"/>
        </p:xfrm>
        <a:graphic>
          <a:graphicData uri="http://schemas.openxmlformats.org/presentationml/2006/ole">
            <mc:AlternateContent xmlns:mc="http://schemas.openxmlformats.org/markup-compatibility/2006">
              <mc:Choice xmlns:v="urn:schemas-microsoft-com:vml" Requires="v">
                <p:oleObj spid="_x0000_s9249" r:id="rId4" imgW="4164120" imgH="2829240" progId="">
                  <p:embed/>
                </p:oleObj>
              </mc:Choice>
              <mc:Fallback>
                <p:oleObj r:id="rId4" imgW="4164120" imgH="28292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90600"/>
                        <a:ext cx="2667000" cy="180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6" name="Text Box 46"/>
          <p:cNvSpPr txBox="1">
            <a:spLocks noChangeArrowheads="1"/>
          </p:cNvSpPr>
          <p:nvPr/>
        </p:nvSpPr>
        <p:spPr bwMode="auto">
          <a:xfrm>
            <a:off x="1828800" y="49530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2400"/>
              <a:t>Moustique exposé à l’insecticide</a:t>
            </a:r>
          </a:p>
        </p:txBody>
      </p:sp>
      <p:sp>
        <p:nvSpPr>
          <p:cNvPr id="61487" name="Text Box 47"/>
          <p:cNvSpPr txBox="1">
            <a:spLocks noChangeArrowheads="1"/>
          </p:cNvSpPr>
          <p:nvPr/>
        </p:nvSpPr>
        <p:spPr bwMode="auto">
          <a:xfrm>
            <a:off x="762000" y="228600"/>
            <a:ext cx="7772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sz="3000" b="1" dirty="0">
                <a:solidFill>
                  <a:srgbClr val="CC0000"/>
                </a:solidFill>
              </a:rPr>
              <a:t>Fonctionnement des MILD en polyester</a:t>
            </a:r>
          </a:p>
        </p:txBody>
      </p:sp>
    </p:spTree>
    <p:extLst>
      <p:ext uri="{BB962C8B-B14F-4D97-AF65-F5344CB8AC3E}">
        <p14:creationId xmlns:p14="http://schemas.microsoft.com/office/powerpoint/2010/main" val="1105492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descr="Zig zag"/>
          <p:cNvSpPr>
            <a:spLocks noChangeArrowheads="1"/>
          </p:cNvSpPr>
          <p:nvPr/>
        </p:nvSpPr>
        <p:spPr bwMode="auto">
          <a:xfrm>
            <a:off x="1447800" y="685800"/>
            <a:ext cx="5638800" cy="5562600"/>
          </a:xfrm>
          <a:prstGeom prst="rect">
            <a:avLst/>
          </a:prstGeom>
          <a:pattFill prst="zigZag">
            <a:fgClr>
              <a:schemeClr val="accent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2467" name="Rectangle 3"/>
          <p:cNvSpPr>
            <a:spLocks noChangeArrowheads="1"/>
          </p:cNvSpPr>
          <p:nvPr/>
        </p:nvSpPr>
        <p:spPr bwMode="auto">
          <a:xfrm>
            <a:off x="1447800" y="685800"/>
            <a:ext cx="5638800" cy="556260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68" name="Group 4"/>
          <p:cNvGrpSpPr>
            <a:grpSpLocks/>
          </p:cNvGrpSpPr>
          <p:nvPr/>
        </p:nvGrpSpPr>
        <p:grpSpPr bwMode="auto">
          <a:xfrm>
            <a:off x="2819400" y="1676400"/>
            <a:ext cx="2895600" cy="2743200"/>
            <a:chOff x="1776" y="1056"/>
            <a:chExt cx="1824" cy="1728"/>
          </a:xfrm>
        </p:grpSpPr>
        <p:grpSp>
          <p:nvGrpSpPr>
            <p:cNvPr id="62469" name="Group 5"/>
            <p:cNvGrpSpPr>
              <a:grpSpLocks/>
            </p:cNvGrpSpPr>
            <p:nvPr/>
          </p:nvGrpSpPr>
          <p:grpSpPr bwMode="auto">
            <a:xfrm>
              <a:off x="1920" y="1152"/>
              <a:ext cx="1536" cy="1536"/>
              <a:chOff x="1920" y="1152"/>
              <a:chExt cx="1536" cy="1536"/>
            </a:xfrm>
          </p:grpSpPr>
          <p:sp>
            <p:nvSpPr>
              <p:cNvPr id="62470" name="AutoShape 6"/>
              <p:cNvSpPr>
                <a:spLocks noChangeArrowheads="1"/>
              </p:cNvSpPr>
              <p:nvPr/>
            </p:nvSpPr>
            <p:spPr bwMode="auto">
              <a:xfrm>
                <a:off x="3264" y="206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1" name="AutoShape 7"/>
              <p:cNvSpPr>
                <a:spLocks noChangeArrowheads="1"/>
              </p:cNvSpPr>
              <p:nvPr/>
            </p:nvSpPr>
            <p:spPr bwMode="auto">
              <a:xfrm>
                <a:off x="3120" y="153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2" name="AutoShape 8"/>
              <p:cNvSpPr>
                <a:spLocks noChangeArrowheads="1"/>
              </p:cNvSpPr>
              <p:nvPr/>
            </p:nvSpPr>
            <p:spPr bwMode="auto">
              <a:xfrm>
                <a:off x="3408" y="172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3" name="AutoShape 9"/>
              <p:cNvSpPr>
                <a:spLocks noChangeArrowheads="1"/>
              </p:cNvSpPr>
              <p:nvPr/>
            </p:nvSpPr>
            <p:spPr bwMode="auto">
              <a:xfrm>
                <a:off x="3072" y="23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4" name="AutoShape 10"/>
              <p:cNvSpPr>
                <a:spLocks noChangeArrowheads="1"/>
              </p:cNvSpPr>
              <p:nvPr/>
            </p:nvSpPr>
            <p:spPr bwMode="auto">
              <a:xfrm>
                <a:off x="2976" y="13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5" name="AutoShape 11"/>
              <p:cNvSpPr>
                <a:spLocks noChangeArrowheads="1"/>
              </p:cNvSpPr>
              <p:nvPr/>
            </p:nvSpPr>
            <p:spPr bwMode="auto">
              <a:xfrm>
                <a:off x="2112" y="168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6" name="AutoShape 12"/>
              <p:cNvSpPr>
                <a:spLocks noChangeArrowheads="1"/>
              </p:cNvSpPr>
              <p:nvPr/>
            </p:nvSpPr>
            <p:spPr bwMode="auto">
              <a:xfrm>
                <a:off x="3216" y="14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7" name="AutoShape 13"/>
              <p:cNvSpPr>
                <a:spLocks noChangeArrowheads="1"/>
              </p:cNvSpPr>
              <p:nvPr/>
            </p:nvSpPr>
            <p:spPr bwMode="auto">
              <a:xfrm>
                <a:off x="2832" y="25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8" name="AutoShape 14"/>
              <p:cNvSpPr>
                <a:spLocks noChangeArrowheads="1"/>
              </p:cNvSpPr>
              <p:nvPr/>
            </p:nvSpPr>
            <p:spPr bwMode="auto">
              <a:xfrm>
                <a:off x="2448"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9" name="AutoShape 15"/>
              <p:cNvSpPr>
                <a:spLocks noChangeArrowheads="1"/>
              </p:cNvSpPr>
              <p:nvPr/>
            </p:nvSpPr>
            <p:spPr bwMode="auto">
              <a:xfrm>
                <a:off x="2160"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0" name="AutoShape 16"/>
              <p:cNvSpPr>
                <a:spLocks noChangeArrowheads="1"/>
              </p:cNvSpPr>
              <p:nvPr/>
            </p:nvSpPr>
            <p:spPr bwMode="auto">
              <a:xfrm>
                <a:off x="2256"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1" name="AutoShape 17"/>
              <p:cNvSpPr>
                <a:spLocks noChangeArrowheads="1"/>
              </p:cNvSpPr>
              <p:nvPr/>
            </p:nvSpPr>
            <p:spPr bwMode="auto">
              <a:xfrm>
                <a:off x="2784"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2" name="AutoShape 18"/>
              <p:cNvSpPr>
                <a:spLocks noChangeArrowheads="1"/>
              </p:cNvSpPr>
              <p:nvPr/>
            </p:nvSpPr>
            <p:spPr bwMode="auto">
              <a:xfrm>
                <a:off x="2496" y="264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3" name="AutoShape 19"/>
              <p:cNvSpPr>
                <a:spLocks noChangeArrowheads="1"/>
              </p:cNvSpPr>
              <p:nvPr/>
            </p:nvSpPr>
            <p:spPr bwMode="auto">
              <a:xfrm>
                <a:off x="2880" y="24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4" name="AutoShape 20"/>
              <p:cNvSpPr>
                <a:spLocks noChangeArrowheads="1"/>
              </p:cNvSpPr>
              <p:nvPr/>
            </p:nvSpPr>
            <p:spPr bwMode="auto">
              <a:xfrm>
                <a:off x="2064" y="192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5" name="AutoShape 21"/>
              <p:cNvSpPr>
                <a:spLocks noChangeArrowheads="1"/>
              </p:cNvSpPr>
              <p:nvPr/>
            </p:nvSpPr>
            <p:spPr bwMode="auto">
              <a:xfrm>
                <a:off x="2448" y="12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6" name="AutoShape 22"/>
              <p:cNvSpPr>
                <a:spLocks noChangeArrowheads="1"/>
              </p:cNvSpPr>
              <p:nvPr/>
            </p:nvSpPr>
            <p:spPr bwMode="auto">
              <a:xfrm>
                <a:off x="1968"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7" name="AutoShape 23"/>
              <p:cNvSpPr>
                <a:spLocks noChangeArrowheads="1"/>
              </p:cNvSpPr>
              <p:nvPr/>
            </p:nvSpPr>
            <p:spPr bwMode="auto">
              <a:xfrm>
                <a:off x="2016"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8" name="AutoShape 24"/>
              <p:cNvSpPr>
                <a:spLocks noChangeArrowheads="1"/>
              </p:cNvSpPr>
              <p:nvPr/>
            </p:nvSpPr>
            <p:spPr bwMode="auto">
              <a:xfrm>
                <a:off x="3216"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9" name="AutoShape 25"/>
              <p:cNvSpPr>
                <a:spLocks noChangeArrowheads="1"/>
              </p:cNvSpPr>
              <p:nvPr/>
            </p:nvSpPr>
            <p:spPr bwMode="auto">
              <a:xfrm>
                <a:off x="3072" y="254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0" name="AutoShape 26"/>
              <p:cNvSpPr>
                <a:spLocks noChangeArrowheads="1"/>
              </p:cNvSpPr>
              <p:nvPr/>
            </p:nvSpPr>
            <p:spPr bwMode="auto">
              <a:xfrm>
                <a:off x="2160" y="249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1" name="AutoShape 27"/>
              <p:cNvSpPr>
                <a:spLocks noChangeArrowheads="1"/>
              </p:cNvSpPr>
              <p:nvPr/>
            </p:nvSpPr>
            <p:spPr bwMode="auto">
              <a:xfrm>
                <a:off x="2688" y="115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2" name="AutoShape 28"/>
              <p:cNvSpPr>
                <a:spLocks noChangeArrowheads="1"/>
              </p:cNvSpPr>
              <p:nvPr/>
            </p:nvSpPr>
            <p:spPr bwMode="auto">
              <a:xfrm>
                <a:off x="3312" y="182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3" name="AutoShape 29"/>
              <p:cNvSpPr>
                <a:spLocks noChangeArrowheads="1"/>
              </p:cNvSpPr>
              <p:nvPr/>
            </p:nvSpPr>
            <p:spPr bwMode="auto">
              <a:xfrm>
                <a:off x="3360" y="216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4" name="AutoShape 30"/>
              <p:cNvSpPr>
                <a:spLocks noChangeArrowheads="1"/>
              </p:cNvSpPr>
              <p:nvPr/>
            </p:nvSpPr>
            <p:spPr bwMode="auto">
              <a:xfrm>
                <a:off x="2736"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5" name="AutoShape 31"/>
              <p:cNvSpPr>
                <a:spLocks noChangeArrowheads="1"/>
              </p:cNvSpPr>
              <p:nvPr/>
            </p:nvSpPr>
            <p:spPr bwMode="auto">
              <a:xfrm>
                <a:off x="1920" y="1776"/>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6" name="AutoShape 32"/>
              <p:cNvSpPr>
                <a:spLocks noChangeArrowheads="1"/>
              </p:cNvSpPr>
              <p:nvPr/>
            </p:nvSpPr>
            <p:spPr bwMode="auto">
              <a:xfrm>
                <a:off x="2448"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7" name="AutoShape 33"/>
              <p:cNvSpPr>
                <a:spLocks noChangeArrowheads="1"/>
              </p:cNvSpPr>
              <p:nvPr/>
            </p:nvSpPr>
            <p:spPr bwMode="auto">
              <a:xfrm>
                <a:off x="2640" y="139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8" name="AutoShape 34"/>
              <p:cNvSpPr>
                <a:spLocks noChangeArrowheads="1"/>
              </p:cNvSpPr>
              <p:nvPr/>
            </p:nvSpPr>
            <p:spPr bwMode="auto">
              <a:xfrm>
                <a:off x="2160" y="211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9" name="AutoShape 35"/>
              <p:cNvSpPr>
                <a:spLocks noChangeArrowheads="1"/>
              </p:cNvSpPr>
              <p:nvPr/>
            </p:nvSpPr>
            <p:spPr bwMode="auto">
              <a:xfrm>
                <a:off x="2304" y="244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00" name="AutoShape 36"/>
            <p:cNvSpPr>
              <a:spLocks noChangeArrowheads="1"/>
            </p:cNvSpPr>
            <p:nvPr/>
          </p:nvSpPr>
          <p:spPr bwMode="auto">
            <a:xfrm>
              <a:off x="1776" y="1056"/>
              <a:ext cx="1824" cy="172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C0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1" name="Oval 37"/>
            <p:cNvSpPr>
              <a:spLocks noChangeArrowheads="1"/>
            </p:cNvSpPr>
            <p:nvPr/>
          </p:nvSpPr>
          <p:spPr bwMode="auto">
            <a:xfrm>
              <a:off x="2232" y="1488"/>
              <a:ext cx="912" cy="864"/>
            </a:xfrm>
            <a:prstGeom prst="ellipse">
              <a:avLst/>
            </a:prstGeom>
            <a:gradFill rotWithShape="0">
              <a:gsLst>
                <a:gs pos="0">
                  <a:srgbClr val="FFFFFF"/>
                </a:gs>
                <a:gs pos="100000">
                  <a:schemeClr val="accent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502" name="Group 38"/>
          <p:cNvGrpSpPr>
            <a:grpSpLocks/>
          </p:cNvGrpSpPr>
          <p:nvPr/>
        </p:nvGrpSpPr>
        <p:grpSpPr bwMode="auto">
          <a:xfrm>
            <a:off x="2743200" y="1600200"/>
            <a:ext cx="3048000" cy="2895600"/>
            <a:chOff x="1728" y="1008"/>
            <a:chExt cx="1920" cy="1824"/>
          </a:xfrm>
        </p:grpSpPr>
        <p:sp>
          <p:nvSpPr>
            <p:cNvPr id="62503" name="AutoShape 39"/>
            <p:cNvSpPr>
              <a:spLocks noChangeArrowheads="1"/>
            </p:cNvSpPr>
            <p:nvPr/>
          </p:nvSpPr>
          <p:spPr bwMode="auto">
            <a:xfrm>
              <a:off x="3504" y="230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4" name="AutoShape 40"/>
            <p:cNvSpPr>
              <a:spLocks noChangeArrowheads="1"/>
            </p:cNvSpPr>
            <p:nvPr/>
          </p:nvSpPr>
          <p:spPr bwMode="auto">
            <a:xfrm>
              <a:off x="3600" y="196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5" name="AutoShape 41"/>
            <p:cNvSpPr>
              <a:spLocks noChangeArrowheads="1"/>
            </p:cNvSpPr>
            <p:nvPr/>
          </p:nvSpPr>
          <p:spPr bwMode="auto">
            <a:xfrm>
              <a:off x="32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6" name="AutoShape 42"/>
            <p:cNvSpPr>
              <a:spLocks noChangeArrowheads="1"/>
            </p:cNvSpPr>
            <p:nvPr/>
          </p:nvSpPr>
          <p:spPr bwMode="auto">
            <a:xfrm>
              <a:off x="3504" y="14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7" name="AutoShape 43"/>
            <p:cNvSpPr>
              <a:spLocks noChangeArrowheads="1"/>
            </p:cNvSpPr>
            <p:nvPr/>
          </p:nvSpPr>
          <p:spPr bwMode="auto">
            <a:xfrm>
              <a:off x="2880" y="2784"/>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8" name="AutoShape 44"/>
            <p:cNvSpPr>
              <a:spLocks noChangeArrowheads="1"/>
            </p:cNvSpPr>
            <p:nvPr/>
          </p:nvSpPr>
          <p:spPr bwMode="auto">
            <a:xfrm>
              <a:off x="2544" y="100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09" name="AutoShape 45"/>
            <p:cNvSpPr>
              <a:spLocks noChangeArrowheads="1"/>
            </p:cNvSpPr>
            <p:nvPr/>
          </p:nvSpPr>
          <p:spPr bwMode="auto">
            <a:xfrm>
              <a:off x="2208" y="2688"/>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0" name="AutoShape 46"/>
            <p:cNvSpPr>
              <a:spLocks noChangeArrowheads="1"/>
            </p:cNvSpPr>
            <p:nvPr/>
          </p:nvSpPr>
          <p:spPr bwMode="auto">
            <a:xfrm>
              <a:off x="1728" y="1872"/>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11" name="AutoShape 47"/>
            <p:cNvSpPr>
              <a:spLocks noChangeArrowheads="1"/>
            </p:cNvSpPr>
            <p:nvPr/>
          </p:nvSpPr>
          <p:spPr bwMode="auto">
            <a:xfrm>
              <a:off x="2064" y="1200"/>
              <a:ext cx="48" cy="48"/>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512" name="Text Box 48"/>
          <p:cNvSpPr txBox="1">
            <a:spLocks noChangeArrowheads="1"/>
          </p:cNvSpPr>
          <p:nvPr/>
        </p:nvSpPr>
        <p:spPr bwMode="auto">
          <a:xfrm>
            <a:off x="1828800" y="228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400">
                <a:solidFill>
                  <a:srgbClr val="CC0000"/>
                </a:solidFill>
              </a:rPr>
              <a:t>Perte d’insecticide lors des lavages</a:t>
            </a:r>
          </a:p>
        </p:txBody>
      </p:sp>
    </p:spTree>
    <p:extLst>
      <p:ext uri="{BB962C8B-B14F-4D97-AF65-F5344CB8AC3E}">
        <p14:creationId xmlns:p14="http://schemas.microsoft.com/office/powerpoint/2010/main" val="3385938320"/>
      </p:ext>
    </p:extLst>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2466"/>
                                        </p:tgtEl>
                                        <p:attrNameLst>
                                          <p:attrName>style.visibility</p:attrName>
                                        </p:attrNameLst>
                                      </p:cBhvr>
                                      <p:to>
                                        <p:strVal val="visible"/>
                                      </p:to>
                                    </p:set>
                                    <p:animEffect transition="in" filter="wipe(down)">
                                      <p:cBhvr>
                                        <p:cTn id="11"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99"/>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2039</Words>
  <Application>Microsoft Macintosh PowerPoint</Application>
  <PresentationFormat>On-screen Show (4:3)</PresentationFormat>
  <Paragraphs>399</Paragraphs>
  <Slides>42</Slides>
  <Notes>28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42</vt:i4>
      </vt:variant>
    </vt:vector>
  </HeadingPairs>
  <TitlesOfParts>
    <vt:vector size="52" baseType="lpstr">
      <vt:lpstr>Calibri</vt:lpstr>
      <vt:lpstr>Courier New</vt:lpstr>
      <vt:lpstr>ＭＳ Ｐゴシック</vt:lpstr>
      <vt:lpstr>Times New Roman</vt:lpstr>
      <vt:lpstr>Wingdings</vt:lpstr>
      <vt:lpstr>Arial</vt:lpstr>
      <vt:lpstr>Office Theme</vt:lpstr>
      <vt:lpstr>Default Design</vt:lpstr>
      <vt:lpstr>Chart</vt:lpstr>
      <vt:lpstr>Excel.Chart.8</vt:lpstr>
      <vt:lpstr>PowerPoint Presentation</vt:lpstr>
      <vt:lpstr>PowerPoint Presentation</vt:lpstr>
      <vt:lpstr>PowerPoint Presentation</vt:lpstr>
      <vt:lpstr>Possibilités dans la lutte contre le vecteur</vt:lpstr>
      <vt:lpstr>PowerPoint Presentation</vt:lpstr>
      <vt:lpstr>La technologie utilisée dans les MILD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Marques de MILD actuelles</vt:lpstr>
      <vt:lpstr>Marques de MILD actuelles</vt:lpstr>
      <vt:lpstr>Comment reconnaître une MILD ?</vt:lpstr>
      <vt:lpstr>Durabilité des moustiquaires et des MILD</vt:lpstr>
      <vt:lpstr>Les moustiquaires ne sont pas soumises aux mêmes contraintes</vt:lpstr>
      <vt:lpstr>Qu’est-ce que la durabilité des MILD ?</vt:lpstr>
      <vt:lpstr>PowerPoint Presentation</vt:lpstr>
      <vt:lpstr>PowerPoint Presentation</vt:lpstr>
      <vt:lpstr>Les moustiquaires sont-elles encore présentes ? </vt:lpstr>
      <vt:lpstr>Moustiquaires perdues : les raisons Kenya, 30 mois après la distribution</vt:lpstr>
      <vt:lpstr>Perte</vt:lpstr>
      <vt:lpstr>Les moustiquaires sont-elles encore utilisables ? </vt:lpstr>
      <vt:lpstr>Comme mesurer l’intégrité ?</vt:lpstr>
      <vt:lpstr>Comment évaluer l’état des moustiquaires ?</vt:lpstr>
      <vt:lpstr>Comment obtenir l’indice composite des trous ?</vt:lpstr>
      <vt:lpstr>Comment analyser cet indice des trous ?</vt:lpstr>
      <vt:lpstr>PowerPoint Presentation</vt:lpstr>
      <vt:lpstr>Comment combiner les pertes et l’intégrité ?</vt:lpstr>
      <vt:lpstr>Comment combiner les pertes et l’intégrité ?</vt:lpstr>
      <vt:lpstr>Graphique de la survie</vt:lpstr>
      <vt:lpstr>Estimation de la survie médiane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Butzer</dc:creator>
  <cp:lastModifiedBy>Hannah Koenker</cp:lastModifiedBy>
  <cp:revision>89</cp:revision>
  <dcterms:created xsi:type="dcterms:W3CDTF">2011-11-12T08:05:07Z</dcterms:created>
  <dcterms:modified xsi:type="dcterms:W3CDTF">2016-05-02T17:30:04Z</dcterms:modified>
</cp:coreProperties>
</file>