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257" r:id="rId3"/>
    <p:sldId id="258" r:id="rId4"/>
    <p:sldId id="259" r:id="rId5"/>
    <p:sldId id="260" r:id="rId6"/>
    <p:sldId id="262" r:id="rId7"/>
    <p:sldId id="263" r:id="rId8"/>
    <p:sldId id="264" r:id="rId9"/>
    <p:sldId id="265" r:id="rId10"/>
    <p:sldId id="266" r:id="rId11"/>
    <p:sldId id="270" r:id="rId12"/>
    <p:sldId id="271" r:id="rId13"/>
    <p:sldId id="272" r:id="rId14"/>
    <p:sldId id="274" r:id="rId15"/>
    <p:sldId id="275" r:id="rId16"/>
    <p:sldId id="276" r:id="rId17"/>
    <p:sldId id="277" r:id="rId18"/>
    <p:sldId id="268" r:id="rId19"/>
    <p:sldId id="285" r:id="rId20"/>
    <p:sldId id="279" r:id="rId21"/>
    <p:sldId id="281" r:id="rId22"/>
    <p:sldId id="282" r:id="rId23"/>
    <p:sldId id="283" r:id="rId24"/>
    <p:sldId id="284"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10" autoAdjust="0"/>
  </p:normalViewPr>
  <p:slideViewPr>
    <p:cSldViewPr>
      <p:cViewPr varScale="1">
        <p:scale>
          <a:sx n="97" d="100"/>
          <a:sy n="97" d="100"/>
        </p:scale>
        <p:origin x="192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F700EA-CE98-4F5F-BA48-881B6C8291AA}" type="datetimeFigureOut">
              <a:rPr lang="en-US" smtClean="0"/>
              <a:t>3/30/2016</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4E551-03EC-4B1F-8B1C-DFD302404865}" type="slidenum">
              <a:rPr lang="en-US" smtClean="0"/>
              <a:t>‹#›</a:t>
            </a:fld>
            <a:endParaRPr lang="fr-FR"/>
          </a:p>
        </p:txBody>
      </p:sp>
    </p:spTree>
    <p:extLst>
      <p:ext uri="{BB962C8B-B14F-4D97-AF65-F5344CB8AC3E}">
        <p14:creationId xmlns:p14="http://schemas.microsoft.com/office/powerpoint/2010/main" val="274970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Cette présentation explique la conception globale de l’étude et le protocole utilisé.</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a:t>
            </a:fld>
            <a:endParaRPr lang="fr-FR"/>
          </a:p>
        </p:txBody>
      </p:sp>
    </p:spTree>
    <p:extLst>
      <p:ext uri="{BB962C8B-B14F-4D97-AF65-F5344CB8AC3E}">
        <p14:creationId xmlns:p14="http://schemas.microsoft.com/office/powerpoint/2010/main" val="138407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L’échantillonnage en grappes se déroule donc en deux étapes : nous sélectionnons tout d’abord les grappes, avant de choisir les sujets (ménages) au sein de ces grappes. Ce sont là les deux niveaux de l’échantillonnage en grappes à deux niveaux.</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10</a:t>
            </a:fld>
            <a:endParaRPr lang="fr-FR"/>
          </a:p>
        </p:txBody>
      </p:sp>
    </p:spTree>
    <p:extLst>
      <p:ext uri="{BB962C8B-B14F-4D97-AF65-F5344CB8AC3E}">
        <p14:creationId xmlns:p14="http://schemas.microsoft.com/office/powerpoint/2010/main" val="268482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Lorsque nous sélectionnons les grappes, nous devons avoir à l’esprit que certaines sont plus conséquentes que d’autres, puisque les différentes zones sont plus ou moins peuplées. C’est pourquoi nous utilisons la « probabilité proportionnelle à la taille », selon laquelle nous avons plus de chances de sélectionner une grappe contenant plus d’individus.</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11</a:t>
            </a:fld>
            <a:endParaRPr lang="fr-FR"/>
          </a:p>
        </p:txBody>
      </p:sp>
    </p:spTree>
    <p:extLst>
      <p:ext uri="{BB962C8B-B14F-4D97-AF65-F5344CB8AC3E}">
        <p14:creationId xmlns:p14="http://schemas.microsoft.com/office/powerpoint/2010/main" val="332611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L’échantillonnage aléatoire simple est une autre méthode fréquemment utilisée, mais elle est à éviter pour la sélection des grappes, sauf si toutes les grappes sont parfaitement identiques. Or nous savons déjà que ce ne sera pas la cas. </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12</a:t>
            </a:fld>
            <a:endParaRPr lang="fr-FR"/>
          </a:p>
        </p:txBody>
      </p:sp>
    </p:spTree>
    <p:extLst>
      <p:ext uri="{BB962C8B-B14F-4D97-AF65-F5344CB8AC3E}">
        <p14:creationId xmlns:p14="http://schemas.microsoft.com/office/powerpoint/2010/main" val="78786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Après les grappes, nous devons sélectionner les unités primaires d’échantillonnage, c’est-à-dire les ménages. Il est important d’établir une liste de tous les ménages conformes aux critères juste avant l’enquête ; ne pas utiliser une ancienne liste des ménages de la zone, car il est possible que de nouveaux ménages soient arrivés ou que d’autres soient partis. Une fois que cette liste actualisée est établie, les ménages de l’étude peuvent être sélectionnés selon un échantillonnage aléatoire simple ou selon un échantillonnage systématique. D’autres méthodes, comme la marche aléatoire ou le tirage au sort, sont très biaisées et NE DOIVENT ÊTRE UTILISÉES EN AUCUN CAS. Nous allons maintenant voir pourquoi. </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13</a:t>
            </a:fld>
            <a:endParaRPr lang="fr-FR"/>
          </a:p>
        </p:txBody>
      </p:sp>
    </p:spTree>
    <p:extLst>
      <p:ext uri="{BB962C8B-B14F-4D97-AF65-F5344CB8AC3E}">
        <p14:creationId xmlns:p14="http://schemas.microsoft.com/office/powerpoint/2010/main" val="3887857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Ces deux exemples utilisent la même grappe, qui est échantillonnée selon deux méthodes : par échantillonnage aléatoire simple après avoir dressé une liste complète de tous les ménages ; et par tirage au sort.</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14</a:t>
            </a:fld>
            <a:endParaRPr lang="fr-FR"/>
          </a:p>
        </p:txBody>
      </p:sp>
    </p:spTree>
    <p:extLst>
      <p:ext uri="{BB962C8B-B14F-4D97-AF65-F5344CB8AC3E}">
        <p14:creationId xmlns:p14="http://schemas.microsoft.com/office/powerpoint/2010/main" val="128820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mtClean="0"/>
              <a:t>L’échantillonnage aléatoire simple nous donne un échantillon aléatoire de ménages.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mtClean="0"/>
              <a:t>Dans la marche aléatoire et le tirage au sort, on commence par choisir ou établir un point de départ (par exemple en désignant au hasard un logement ou une direction), puis sur cette ligne, un ménage sur trois ou sur cinq est sélectionné pour l’enquête. Cette méthode est biaisée car le centre du village est davantage représenté. Or nous savons que les ménages plus éloignés présentent des caractéristiques différentes. </a:t>
            </a:r>
            <a:endParaRPr lang="fr-FR" dirty="0" smtClean="0"/>
          </a:p>
          <a:p>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15</a:t>
            </a:fld>
            <a:endParaRPr lang="fr-FR"/>
          </a:p>
        </p:txBody>
      </p:sp>
    </p:spTree>
    <p:extLst>
      <p:ext uri="{BB962C8B-B14F-4D97-AF65-F5344CB8AC3E}">
        <p14:creationId xmlns:p14="http://schemas.microsoft.com/office/powerpoint/2010/main" val="1318116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Les logements rapprochés les uns des autres ont plus de chances d’être similaires et risquent de présenter des différences par rapport aux ménages qui n’ont pas été sélectionnés. Une partie du village est peut-être traversée par une route, un lac ou une rivière, marquant une frontière naturelle entre des quartiers plus ou moins pauvres ou riches. Ces différences introduisent un biais dans nos résultats, qui deviennent ainsi moins exacts.</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16</a:t>
            </a:fld>
            <a:endParaRPr lang="fr-FR"/>
          </a:p>
        </p:txBody>
      </p:sp>
    </p:spTree>
    <p:extLst>
      <p:ext uri="{BB962C8B-B14F-4D97-AF65-F5344CB8AC3E}">
        <p14:creationId xmlns:p14="http://schemas.microsoft.com/office/powerpoint/2010/main" val="255784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En résumé, l’échantillonnage est l’étape LA PLUS DÉTERMINANTE pour obtenir des résultats exacts ; il ne faut pas la négliger ni prendre de raccourcis. Nous utilisons une probabilité proportionnelle à la taille pour établir la liste des grappes (premier niveau). Puis au sein de la grappe, nous utilisons un échantillonnage aléatoire / systématique pour sélectionner les ménages. Nous n’utilisons PAS la marche aléatoire.</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17</a:t>
            </a:fld>
            <a:endParaRPr lang="fr-FR"/>
          </a:p>
        </p:txBody>
      </p:sp>
    </p:spTree>
    <p:extLst>
      <p:ext uri="{BB962C8B-B14F-4D97-AF65-F5344CB8AC3E}">
        <p14:creationId xmlns:p14="http://schemas.microsoft.com/office/powerpoint/2010/main" val="3494877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Dans cette étude, nous utilisons une cohorte prospective pour examiner la durabilité physique des MILD issues d’une campagne de distribution récente. La durabilité est définie ainsi : nombre de moustiquaires encore présentes et utilisables, divisées par le nombre de moustiquaires initialement reçues et qui n’ont pas été cédées à d’autres. Nous cherchons à détecter la différence au niveau de l’état physique, c’est-à-dire le pourcentage de moustiquaires encore en bon état et le pourcentage de MILD qui sont trop abîmées.</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19</a:t>
            </a:fld>
            <a:endParaRPr lang="fr-FR"/>
          </a:p>
        </p:txBody>
      </p:sp>
    </p:spTree>
    <p:extLst>
      <p:ext uri="{BB962C8B-B14F-4D97-AF65-F5344CB8AC3E}">
        <p14:creationId xmlns:p14="http://schemas.microsoft.com/office/powerpoint/2010/main" val="2984842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Voici un schéma d’une étude sur cohorte prospective. Le premier cercle représente la campagne de distribution massive. Peu après, nous échantillonnons une cohorte de moustiquaires (le groupe de moustiquaires distribuées) et nous « établissons la cohorte » que nous allons ensuite surveiller au fil du temps. Chaque année après la campagne massive, nous évaluons (ronds jaunes) la cohorte de moustiquaires pour voir dans quel état elles sont et combien sont encore présentes. Cette étude dure trois ans.</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20</a:t>
            </a:fld>
            <a:endParaRPr lang="fr-FR"/>
          </a:p>
        </p:txBody>
      </p:sp>
    </p:spTree>
    <p:extLst>
      <p:ext uri="{BB962C8B-B14F-4D97-AF65-F5344CB8AC3E}">
        <p14:creationId xmlns:p14="http://schemas.microsoft.com/office/powerpoint/2010/main" val="362066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Nous allons aborder la méthodologie des enquêtes, effectuer un exercice d’échantillonnage et examiner la manière dont cette étude est conçue.</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2</a:t>
            </a:fld>
            <a:endParaRPr lang="fr-FR"/>
          </a:p>
        </p:txBody>
      </p:sp>
    </p:spTree>
    <p:extLst>
      <p:ext uri="{BB962C8B-B14F-4D97-AF65-F5344CB8AC3E}">
        <p14:creationId xmlns:p14="http://schemas.microsoft.com/office/powerpoint/2010/main" val="1453586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Dans le cadre de notre protocole, nous comparons trois sites. Dans chacun, nous sélectionnons 15 grappes (communautés). Nous les sélectionnons selon une probabilité proportionnelle à la taille, puis au sein de ces communautés, nous sélectionnons les ensembles de logements selon un échantillonnage aléatoire simple. Les grappes et ensembles de logements sélectionnés restent les mêmes pendant toute la durée de l’étude.</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21</a:t>
            </a:fld>
            <a:endParaRPr lang="fr-FR"/>
          </a:p>
        </p:txBody>
      </p:sp>
    </p:spTree>
    <p:extLst>
      <p:ext uri="{BB962C8B-B14F-4D97-AF65-F5344CB8AC3E}">
        <p14:creationId xmlns:p14="http://schemas.microsoft.com/office/powerpoint/2010/main" val="2073704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Puis au sein de chaque ensemble de logements, nous énumérons (répertorions) tous les ménages et nous effectuons une sélection selon un échantillonnage aléatoire simple. Pour cette étude (élément très important), seuls les ménages ayant reçu des moustiquaires dans le cadre de la campagne de XXXX sont inclus ! Les ménages qui n’ont pas reçu de moustiquaire dans le cadre de cette campagne ne sont pas éligibles. En revanche, si un ménage a reçu une ou plusieurs moustiquaires dans le cadre de cette campagne, mais ne l’a/ne les a plus en sa possession, il est malgré tout éligible. [Vérifier que les investigateurs ont bien compris.] Si les investigateurs rendent visite à un ménage et s’aperçoivent qu’il n’est pas éligible, ce ménage est remplacé par un autre. Pendant tous les cycles suivants, les investigateurs rendent visite aux mêmes ménages.</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22</a:t>
            </a:fld>
            <a:endParaRPr lang="fr-FR"/>
          </a:p>
        </p:txBody>
      </p:sp>
    </p:spTree>
    <p:extLst>
      <p:ext uri="{BB962C8B-B14F-4D97-AF65-F5344CB8AC3E}">
        <p14:creationId xmlns:p14="http://schemas.microsoft.com/office/powerpoint/2010/main" val="840640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Puis, une fois que nous avons confirmé que les ménages sélectionnés sont conformes aux critères de l’étude, nous procédons à un entretien avec ces ménages. Nous verrons le questionnaire plus tard, mais sachez qu’il aborde le statut et les caractéristiques socio-économiques du ménage, ce qui nous permet d’établir les quintiles de richesse pour l’analyse. Ce questionnaire permet également de savoir ce que sont devenues les moustiquaires reçues par les ménages dans le cadre de la campagne, et (le cas échéant) pourquoi elles ont été perdues. Enfin, cet entretien identifie l’exposition à des messages de communication ainsi que les perceptions, les attitudes et le comportement envers l’entretien et les réparations, et les caractéristiques des moustiquaires existantes : type, forme, etc., et état, notamment le nombre de trous et leur taille. Nous verrons tout ceci plus tard. Merci de votre attention !</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23</a:t>
            </a:fld>
            <a:endParaRPr lang="fr-FR"/>
          </a:p>
        </p:txBody>
      </p:sp>
    </p:spTree>
    <p:extLst>
      <p:ext uri="{BB962C8B-B14F-4D97-AF65-F5344CB8AC3E}">
        <p14:creationId xmlns:p14="http://schemas.microsoft.com/office/powerpoint/2010/main" val="87101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Notre objectif est d’obtenir une estimation représentative de notre indicateur principal parmi la population étudiée. Nous souhaitons dresser un portrait non biaisé de la réalité, sans pour autant interroger toutes les personnes et examiner la totalité des moustiquaires. On pense souvent à tort qu’il faut interroger au minimum un certain pourcentage de la population pour que l’enquête soit représentative. C’est faux ! Le processus est plus complexe que ça.</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3</a:t>
            </a:fld>
            <a:endParaRPr lang="fr-FR"/>
          </a:p>
        </p:txBody>
      </p:sp>
    </p:spTree>
    <p:extLst>
      <p:ext uri="{BB962C8B-B14F-4D97-AF65-F5344CB8AC3E}">
        <p14:creationId xmlns:p14="http://schemas.microsoft.com/office/powerpoint/2010/main" val="298013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Nous avons deux objectifs ou concepts. Premièrement, l’exactitude : notre méthodologie dresse-t-elle un portrait exact de la réalité ? Si oui, notre étude est représentative. Ensuite, la précision : dans quelle mesure mon estimation est-elle précise ? Si je répète cette étude, obtiendrai-je un résultat identique (ou très proche) ? C’est ce que l’on appelle la répétabilité. </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4</a:t>
            </a:fld>
            <a:endParaRPr lang="fr-FR"/>
          </a:p>
        </p:txBody>
      </p:sp>
    </p:spTree>
    <p:extLst>
      <p:ext uri="{BB962C8B-B14F-4D97-AF65-F5344CB8AC3E}">
        <p14:creationId xmlns:p14="http://schemas.microsoft.com/office/powerpoint/2010/main" val="277671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Ici, ces concepts sont illustrés à l’aide de cibles. La vérité se trouve au centre de ces cibles. Sur la première, on voit plusieurs points près de la vérité : ils sont exacts (proches de la vérité), mais répartis tout autour de la cible, donc peu précis. À droite, les points sont regroupés au bord de la cible : ils sont précis (on obtient la même réponse à chaque fois), mais éloignés de la vérité, donc pas exacts. Sur la cible du bas, les points sont bien regroupés au centre de la cible : ils sont à la fois précis ET exacts. C’est le résultat recherché.</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5</a:t>
            </a:fld>
            <a:endParaRPr lang="fr-FR"/>
          </a:p>
        </p:txBody>
      </p:sp>
    </p:spTree>
    <p:extLst>
      <p:ext uri="{BB962C8B-B14F-4D97-AF65-F5344CB8AC3E}">
        <p14:creationId xmlns:p14="http://schemas.microsoft.com/office/powerpoint/2010/main" val="282342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Comment faire en sorte d’avoir des résultats à la fois exacts et précis, tout en ayant un échantillon représentatif et répétable ? La représentativité repose sur notre approche de l’échantillonnage. Quant à la taille de notre échantillon, elle détermine à quel point nos estimations seront précises, et donc répétables.</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6</a:t>
            </a:fld>
            <a:endParaRPr lang="fr-FR"/>
          </a:p>
        </p:txBody>
      </p:sp>
    </p:spTree>
    <p:extLst>
      <p:ext uri="{BB962C8B-B14F-4D97-AF65-F5344CB8AC3E}">
        <p14:creationId xmlns:p14="http://schemas.microsoft.com/office/powerpoint/2010/main" val="68787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Parlons tout d’abord de la taille de l’échantillon. En règle générale, plus l’échantillon est grand, plus les estimations sont précises. Cela signifie que nous serons capables de détecter même les différences les plus infimes comme étant significatives. Néanmoins, cette pertinence statistique N’ÉQUIVAUT PAS à une pertinence programmatique. Prenons par exemple une très grande enquête menée récemment auprès des ménages : l’étude a détecté une différence significative dans le pourcentage de ménages inscrits à une campagne de distribution dans deux zones : 86 % contre 90 %. Si cette différence est significative d’un point de vue statistique (en raison de l’ampleur de l’échantillon), , ce résultat n’entraînera pas un changement d’approche dans la manière dont l’inscription des ménages sera planifiée dans ces zones à l’avenir. Autrement dit, cette différence n’est pas </a:t>
            </a:r>
            <a:r>
              <a:rPr lang="fr-FR" i="1" smtClean="0"/>
              <a:t>significative du point de vue du programme</a:t>
            </a:r>
            <a:r>
              <a:rPr lang="fr-FR" smtClean="0"/>
              <a:t>.</a:t>
            </a:r>
          </a:p>
          <a:p>
            <a:endParaRPr lang="fr-FR" baseline="0" dirty="0" smtClean="0"/>
          </a:p>
          <a:p>
            <a:r>
              <a:rPr lang="fr-FR" smtClean="0"/>
              <a:t>De même, les échantillons très réduits peuvent aussi s’avérer utiles. Quand un échantillon contient seulement 19 ménages, la méthode LQAS (échantillonnage par lots pour l’assurance de la qualité) permet de déterminer si un lot de marchandises produites en usine est conforme aux critères de qualité. Par conséquent, les estimations obtenues ne sont PAS précises, mais elles sont utiles pour savoir si le lot est conforme ou non à un certain seuil. </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7</a:t>
            </a:fld>
            <a:endParaRPr lang="fr-FR"/>
          </a:p>
        </p:txBody>
      </p:sp>
    </p:spTree>
    <p:extLst>
      <p:ext uri="{BB962C8B-B14F-4D97-AF65-F5344CB8AC3E}">
        <p14:creationId xmlns:p14="http://schemas.microsoft.com/office/powerpoint/2010/main" val="1194287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Pour ce qui est de l’exactitude, si tous nos ménages possèdent le même nombre de moustiquaires et si toutes les moustiquaires comportent le même nombre de trous, peu importe la méthode d’échantillonnage : le résultat sera exact quoi qu’il arrive.</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8</a:t>
            </a:fld>
            <a:endParaRPr lang="fr-FR"/>
          </a:p>
        </p:txBody>
      </p:sp>
    </p:spTree>
    <p:extLst>
      <p:ext uri="{BB962C8B-B14F-4D97-AF65-F5344CB8AC3E}">
        <p14:creationId xmlns:p14="http://schemas.microsoft.com/office/powerpoint/2010/main" val="134689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mtClean="0"/>
              <a:t>Cependant, les ménages et les moustiquaires sont généralement différents, d’où la très grande importance de l’échantillonnage. Dans l’idéal, nous disposons d’une liste complète de tous les sujets de l’étude (ménages) : c’est le cadre d’échantillonnage. Parmi cette liste, nous pouvons sélectionner directement les ménages requis pour obtenir la taille d’échantillon nécessaire. Néanmoins, nous ne possédons généralement pas ces listes : personne n’établit une liste centralisée de tous les ménages de la province. C’est pourquoi nous utilisons l’échantillonnage en grappes à deux niveaux : nous avons tout d’abord une liste de grappes (par exemple des établissements de santé, des villages, des écoles) parmi lesquelles nous faisons une sélection. Puis au sein de ces grappes, nous procédons à une autre sélection : c’est le second niveau.</a:t>
            </a:r>
            <a:endParaRPr lang="fr-FR" dirty="0"/>
          </a:p>
        </p:txBody>
      </p:sp>
      <p:sp>
        <p:nvSpPr>
          <p:cNvPr id="4" name="Slide Number Placeholder 3"/>
          <p:cNvSpPr>
            <a:spLocks noGrp="1"/>
          </p:cNvSpPr>
          <p:nvPr>
            <p:ph type="sldNum" sz="quarter" idx="10"/>
          </p:nvPr>
        </p:nvSpPr>
        <p:spPr/>
        <p:txBody>
          <a:bodyPr/>
          <a:lstStyle/>
          <a:p>
            <a:fld id="{9A04E551-03EC-4B1F-8B1C-DFD302404865}" type="slidenum">
              <a:rPr lang="en-US" smtClean="0"/>
              <a:t>9</a:t>
            </a:fld>
            <a:endParaRPr lang="fr-FR"/>
          </a:p>
        </p:txBody>
      </p:sp>
    </p:spTree>
    <p:extLst>
      <p:ext uri="{BB962C8B-B14F-4D97-AF65-F5344CB8AC3E}">
        <p14:creationId xmlns:p14="http://schemas.microsoft.com/office/powerpoint/2010/main" val="361399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96120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223247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280955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06231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68760"/>
            <a:ext cx="8229600" cy="485740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0"/>
          </p:nvPr>
        </p:nvSpPr>
        <p:spPr>
          <a:xfrm>
            <a:off x="468313" y="6237288"/>
            <a:ext cx="8280400" cy="365125"/>
          </a:xfrm>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801865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a:xfrm>
            <a:off x="395288" y="6308725"/>
            <a:ext cx="8280400" cy="365125"/>
          </a:xfrm>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93544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EAC60-D186-45B7-A2B4-EF1F09192038}"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39584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EAC60-D186-45B7-A2B4-EF1F09192038}"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01285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EAC60-D186-45B7-A2B4-EF1F09192038}"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98066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EAC60-D186-45B7-A2B4-EF1F09192038}"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339227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EAC60-D186-45B7-A2B4-EF1F09192038}"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251150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EAC60-D186-45B7-A2B4-EF1F09192038}"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93857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EAC60-D186-45B7-A2B4-EF1F09192038}"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309360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EAC60-D186-45B7-A2B4-EF1F09192038}"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F1A75-654B-4CA5-9B90-3A2C98F831FF}" type="slidenum">
              <a:rPr lang="en-US" smtClean="0"/>
              <a:t>‹#›</a:t>
            </a:fld>
            <a:endParaRPr lang="en-US"/>
          </a:p>
        </p:txBody>
      </p:sp>
    </p:spTree>
    <p:extLst>
      <p:ext uri="{BB962C8B-B14F-4D97-AF65-F5344CB8AC3E}">
        <p14:creationId xmlns:p14="http://schemas.microsoft.com/office/powerpoint/2010/main" val="108324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EAC60-D186-45B7-A2B4-EF1F09192038}" type="datetimeFigureOut">
              <a:rPr lang="en-US" smtClean="0"/>
              <a:t>3/30/2016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F1A75-654B-4CA5-9B90-3A2C98F831FF}" type="slidenum">
              <a:rPr lang="en-US" smtClean="0"/>
              <a:t>‹#›</a:t>
            </a:fld>
            <a:endParaRPr lang="en-US" dirty="0"/>
          </a:p>
        </p:txBody>
      </p:sp>
    </p:spTree>
    <p:extLst>
      <p:ext uri="{BB962C8B-B14F-4D97-AF65-F5344CB8AC3E}">
        <p14:creationId xmlns:p14="http://schemas.microsoft.com/office/powerpoint/2010/main" val="2817589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3"/>
          </p:nvPr>
        </p:nvSpPr>
        <p:spPr>
          <a:xfrm>
            <a:off x="468313" y="6356350"/>
            <a:ext cx="8280400" cy="365125"/>
          </a:xfrm>
          <a:prstGeom prst="rect">
            <a:avLst/>
          </a:prstGeom>
        </p:spPr>
        <p:txBody>
          <a:bodyPr vert="horz" lIns="91440" tIns="45720" rIns="91440" bIns="45720" rtlCol="0" anchor="ctr"/>
          <a:lstStyle>
            <a:lvl1pPr algn="ctr">
              <a:defRPr sz="1100" i="1">
                <a:solidFill>
                  <a:prstClr val="black">
                    <a:tint val="75000"/>
                  </a:prstClr>
                </a:solidFill>
                <a:latin typeface="Myriad Pro Light"/>
                <a:cs typeface="+mn-cs"/>
              </a:defRPr>
            </a:lvl1pPr>
          </a:lstStyle>
          <a:p>
            <a:pPr fontAlgn="base">
              <a:spcBef>
                <a:spcPct val="0"/>
              </a:spcBef>
              <a:spcAft>
                <a:spcPct val="0"/>
              </a:spcAft>
              <a:defRPr/>
            </a:pPr>
            <a:endParaRPr lang="en-US"/>
          </a:p>
        </p:txBody>
      </p:sp>
    </p:spTree>
    <p:extLst>
      <p:ext uri="{BB962C8B-B14F-4D97-AF65-F5344CB8AC3E}">
        <p14:creationId xmlns:p14="http://schemas.microsoft.com/office/powerpoint/2010/main" val="11814008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rtl="0" eaLnBrk="0" fontAlgn="base" hangingPunct="0">
        <a:spcBef>
          <a:spcPct val="0"/>
        </a:spcBef>
        <a:spcAft>
          <a:spcPct val="0"/>
        </a:spcAft>
        <a:defRPr sz="4000" kern="1200">
          <a:solidFill>
            <a:schemeClr val="tx1"/>
          </a:solidFill>
          <a:latin typeface="Myriad Pro Light"/>
          <a:ea typeface="+mj-ea"/>
          <a:cs typeface="+mj-cs"/>
        </a:defRPr>
      </a:lvl1pPr>
      <a:lvl2pPr algn="ctr" rtl="0" eaLnBrk="0" fontAlgn="base" hangingPunct="0">
        <a:spcBef>
          <a:spcPct val="0"/>
        </a:spcBef>
        <a:spcAft>
          <a:spcPct val="0"/>
        </a:spcAft>
        <a:defRPr sz="4000">
          <a:solidFill>
            <a:schemeClr val="tx1"/>
          </a:solidFill>
          <a:latin typeface="Myriad Pro Light" pitchFamily="-109" charset="0"/>
        </a:defRPr>
      </a:lvl2pPr>
      <a:lvl3pPr algn="ctr" rtl="0" eaLnBrk="0" fontAlgn="base" hangingPunct="0">
        <a:spcBef>
          <a:spcPct val="0"/>
        </a:spcBef>
        <a:spcAft>
          <a:spcPct val="0"/>
        </a:spcAft>
        <a:defRPr sz="4000">
          <a:solidFill>
            <a:schemeClr val="tx1"/>
          </a:solidFill>
          <a:latin typeface="Myriad Pro Light" pitchFamily="-109" charset="0"/>
        </a:defRPr>
      </a:lvl3pPr>
      <a:lvl4pPr algn="ctr" rtl="0" eaLnBrk="0" fontAlgn="base" hangingPunct="0">
        <a:spcBef>
          <a:spcPct val="0"/>
        </a:spcBef>
        <a:spcAft>
          <a:spcPct val="0"/>
        </a:spcAft>
        <a:defRPr sz="4000">
          <a:solidFill>
            <a:schemeClr val="tx1"/>
          </a:solidFill>
          <a:latin typeface="Myriad Pro Light" pitchFamily="-109" charset="0"/>
        </a:defRPr>
      </a:lvl4pPr>
      <a:lvl5pPr algn="ctr" rtl="0" eaLnBrk="0" fontAlgn="base" hangingPunct="0">
        <a:spcBef>
          <a:spcPct val="0"/>
        </a:spcBef>
        <a:spcAft>
          <a:spcPct val="0"/>
        </a:spcAft>
        <a:defRPr sz="4000">
          <a:solidFill>
            <a:schemeClr val="tx1"/>
          </a:solidFill>
          <a:latin typeface="Myriad Pro Light" pitchFamily="-109" charset="0"/>
        </a:defRPr>
      </a:lvl5pPr>
      <a:lvl6pPr marL="457200" algn="ctr" rtl="0" fontAlgn="base">
        <a:spcBef>
          <a:spcPct val="0"/>
        </a:spcBef>
        <a:spcAft>
          <a:spcPct val="0"/>
        </a:spcAft>
        <a:defRPr sz="4000">
          <a:solidFill>
            <a:schemeClr val="tx1"/>
          </a:solidFill>
          <a:latin typeface="Myriad Pro Light" pitchFamily="-109" charset="0"/>
        </a:defRPr>
      </a:lvl6pPr>
      <a:lvl7pPr marL="914400" algn="ctr" rtl="0" fontAlgn="base">
        <a:spcBef>
          <a:spcPct val="0"/>
        </a:spcBef>
        <a:spcAft>
          <a:spcPct val="0"/>
        </a:spcAft>
        <a:defRPr sz="4000">
          <a:solidFill>
            <a:schemeClr val="tx1"/>
          </a:solidFill>
          <a:latin typeface="Myriad Pro Light" pitchFamily="-109" charset="0"/>
        </a:defRPr>
      </a:lvl7pPr>
      <a:lvl8pPr marL="1371600" algn="ctr" rtl="0" fontAlgn="base">
        <a:spcBef>
          <a:spcPct val="0"/>
        </a:spcBef>
        <a:spcAft>
          <a:spcPct val="0"/>
        </a:spcAft>
        <a:defRPr sz="4000">
          <a:solidFill>
            <a:schemeClr val="tx1"/>
          </a:solidFill>
          <a:latin typeface="Myriad Pro Light" pitchFamily="-109" charset="0"/>
        </a:defRPr>
      </a:lvl8pPr>
      <a:lvl9pPr marL="1828800" algn="ctr" rtl="0" fontAlgn="base">
        <a:spcBef>
          <a:spcPct val="0"/>
        </a:spcBef>
        <a:spcAft>
          <a:spcPct val="0"/>
        </a:spcAft>
        <a:defRPr sz="4000">
          <a:solidFill>
            <a:schemeClr val="tx1"/>
          </a:solidFill>
          <a:latin typeface="Myriad Pro Light" pitchFamily="-109"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yriad Pro Ligh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yriad Pro Ligh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yriad Pro Ligh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yriad Pro Light"/>
          <a:ea typeface="+mn-ea"/>
          <a:cs typeface="+mn-cs"/>
        </a:defRPr>
      </a:lvl4pPr>
      <a:lvl5pPr marL="2057400" indent="-228600" algn="l" rtl="0" eaLnBrk="0" fontAlgn="base" hangingPunct="0">
        <a:spcBef>
          <a:spcPct val="20000"/>
        </a:spcBef>
        <a:spcAft>
          <a:spcPct val="0"/>
        </a:spcAft>
        <a:buFont typeface="Arial" pitchFamily="34" charset="0"/>
        <a:buChar char="»"/>
        <a:defRPr sz="2800" kern="1200">
          <a:solidFill>
            <a:schemeClr val="tx1"/>
          </a:solidFill>
          <a:latin typeface="Myriad Pro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60125" y="260648"/>
            <a:ext cx="7272338" cy="646331"/>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fr-FR" sz="3600" b="1" dirty="0" smtClean="0">
                <a:solidFill>
                  <a:schemeClr val="accent1"/>
                </a:solidFill>
                <a:latin typeface="+mj-lt"/>
              </a:rPr>
              <a:t>Surveillance de la durabilité des MILD</a:t>
            </a:r>
            <a:endParaRPr lang="fr-FR" sz="3600" b="1" dirty="0">
              <a:solidFill>
                <a:schemeClr val="accent1"/>
              </a:solidFill>
              <a:latin typeface="+mj-lt"/>
            </a:endParaRPr>
          </a:p>
        </p:txBody>
      </p:sp>
      <p:sp>
        <p:nvSpPr>
          <p:cNvPr id="8" name="Text Box 4"/>
          <p:cNvSpPr txBox="1">
            <a:spLocks noChangeArrowheads="1"/>
          </p:cNvSpPr>
          <p:nvPr/>
        </p:nvSpPr>
        <p:spPr bwMode="auto">
          <a:xfrm>
            <a:off x="347821" y="2348879"/>
            <a:ext cx="8496944" cy="646331"/>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ctr" eaLnBrk="1" hangingPunct="1"/>
            <a:r>
              <a:rPr lang="fr-FR" sz="3600" b="1" dirty="0" smtClean="0">
                <a:solidFill>
                  <a:schemeClr val="accent1">
                    <a:lumMod val="50000"/>
                  </a:schemeClr>
                </a:solidFill>
                <a:latin typeface="+mj-lt"/>
              </a:rPr>
              <a:t>Conception de la surveillance et protocole</a:t>
            </a:r>
            <a:endParaRPr lang="fr-FR" sz="3600" b="1" dirty="0">
              <a:solidFill>
                <a:schemeClr val="accent1">
                  <a:lumMod val="50000"/>
                </a:schemeClr>
              </a:solidFill>
              <a:latin typeface="+mj-lt"/>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081084" y="4293096"/>
            <a:ext cx="5030417" cy="1667490"/>
          </a:xfrm>
          <a:prstGeom prst="rect">
            <a:avLst/>
          </a:prstGeom>
        </p:spPr>
      </p:pic>
    </p:spTree>
    <p:extLst>
      <p:ext uri="{BB962C8B-B14F-4D97-AF65-F5344CB8AC3E}">
        <p14:creationId xmlns:p14="http://schemas.microsoft.com/office/powerpoint/2010/main" val="2354929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a:solidFill>
                  <a:srgbClr val="4F81BD"/>
                </a:solidFill>
                <a:latin typeface="+mj-lt"/>
              </a:rPr>
              <a:t>Échantillonnage en grappes</a:t>
            </a:r>
          </a:p>
        </p:txBody>
      </p:sp>
      <p:sp>
        <p:nvSpPr>
          <p:cNvPr id="19459" name="Rectangle 3"/>
          <p:cNvSpPr>
            <a:spLocks noChangeArrowheads="1"/>
          </p:cNvSpPr>
          <p:nvPr/>
        </p:nvSpPr>
        <p:spPr bwMode="auto">
          <a:xfrm>
            <a:off x="323850" y="1700213"/>
            <a:ext cx="8351838" cy="2376487"/>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dirty="0">
                <a:latin typeface="+mj-lt"/>
              </a:rPr>
              <a:t>Utilisez deux étapes pour sélectionner tout d’abord les grappes (premier niveau</a:t>
            </a:r>
            <a:r>
              <a:rPr lang="fr-FR" sz="3200" dirty="0" smtClean="0">
                <a:latin typeface="+mj-lt"/>
              </a:rPr>
              <a:t>).</a:t>
            </a:r>
            <a:endParaRPr lang="fr-FR" sz="3200" dirty="0">
              <a:latin typeface="+mj-lt"/>
            </a:endParaRPr>
          </a:p>
          <a:p>
            <a:pPr marL="609600" indent="-609600">
              <a:lnSpc>
                <a:spcPct val="90000"/>
              </a:lnSpc>
              <a:spcBef>
                <a:spcPct val="20000"/>
              </a:spcBef>
              <a:buClr>
                <a:schemeClr val="accent2"/>
              </a:buClr>
              <a:buFontTx/>
              <a:buChar char="•"/>
            </a:pPr>
            <a:r>
              <a:rPr lang="fr-FR" sz="3200" dirty="0">
                <a:latin typeface="+mj-lt"/>
              </a:rPr>
              <a:t>Puis les sujets de l’étude au sein de ces grappes (second niveau</a:t>
            </a:r>
            <a:r>
              <a:rPr lang="fr-FR" sz="3200" dirty="0" smtClean="0">
                <a:latin typeface="+mj-lt"/>
              </a:rPr>
              <a:t>).</a:t>
            </a:r>
            <a:endParaRPr lang="fr-FR" sz="3200" dirty="0">
              <a:latin typeface="+mj-lt"/>
            </a:endParaRPr>
          </a:p>
        </p:txBody>
      </p:sp>
    </p:spTree>
    <p:extLst>
      <p:ext uri="{BB962C8B-B14F-4D97-AF65-F5344CB8AC3E}">
        <p14:creationId xmlns:p14="http://schemas.microsoft.com/office/powerpoint/2010/main" val="3973316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a:solidFill>
                  <a:srgbClr val="4F81BD"/>
                </a:solidFill>
                <a:latin typeface="+mj-lt"/>
              </a:rPr>
              <a:t>Premier niveau</a:t>
            </a:r>
          </a:p>
        </p:txBody>
      </p:sp>
      <p:sp>
        <p:nvSpPr>
          <p:cNvPr id="20483" name="Rectangle 3"/>
          <p:cNvSpPr>
            <a:spLocks noChangeArrowheads="1"/>
          </p:cNvSpPr>
          <p:nvPr/>
        </p:nvSpPr>
        <p:spPr bwMode="auto">
          <a:xfrm>
            <a:off x="323850" y="1700213"/>
            <a:ext cx="8569325" cy="4537075"/>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dirty="0">
                <a:latin typeface="+mj-lt"/>
              </a:rPr>
              <a:t>Lorsque c’est possible, le premier niveau doit s’appuyer sur une liste en utilisant la probabilité proportionnelle à la taille.</a:t>
            </a:r>
          </a:p>
          <a:p>
            <a:pPr marL="990600" lvl="1" indent="-533400">
              <a:lnSpc>
                <a:spcPct val="90000"/>
              </a:lnSpc>
              <a:spcBef>
                <a:spcPct val="20000"/>
              </a:spcBef>
              <a:buClr>
                <a:schemeClr val="accent2"/>
              </a:buClr>
              <a:buFontTx/>
              <a:buChar char="–"/>
            </a:pPr>
            <a:r>
              <a:rPr lang="fr-FR" sz="2800" dirty="0">
                <a:latin typeface="+mj-lt"/>
              </a:rPr>
              <a:t>Nécessité d’une liste de grappes et d’une mesure de la taille, quelle qu’elle </a:t>
            </a:r>
            <a:r>
              <a:rPr lang="fr-FR" sz="2800" dirty="0" smtClean="0">
                <a:latin typeface="+mj-lt"/>
              </a:rPr>
              <a:t>soit.</a:t>
            </a:r>
            <a:endParaRPr lang="fr-FR" sz="2800" dirty="0">
              <a:latin typeface="+mj-lt"/>
            </a:endParaRPr>
          </a:p>
          <a:p>
            <a:pPr marL="990600" lvl="1" indent="-533400">
              <a:lnSpc>
                <a:spcPct val="90000"/>
              </a:lnSpc>
              <a:spcBef>
                <a:spcPct val="20000"/>
              </a:spcBef>
              <a:buClr>
                <a:schemeClr val="accent2"/>
              </a:buClr>
              <a:buFontTx/>
              <a:buChar char="–"/>
            </a:pPr>
            <a:r>
              <a:rPr lang="fr-FR" sz="2800" dirty="0">
                <a:latin typeface="+mj-lt"/>
              </a:rPr>
              <a:t>Cette méthode d’échantillonnage systématique attribue plus d’unités aux zones plus </a:t>
            </a:r>
            <a:r>
              <a:rPr lang="fr-FR" sz="2800" dirty="0" smtClean="0">
                <a:latin typeface="+mj-lt"/>
              </a:rPr>
              <a:t>peuplées.</a:t>
            </a:r>
            <a:endParaRPr lang="fr-FR" sz="2800" dirty="0">
              <a:latin typeface="+mj-lt"/>
            </a:endParaRPr>
          </a:p>
        </p:txBody>
      </p:sp>
    </p:spTree>
    <p:extLst>
      <p:ext uri="{BB962C8B-B14F-4D97-AF65-F5344CB8AC3E}">
        <p14:creationId xmlns:p14="http://schemas.microsoft.com/office/powerpoint/2010/main" val="1123506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a:solidFill>
                  <a:srgbClr val="4F81BD"/>
                </a:solidFill>
                <a:latin typeface="+mj-lt"/>
              </a:rPr>
              <a:t>Premier niveau</a:t>
            </a:r>
          </a:p>
        </p:txBody>
      </p:sp>
      <p:sp>
        <p:nvSpPr>
          <p:cNvPr id="21507" name="Rectangle 3"/>
          <p:cNvSpPr>
            <a:spLocks noChangeArrowheads="1"/>
          </p:cNvSpPr>
          <p:nvPr/>
        </p:nvSpPr>
        <p:spPr bwMode="auto">
          <a:xfrm>
            <a:off x="323850" y="1700213"/>
            <a:ext cx="8569325" cy="4537075"/>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dirty="0" smtClean="0">
                <a:latin typeface="+mj-lt"/>
              </a:rPr>
              <a:t>Autre méthode de sélection des grappes fréquemment utilisée, l’échantillonnage aléatoire simple fait appel à des unités administratives « en cascade ». Cet échantillonnage peut être trompeur si la variable étudiée n’est pas homogène.</a:t>
            </a:r>
          </a:p>
          <a:p>
            <a:pPr marL="609600" indent="-609600">
              <a:lnSpc>
                <a:spcPct val="90000"/>
              </a:lnSpc>
              <a:spcBef>
                <a:spcPct val="20000"/>
              </a:spcBef>
              <a:buClr>
                <a:schemeClr val="accent2"/>
              </a:buClr>
              <a:buFontTx/>
              <a:buChar char="•"/>
            </a:pPr>
            <a:r>
              <a:rPr lang="fr-FR" sz="3200" dirty="0" smtClean="0">
                <a:latin typeface="+mj-lt"/>
              </a:rPr>
              <a:t>ÉVITER CETTE MÉTHODE SI </a:t>
            </a:r>
            <a:r>
              <a:rPr lang="fr-FR" sz="3200" dirty="0" smtClean="0">
                <a:latin typeface="+mj-lt"/>
              </a:rPr>
              <a:t>POSSIBLE.</a:t>
            </a:r>
            <a:endParaRPr lang="fr-FR" sz="3200" dirty="0">
              <a:latin typeface="+mj-lt"/>
            </a:endParaRPr>
          </a:p>
        </p:txBody>
      </p:sp>
    </p:spTree>
    <p:extLst>
      <p:ext uri="{BB962C8B-B14F-4D97-AF65-F5344CB8AC3E}">
        <p14:creationId xmlns:p14="http://schemas.microsoft.com/office/powerpoint/2010/main" val="1791160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a:solidFill>
                  <a:srgbClr val="4F81BD"/>
                </a:solidFill>
                <a:latin typeface="+mj-lt"/>
              </a:rPr>
              <a:t>Second niveau</a:t>
            </a:r>
          </a:p>
        </p:txBody>
      </p:sp>
      <p:sp>
        <p:nvSpPr>
          <p:cNvPr id="22531" name="Rectangle 3"/>
          <p:cNvSpPr>
            <a:spLocks noChangeArrowheads="1"/>
          </p:cNvSpPr>
          <p:nvPr/>
        </p:nvSpPr>
        <p:spPr bwMode="auto">
          <a:xfrm>
            <a:off x="323850" y="1341438"/>
            <a:ext cx="8569325" cy="532765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dirty="0" smtClean="0">
                <a:latin typeface="+mj-lt"/>
              </a:rPr>
              <a:t>Au sein de la grappe, nous devons sélectionner le nombre d’unités requis (unités primaires d’échantillonnage).</a:t>
            </a:r>
          </a:p>
          <a:p>
            <a:pPr marL="609600" indent="-609600">
              <a:lnSpc>
                <a:spcPct val="90000"/>
              </a:lnSpc>
              <a:spcBef>
                <a:spcPct val="20000"/>
              </a:spcBef>
              <a:buClr>
                <a:schemeClr val="accent2"/>
              </a:buClr>
              <a:buFontTx/>
              <a:buChar char="•"/>
            </a:pPr>
            <a:r>
              <a:rPr lang="fr-FR" sz="3200" dirty="0" smtClean="0">
                <a:latin typeface="+mj-lt"/>
              </a:rPr>
              <a:t>Si c’est possible, utiliser une liste de toutes les unités conformes aux critères, préparée le jour de l’enquête ou un peu avant.</a:t>
            </a:r>
          </a:p>
          <a:p>
            <a:pPr marL="609600" indent="-609600">
              <a:lnSpc>
                <a:spcPct val="90000"/>
              </a:lnSpc>
              <a:spcBef>
                <a:spcPct val="20000"/>
              </a:spcBef>
              <a:buClr>
                <a:schemeClr val="accent2"/>
              </a:buClr>
              <a:buFontTx/>
              <a:buChar char="•"/>
            </a:pPr>
            <a:r>
              <a:rPr lang="fr-FR" sz="3200" dirty="0" smtClean="0">
                <a:latin typeface="+mj-lt"/>
              </a:rPr>
              <a:t>La sélection se fait ensuite par échantillonnage aléatoire simple ou par échantillonnage systématique.</a:t>
            </a:r>
          </a:p>
          <a:p>
            <a:pPr marL="609600" indent="-609600">
              <a:lnSpc>
                <a:spcPct val="90000"/>
              </a:lnSpc>
              <a:spcBef>
                <a:spcPct val="20000"/>
              </a:spcBef>
              <a:buClr>
                <a:schemeClr val="accent2"/>
              </a:buClr>
              <a:buFontTx/>
              <a:buChar char="•"/>
            </a:pPr>
            <a:r>
              <a:rPr lang="fr-FR" sz="3200" b="1" dirty="0" smtClean="0">
                <a:latin typeface="+mj-lt"/>
              </a:rPr>
              <a:t>Éviter</a:t>
            </a:r>
            <a:r>
              <a:rPr lang="fr-FR" sz="3200" dirty="0" smtClean="0">
                <a:latin typeface="+mj-lt"/>
              </a:rPr>
              <a:t> les autres méthodes, comme la marche aléatoire ou le tirage au sort.</a:t>
            </a:r>
            <a:endParaRPr lang="fr-FR" sz="3200" b="1" dirty="0">
              <a:latin typeface="+mj-lt"/>
            </a:endParaRPr>
          </a:p>
        </p:txBody>
      </p:sp>
    </p:spTree>
    <p:extLst>
      <p:ext uri="{BB962C8B-B14F-4D97-AF65-F5344CB8AC3E}">
        <p14:creationId xmlns:p14="http://schemas.microsoft.com/office/powerpoint/2010/main" val="3839237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68313" y="0"/>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400" b="1" dirty="0">
                <a:solidFill>
                  <a:srgbClr val="4F81BD"/>
                </a:solidFill>
                <a:latin typeface="+mj-lt"/>
              </a:rPr>
              <a:t>Échantillonnage au sein des grappes</a:t>
            </a:r>
          </a:p>
        </p:txBody>
      </p:sp>
      <p:sp>
        <p:nvSpPr>
          <p:cNvPr id="15364" name="Oval 4"/>
          <p:cNvSpPr>
            <a:spLocks noChangeArrowheads="1"/>
          </p:cNvSpPr>
          <p:nvPr/>
        </p:nvSpPr>
        <p:spPr bwMode="auto">
          <a:xfrm>
            <a:off x="755650" y="3213100"/>
            <a:ext cx="3529013" cy="3240088"/>
          </a:xfrm>
          <a:prstGeom prst="ellipse">
            <a:avLst/>
          </a:prstGeom>
          <a:solidFill>
            <a:srgbClr val="FFFFD7"/>
          </a:solidFill>
          <a:ln w="25400">
            <a:solidFill>
              <a:srgbClr val="990033"/>
            </a:solidFill>
            <a:round/>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nvGrpSpPr>
          <p:cNvPr id="15365" name="Group 5"/>
          <p:cNvGrpSpPr>
            <a:grpSpLocks noChangeAspect="1"/>
          </p:cNvGrpSpPr>
          <p:nvPr/>
        </p:nvGrpSpPr>
        <p:grpSpPr bwMode="auto">
          <a:xfrm>
            <a:off x="2916238" y="4437063"/>
            <a:ext cx="107950" cy="144462"/>
            <a:chOff x="3470" y="3113"/>
            <a:chExt cx="272" cy="272"/>
          </a:xfrm>
        </p:grpSpPr>
        <p:sp>
          <p:nvSpPr>
            <p:cNvPr id="15366" name="Rectangle 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67" name="AutoShape 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68" name="Group 8"/>
          <p:cNvGrpSpPr>
            <a:grpSpLocks noChangeAspect="1"/>
          </p:cNvGrpSpPr>
          <p:nvPr/>
        </p:nvGrpSpPr>
        <p:grpSpPr bwMode="auto">
          <a:xfrm>
            <a:off x="2339975" y="3573463"/>
            <a:ext cx="107950" cy="144462"/>
            <a:chOff x="3470" y="3113"/>
            <a:chExt cx="272" cy="272"/>
          </a:xfrm>
        </p:grpSpPr>
        <p:sp>
          <p:nvSpPr>
            <p:cNvPr id="15369" name="Rectangle 9"/>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70" name="AutoShape 10"/>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71" name="Group 11"/>
          <p:cNvGrpSpPr>
            <a:grpSpLocks noChangeAspect="1"/>
          </p:cNvGrpSpPr>
          <p:nvPr/>
        </p:nvGrpSpPr>
        <p:grpSpPr bwMode="auto">
          <a:xfrm>
            <a:off x="971550" y="4581525"/>
            <a:ext cx="107950" cy="144463"/>
            <a:chOff x="3470" y="3113"/>
            <a:chExt cx="272" cy="272"/>
          </a:xfrm>
        </p:grpSpPr>
        <p:sp>
          <p:nvSpPr>
            <p:cNvPr id="15372" name="Rectangle 1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73" name="AutoShape 1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74" name="Group 14"/>
          <p:cNvGrpSpPr>
            <a:grpSpLocks noChangeAspect="1"/>
          </p:cNvGrpSpPr>
          <p:nvPr/>
        </p:nvGrpSpPr>
        <p:grpSpPr bwMode="auto">
          <a:xfrm>
            <a:off x="1692275" y="4292600"/>
            <a:ext cx="107950" cy="144463"/>
            <a:chOff x="3470" y="3113"/>
            <a:chExt cx="272" cy="272"/>
          </a:xfrm>
        </p:grpSpPr>
        <p:sp>
          <p:nvSpPr>
            <p:cNvPr id="15375" name="Rectangle 1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76" name="AutoShape 1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77" name="Group 17"/>
          <p:cNvGrpSpPr>
            <a:grpSpLocks noChangeAspect="1"/>
          </p:cNvGrpSpPr>
          <p:nvPr/>
        </p:nvGrpSpPr>
        <p:grpSpPr bwMode="auto">
          <a:xfrm>
            <a:off x="1908175" y="4508500"/>
            <a:ext cx="107950" cy="144463"/>
            <a:chOff x="3470" y="3113"/>
            <a:chExt cx="272" cy="272"/>
          </a:xfrm>
        </p:grpSpPr>
        <p:sp>
          <p:nvSpPr>
            <p:cNvPr id="15378" name="Rectangle 1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79" name="AutoShape 1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80" name="Group 20"/>
          <p:cNvGrpSpPr>
            <a:grpSpLocks noChangeAspect="1"/>
          </p:cNvGrpSpPr>
          <p:nvPr/>
        </p:nvGrpSpPr>
        <p:grpSpPr bwMode="auto">
          <a:xfrm>
            <a:off x="1547813" y="4797425"/>
            <a:ext cx="107950" cy="144463"/>
            <a:chOff x="3470" y="3113"/>
            <a:chExt cx="272" cy="272"/>
          </a:xfrm>
        </p:grpSpPr>
        <p:sp>
          <p:nvSpPr>
            <p:cNvPr id="15381" name="Rectangle 21"/>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82" name="AutoShape 22"/>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83" name="Group 23"/>
          <p:cNvGrpSpPr>
            <a:grpSpLocks noChangeAspect="1"/>
          </p:cNvGrpSpPr>
          <p:nvPr/>
        </p:nvGrpSpPr>
        <p:grpSpPr bwMode="auto">
          <a:xfrm>
            <a:off x="2195513" y="4724400"/>
            <a:ext cx="107950" cy="144463"/>
            <a:chOff x="3470" y="3113"/>
            <a:chExt cx="272" cy="272"/>
          </a:xfrm>
        </p:grpSpPr>
        <p:sp>
          <p:nvSpPr>
            <p:cNvPr id="15384" name="Rectangle 2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85" name="AutoShape 2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86" name="Group 26"/>
          <p:cNvGrpSpPr>
            <a:grpSpLocks noChangeAspect="1"/>
          </p:cNvGrpSpPr>
          <p:nvPr/>
        </p:nvGrpSpPr>
        <p:grpSpPr bwMode="auto">
          <a:xfrm>
            <a:off x="1187450" y="5157788"/>
            <a:ext cx="107950" cy="144462"/>
            <a:chOff x="3470" y="3113"/>
            <a:chExt cx="272" cy="272"/>
          </a:xfrm>
        </p:grpSpPr>
        <p:sp>
          <p:nvSpPr>
            <p:cNvPr id="15387" name="Rectangle 2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88" name="AutoShape 2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89" name="Group 29"/>
          <p:cNvGrpSpPr>
            <a:grpSpLocks noChangeAspect="1"/>
          </p:cNvGrpSpPr>
          <p:nvPr/>
        </p:nvGrpSpPr>
        <p:grpSpPr bwMode="auto">
          <a:xfrm>
            <a:off x="1908175" y="5949950"/>
            <a:ext cx="107950" cy="144463"/>
            <a:chOff x="3470" y="3113"/>
            <a:chExt cx="272" cy="272"/>
          </a:xfrm>
        </p:grpSpPr>
        <p:sp>
          <p:nvSpPr>
            <p:cNvPr id="15390" name="Rectangle 30"/>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91" name="AutoShape 31"/>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92" name="Group 32"/>
          <p:cNvGrpSpPr>
            <a:grpSpLocks noChangeAspect="1"/>
          </p:cNvGrpSpPr>
          <p:nvPr/>
        </p:nvGrpSpPr>
        <p:grpSpPr bwMode="auto">
          <a:xfrm>
            <a:off x="3276600" y="5516563"/>
            <a:ext cx="107950" cy="144462"/>
            <a:chOff x="3470" y="3113"/>
            <a:chExt cx="272" cy="272"/>
          </a:xfrm>
        </p:grpSpPr>
        <p:sp>
          <p:nvSpPr>
            <p:cNvPr id="15393" name="Rectangle 3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94" name="AutoShape 3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95" name="Group 35"/>
          <p:cNvGrpSpPr>
            <a:grpSpLocks noChangeAspect="1"/>
          </p:cNvGrpSpPr>
          <p:nvPr/>
        </p:nvGrpSpPr>
        <p:grpSpPr bwMode="auto">
          <a:xfrm>
            <a:off x="1692275" y="3573463"/>
            <a:ext cx="107950" cy="144462"/>
            <a:chOff x="3470" y="3113"/>
            <a:chExt cx="272" cy="272"/>
          </a:xfrm>
        </p:grpSpPr>
        <p:sp>
          <p:nvSpPr>
            <p:cNvPr id="15396" name="Rectangle 3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397" name="AutoShape 3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398" name="Group 38"/>
          <p:cNvGrpSpPr>
            <a:grpSpLocks noChangeAspect="1"/>
          </p:cNvGrpSpPr>
          <p:nvPr/>
        </p:nvGrpSpPr>
        <p:grpSpPr bwMode="auto">
          <a:xfrm>
            <a:off x="1908175" y="4005263"/>
            <a:ext cx="107950" cy="144462"/>
            <a:chOff x="3470" y="3113"/>
            <a:chExt cx="272" cy="272"/>
          </a:xfrm>
        </p:grpSpPr>
        <p:sp>
          <p:nvSpPr>
            <p:cNvPr id="15399" name="Rectangle 3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00" name="AutoShape 4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01" name="Group 41"/>
          <p:cNvGrpSpPr>
            <a:grpSpLocks noChangeAspect="1"/>
          </p:cNvGrpSpPr>
          <p:nvPr/>
        </p:nvGrpSpPr>
        <p:grpSpPr bwMode="auto">
          <a:xfrm>
            <a:off x="2051050" y="4292600"/>
            <a:ext cx="107950" cy="144463"/>
            <a:chOff x="3470" y="3113"/>
            <a:chExt cx="272" cy="272"/>
          </a:xfrm>
        </p:grpSpPr>
        <p:sp>
          <p:nvSpPr>
            <p:cNvPr id="15402" name="Rectangle 42"/>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03" name="AutoShape 43"/>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04" name="Group 44"/>
          <p:cNvGrpSpPr>
            <a:grpSpLocks noChangeAspect="1"/>
          </p:cNvGrpSpPr>
          <p:nvPr/>
        </p:nvGrpSpPr>
        <p:grpSpPr bwMode="auto">
          <a:xfrm>
            <a:off x="2555875" y="5084763"/>
            <a:ext cx="107950" cy="144462"/>
            <a:chOff x="3470" y="3113"/>
            <a:chExt cx="272" cy="272"/>
          </a:xfrm>
        </p:grpSpPr>
        <p:sp>
          <p:nvSpPr>
            <p:cNvPr id="15405" name="Rectangle 45"/>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06" name="AutoShape 46"/>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07" name="Group 47"/>
          <p:cNvGrpSpPr>
            <a:grpSpLocks noChangeAspect="1"/>
          </p:cNvGrpSpPr>
          <p:nvPr/>
        </p:nvGrpSpPr>
        <p:grpSpPr bwMode="auto">
          <a:xfrm>
            <a:off x="2268538" y="4076700"/>
            <a:ext cx="107950" cy="144463"/>
            <a:chOff x="3470" y="3113"/>
            <a:chExt cx="272" cy="272"/>
          </a:xfrm>
        </p:grpSpPr>
        <p:sp>
          <p:nvSpPr>
            <p:cNvPr id="15408" name="Rectangle 4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09" name="AutoShape 4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10" name="Group 50"/>
          <p:cNvGrpSpPr>
            <a:grpSpLocks noChangeAspect="1"/>
          </p:cNvGrpSpPr>
          <p:nvPr/>
        </p:nvGrpSpPr>
        <p:grpSpPr bwMode="auto">
          <a:xfrm>
            <a:off x="3346450" y="5011738"/>
            <a:ext cx="107950" cy="144462"/>
            <a:chOff x="3470" y="3113"/>
            <a:chExt cx="272" cy="272"/>
          </a:xfrm>
        </p:grpSpPr>
        <p:sp>
          <p:nvSpPr>
            <p:cNvPr id="15411" name="Rectangle 5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12" name="AutoShape 5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13" name="Group 53"/>
          <p:cNvGrpSpPr>
            <a:grpSpLocks noChangeAspect="1"/>
          </p:cNvGrpSpPr>
          <p:nvPr/>
        </p:nvGrpSpPr>
        <p:grpSpPr bwMode="auto">
          <a:xfrm>
            <a:off x="3562350" y="5227638"/>
            <a:ext cx="107950" cy="144462"/>
            <a:chOff x="3470" y="3113"/>
            <a:chExt cx="272" cy="272"/>
          </a:xfrm>
        </p:grpSpPr>
        <p:sp>
          <p:nvSpPr>
            <p:cNvPr id="15414" name="Rectangle 5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15" name="AutoShape 5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16" name="Group 56"/>
          <p:cNvGrpSpPr>
            <a:grpSpLocks noChangeAspect="1"/>
          </p:cNvGrpSpPr>
          <p:nvPr/>
        </p:nvGrpSpPr>
        <p:grpSpPr bwMode="auto">
          <a:xfrm>
            <a:off x="2987675" y="3500438"/>
            <a:ext cx="107950" cy="144462"/>
            <a:chOff x="3470" y="3113"/>
            <a:chExt cx="272" cy="272"/>
          </a:xfrm>
        </p:grpSpPr>
        <p:sp>
          <p:nvSpPr>
            <p:cNvPr id="15417" name="Rectangle 5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18" name="AutoShape 5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19" name="Group 59"/>
          <p:cNvGrpSpPr>
            <a:grpSpLocks noChangeAspect="1"/>
          </p:cNvGrpSpPr>
          <p:nvPr/>
        </p:nvGrpSpPr>
        <p:grpSpPr bwMode="auto">
          <a:xfrm>
            <a:off x="2195513" y="4437063"/>
            <a:ext cx="107950" cy="144462"/>
            <a:chOff x="3470" y="3113"/>
            <a:chExt cx="272" cy="272"/>
          </a:xfrm>
        </p:grpSpPr>
        <p:sp>
          <p:nvSpPr>
            <p:cNvPr id="15420" name="Rectangle 6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21" name="AutoShape 6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22" name="Group 62"/>
          <p:cNvGrpSpPr>
            <a:grpSpLocks noChangeAspect="1"/>
          </p:cNvGrpSpPr>
          <p:nvPr/>
        </p:nvGrpSpPr>
        <p:grpSpPr bwMode="auto">
          <a:xfrm>
            <a:off x="3203575" y="3933825"/>
            <a:ext cx="107950" cy="144463"/>
            <a:chOff x="3470" y="3113"/>
            <a:chExt cx="272" cy="272"/>
          </a:xfrm>
        </p:grpSpPr>
        <p:sp>
          <p:nvSpPr>
            <p:cNvPr id="15423" name="Rectangle 6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24" name="AutoShape 6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25" name="Group 65"/>
          <p:cNvGrpSpPr>
            <a:grpSpLocks noChangeAspect="1"/>
          </p:cNvGrpSpPr>
          <p:nvPr/>
        </p:nvGrpSpPr>
        <p:grpSpPr bwMode="auto">
          <a:xfrm>
            <a:off x="2051050" y="4581525"/>
            <a:ext cx="107950" cy="144463"/>
            <a:chOff x="3470" y="3113"/>
            <a:chExt cx="272" cy="272"/>
          </a:xfrm>
        </p:grpSpPr>
        <p:sp>
          <p:nvSpPr>
            <p:cNvPr id="15426" name="Rectangle 6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27" name="AutoShape 6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28" name="Group 68"/>
          <p:cNvGrpSpPr>
            <a:grpSpLocks noChangeAspect="1"/>
          </p:cNvGrpSpPr>
          <p:nvPr/>
        </p:nvGrpSpPr>
        <p:grpSpPr bwMode="auto">
          <a:xfrm>
            <a:off x="3419475" y="4652963"/>
            <a:ext cx="107950" cy="144462"/>
            <a:chOff x="3470" y="3113"/>
            <a:chExt cx="272" cy="272"/>
          </a:xfrm>
        </p:grpSpPr>
        <p:sp>
          <p:nvSpPr>
            <p:cNvPr id="15429" name="Rectangle 6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30" name="AutoShape 7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31" name="Group 71"/>
          <p:cNvGrpSpPr>
            <a:grpSpLocks noChangeAspect="1"/>
          </p:cNvGrpSpPr>
          <p:nvPr/>
        </p:nvGrpSpPr>
        <p:grpSpPr bwMode="auto">
          <a:xfrm>
            <a:off x="3635375" y="4868863"/>
            <a:ext cx="107950" cy="144462"/>
            <a:chOff x="3470" y="3113"/>
            <a:chExt cx="272" cy="272"/>
          </a:xfrm>
        </p:grpSpPr>
        <p:sp>
          <p:nvSpPr>
            <p:cNvPr id="15432" name="Rectangle 7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33" name="AutoShape 7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34" name="Group 74"/>
          <p:cNvGrpSpPr>
            <a:grpSpLocks noChangeAspect="1"/>
          </p:cNvGrpSpPr>
          <p:nvPr/>
        </p:nvGrpSpPr>
        <p:grpSpPr bwMode="auto">
          <a:xfrm>
            <a:off x="3851275" y="5084763"/>
            <a:ext cx="107950" cy="144462"/>
            <a:chOff x="3470" y="3113"/>
            <a:chExt cx="272" cy="272"/>
          </a:xfrm>
        </p:grpSpPr>
        <p:sp>
          <p:nvSpPr>
            <p:cNvPr id="15435" name="Rectangle 75"/>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36" name="AutoShape 76"/>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37" name="Group 77"/>
          <p:cNvGrpSpPr>
            <a:grpSpLocks noChangeAspect="1"/>
          </p:cNvGrpSpPr>
          <p:nvPr/>
        </p:nvGrpSpPr>
        <p:grpSpPr bwMode="auto">
          <a:xfrm>
            <a:off x="1619250" y="4581525"/>
            <a:ext cx="107950" cy="144463"/>
            <a:chOff x="3470" y="3113"/>
            <a:chExt cx="272" cy="272"/>
          </a:xfrm>
        </p:grpSpPr>
        <p:sp>
          <p:nvSpPr>
            <p:cNvPr id="15438" name="Rectangle 7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39" name="AutoShape 7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40" name="Group 80"/>
          <p:cNvGrpSpPr>
            <a:grpSpLocks noChangeAspect="1"/>
          </p:cNvGrpSpPr>
          <p:nvPr/>
        </p:nvGrpSpPr>
        <p:grpSpPr bwMode="auto">
          <a:xfrm>
            <a:off x="1331913" y="4437063"/>
            <a:ext cx="107950" cy="144462"/>
            <a:chOff x="3470" y="3113"/>
            <a:chExt cx="272" cy="272"/>
          </a:xfrm>
        </p:grpSpPr>
        <p:sp>
          <p:nvSpPr>
            <p:cNvPr id="15441" name="Rectangle 8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42" name="AutoShape 8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43" name="Group 83"/>
          <p:cNvGrpSpPr>
            <a:grpSpLocks noChangeAspect="1"/>
          </p:cNvGrpSpPr>
          <p:nvPr/>
        </p:nvGrpSpPr>
        <p:grpSpPr bwMode="auto">
          <a:xfrm>
            <a:off x="1331913" y="4005263"/>
            <a:ext cx="107950" cy="144462"/>
            <a:chOff x="3470" y="3113"/>
            <a:chExt cx="272" cy="272"/>
          </a:xfrm>
        </p:grpSpPr>
        <p:sp>
          <p:nvSpPr>
            <p:cNvPr id="15444" name="Rectangle 8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45" name="AutoShape 8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46" name="Group 86"/>
          <p:cNvGrpSpPr>
            <a:grpSpLocks noChangeAspect="1"/>
          </p:cNvGrpSpPr>
          <p:nvPr/>
        </p:nvGrpSpPr>
        <p:grpSpPr bwMode="auto">
          <a:xfrm>
            <a:off x="1763713" y="5300663"/>
            <a:ext cx="107950" cy="144462"/>
            <a:chOff x="3470" y="3113"/>
            <a:chExt cx="272" cy="272"/>
          </a:xfrm>
        </p:grpSpPr>
        <p:sp>
          <p:nvSpPr>
            <p:cNvPr id="15447" name="Rectangle 8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48" name="AutoShape 8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49" name="Group 89"/>
          <p:cNvGrpSpPr>
            <a:grpSpLocks noChangeAspect="1"/>
          </p:cNvGrpSpPr>
          <p:nvPr/>
        </p:nvGrpSpPr>
        <p:grpSpPr bwMode="auto">
          <a:xfrm>
            <a:off x="1476375" y="5084763"/>
            <a:ext cx="107950" cy="144462"/>
            <a:chOff x="3470" y="3113"/>
            <a:chExt cx="272" cy="272"/>
          </a:xfrm>
        </p:grpSpPr>
        <p:sp>
          <p:nvSpPr>
            <p:cNvPr id="15450" name="Rectangle 9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51" name="AutoShape 9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52" name="Group 92"/>
          <p:cNvGrpSpPr>
            <a:grpSpLocks noChangeAspect="1"/>
          </p:cNvGrpSpPr>
          <p:nvPr/>
        </p:nvGrpSpPr>
        <p:grpSpPr bwMode="auto">
          <a:xfrm>
            <a:off x="2268538" y="5589588"/>
            <a:ext cx="107950" cy="144462"/>
            <a:chOff x="3470" y="3113"/>
            <a:chExt cx="272" cy="272"/>
          </a:xfrm>
        </p:grpSpPr>
        <p:sp>
          <p:nvSpPr>
            <p:cNvPr id="15453" name="Rectangle 93"/>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54" name="AutoShape 94"/>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55" name="Group 95"/>
          <p:cNvGrpSpPr>
            <a:grpSpLocks noChangeAspect="1"/>
          </p:cNvGrpSpPr>
          <p:nvPr/>
        </p:nvGrpSpPr>
        <p:grpSpPr bwMode="auto">
          <a:xfrm>
            <a:off x="1835150" y="4724400"/>
            <a:ext cx="107950" cy="144463"/>
            <a:chOff x="3470" y="3113"/>
            <a:chExt cx="272" cy="272"/>
          </a:xfrm>
        </p:grpSpPr>
        <p:sp>
          <p:nvSpPr>
            <p:cNvPr id="15456" name="Rectangle 9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57" name="AutoShape 9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58" name="Group 98"/>
          <p:cNvGrpSpPr>
            <a:grpSpLocks noChangeAspect="1"/>
          </p:cNvGrpSpPr>
          <p:nvPr/>
        </p:nvGrpSpPr>
        <p:grpSpPr bwMode="auto">
          <a:xfrm>
            <a:off x="2554288" y="5516563"/>
            <a:ext cx="107950" cy="144462"/>
            <a:chOff x="3470" y="3113"/>
            <a:chExt cx="272" cy="272"/>
          </a:xfrm>
        </p:grpSpPr>
        <p:sp>
          <p:nvSpPr>
            <p:cNvPr id="15459" name="Rectangle 9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60" name="AutoShape 10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61" name="Group 101"/>
          <p:cNvGrpSpPr>
            <a:grpSpLocks noChangeAspect="1"/>
          </p:cNvGrpSpPr>
          <p:nvPr/>
        </p:nvGrpSpPr>
        <p:grpSpPr bwMode="auto">
          <a:xfrm>
            <a:off x="2770188" y="5732463"/>
            <a:ext cx="107950" cy="144462"/>
            <a:chOff x="3470" y="3113"/>
            <a:chExt cx="272" cy="272"/>
          </a:xfrm>
        </p:grpSpPr>
        <p:sp>
          <p:nvSpPr>
            <p:cNvPr id="15462" name="Rectangle 10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63" name="AutoShape 10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sp>
        <p:nvSpPr>
          <p:cNvPr id="15464" name="AutoShape 104"/>
          <p:cNvSpPr>
            <a:spLocks/>
          </p:cNvSpPr>
          <p:nvPr/>
        </p:nvSpPr>
        <p:spPr bwMode="auto">
          <a:xfrm>
            <a:off x="160184" y="1935163"/>
            <a:ext cx="3168650" cy="1133475"/>
          </a:xfrm>
          <a:prstGeom prst="borderCallout1">
            <a:avLst>
              <a:gd name="adj1" fmla="val 13089"/>
              <a:gd name="adj2" fmla="val 99921"/>
              <a:gd name="adj3" fmla="val 251102"/>
              <a:gd name="adj4" fmla="val 107616"/>
            </a:avLst>
          </a:prstGeom>
          <a:solidFill>
            <a:schemeClr val="accent2">
              <a:alpha val="20000"/>
            </a:schemeClr>
          </a:solidFill>
          <a:ln w="25400">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algn="ctr"/>
            <a:r>
              <a:rPr lang="fr-FR" dirty="0">
                <a:latin typeface="+mj-lt"/>
              </a:rPr>
              <a:t>Échantillonnage aléatoire simple parmi une liste complète établie par les chefs locaux ou par cartographie (GPS)</a:t>
            </a:r>
          </a:p>
        </p:txBody>
      </p:sp>
      <p:grpSp>
        <p:nvGrpSpPr>
          <p:cNvPr id="15465" name="Group 105"/>
          <p:cNvGrpSpPr>
            <a:grpSpLocks/>
          </p:cNvGrpSpPr>
          <p:nvPr/>
        </p:nvGrpSpPr>
        <p:grpSpPr bwMode="auto">
          <a:xfrm>
            <a:off x="5003800" y="2997200"/>
            <a:ext cx="3529013" cy="3240088"/>
            <a:chOff x="3152" y="1888"/>
            <a:chExt cx="2223" cy="2041"/>
          </a:xfrm>
        </p:grpSpPr>
        <p:sp>
          <p:nvSpPr>
            <p:cNvPr id="15466" name="Oval 106"/>
            <p:cNvSpPr>
              <a:spLocks noChangeArrowheads="1"/>
            </p:cNvSpPr>
            <p:nvPr/>
          </p:nvSpPr>
          <p:spPr bwMode="auto">
            <a:xfrm>
              <a:off x="3152" y="1888"/>
              <a:ext cx="2223" cy="2041"/>
            </a:xfrm>
            <a:prstGeom prst="ellipse">
              <a:avLst/>
            </a:prstGeom>
            <a:solidFill>
              <a:srgbClr val="FFFFD7"/>
            </a:solidFill>
            <a:ln w="25400">
              <a:solidFill>
                <a:srgbClr val="990033"/>
              </a:solidFill>
              <a:round/>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nvGrpSpPr>
            <p:cNvPr id="15467" name="Group 107"/>
            <p:cNvGrpSpPr>
              <a:grpSpLocks noChangeAspect="1"/>
            </p:cNvGrpSpPr>
            <p:nvPr/>
          </p:nvGrpSpPr>
          <p:grpSpPr bwMode="auto">
            <a:xfrm>
              <a:off x="4513" y="2659"/>
              <a:ext cx="68" cy="91"/>
              <a:chOff x="3470" y="3113"/>
              <a:chExt cx="272" cy="272"/>
            </a:xfrm>
          </p:grpSpPr>
          <p:sp>
            <p:nvSpPr>
              <p:cNvPr id="15468" name="Rectangle 10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69" name="AutoShape 10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70" name="Group 110"/>
            <p:cNvGrpSpPr>
              <a:grpSpLocks noChangeAspect="1"/>
            </p:cNvGrpSpPr>
            <p:nvPr/>
          </p:nvGrpSpPr>
          <p:grpSpPr bwMode="auto">
            <a:xfrm>
              <a:off x="4150" y="2115"/>
              <a:ext cx="68" cy="91"/>
              <a:chOff x="3470" y="3113"/>
              <a:chExt cx="272" cy="272"/>
            </a:xfrm>
          </p:grpSpPr>
          <p:sp>
            <p:nvSpPr>
              <p:cNvPr id="15471" name="Rectangle 11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72" name="AutoShape 11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73" name="Group 113"/>
            <p:cNvGrpSpPr>
              <a:grpSpLocks noChangeAspect="1"/>
            </p:cNvGrpSpPr>
            <p:nvPr/>
          </p:nvGrpSpPr>
          <p:grpSpPr bwMode="auto">
            <a:xfrm>
              <a:off x="3288" y="2750"/>
              <a:ext cx="68" cy="91"/>
              <a:chOff x="3470" y="3113"/>
              <a:chExt cx="272" cy="272"/>
            </a:xfrm>
          </p:grpSpPr>
          <p:sp>
            <p:nvSpPr>
              <p:cNvPr id="15474" name="Rectangle 11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75" name="AutoShape 11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76" name="Group 116"/>
            <p:cNvGrpSpPr>
              <a:grpSpLocks noChangeAspect="1"/>
            </p:cNvGrpSpPr>
            <p:nvPr/>
          </p:nvGrpSpPr>
          <p:grpSpPr bwMode="auto">
            <a:xfrm>
              <a:off x="3742" y="2568"/>
              <a:ext cx="68" cy="91"/>
              <a:chOff x="3470" y="3113"/>
              <a:chExt cx="272" cy="272"/>
            </a:xfrm>
          </p:grpSpPr>
          <p:sp>
            <p:nvSpPr>
              <p:cNvPr id="15477" name="Rectangle 11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78" name="AutoShape 11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79" name="Group 119"/>
            <p:cNvGrpSpPr>
              <a:grpSpLocks noChangeAspect="1"/>
            </p:cNvGrpSpPr>
            <p:nvPr/>
          </p:nvGrpSpPr>
          <p:grpSpPr bwMode="auto">
            <a:xfrm>
              <a:off x="3878" y="2704"/>
              <a:ext cx="68" cy="91"/>
              <a:chOff x="3470" y="3113"/>
              <a:chExt cx="272" cy="272"/>
            </a:xfrm>
          </p:grpSpPr>
          <p:sp>
            <p:nvSpPr>
              <p:cNvPr id="15480" name="Rectangle 12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81" name="AutoShape 12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82" name="Group 122"/>
            <p:cNvGrpSpPr>
              <a:grpSpLocks noChangeAspect="1"/>
            </p:cNvGrpSpPr>
            <p:nvPr/>
          </p:nvGrpSpPr>
          <p:grpSpPr bwMode="auto">
            <a:xfrm>
              <a:off x="3651" y="2886"/>
              <a:ext cx="68" cy="91"/>
              <a:chOff x="3470" y="3113"/>
              <a:chExt cx="272" cy="272"/>
            </a:xfrm>
          </p:grpSpPr>
          <p:sp>
            <p:nvSpPr>
              <p:cNvPr id="15483" name="Rectangle 12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84" name="AutoShape 12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85" name="Group 125"/>
            <p:cNvGrpSpPr>
              <a:grpSpLocks noChangeAspect="1"/>
            </p:cNvGrpSpPr>
            <p:nvPr/>
          </p:nvGrpSpPr>
          <p:grpSpPr bwMode="auto">
            <a:xfrm>
              <a:off x="4059" y="2840"/>
              <a:ext cx="68" cy="91"/>
              <a:chOff x="3470" y="3113"/>
              <a:chExt cx="272" cy="272"/>
            </a:xfrm>
          </p:grpSpPr>
          <p:sp>
            <p:nvSpPr>
              <p:cNvPr id="15486" name="Rectangle 12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87" name="AutoShape 12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88" name="Group 128"/>
            <p:cNvGrpSpPr>
              <a:grpSpLocks noChangeAspect="1"/>
            </p:cNvGrpSpPr>
            <p:nvPr/>
          </p:nvGrpSpPr>
          <p:grpSpPr bwMode="auto">
            <a:xfrm>
              <a:off x="3424" y="3113"/>
              <a:ext cx="68" cy="91"/>
              <a:chOff x="3470" y="3113"/>
              <a:chExt cx="272" cy="272"/>
            </a:xfrm>
          </p:grpSpPr>
          <p:sp>
            <p:nvSpPr>
              <p:cNvPr id="15489" name="Rectangle 12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90" name="AutoShape 13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91" name="Group 131"/>
            <p:cNvGrpSpPr>
              <a:grpSpLocks noChangeAspect="1"/>
            </p:cNvGrpSpPr>
            <p:nvPr/>
          </p:nvGrpSpPr>
          <p:grpSpPr bwMode="auto">
            <a:xfrm>
              <a:off x="3878" y="3612"/>
              <a:ext cx="68" cy="91"/>
              <a:chOff x="3470" y="3113"/>
              <a:chExt cx="272" cy="272"/>
            </a:xfrm>
          </p:grpSpPr>
          <p:sp>
            <p:nvSpPr>
              <p:cNvPr id="15492" name="Rectangle 13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93" name="AutoShape 13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94" name="Group 134"/>
            <p:cNvGrpSpPr>
              <a:grpSpLocks noChangeAspect="1"/>
            </p:cNvGrpSpPr>
            <p:nvPr/>
          </p:nvGrpSpPr>
          <p:grpSpPr bwMode="auto">
            <a:xfrm>
              <a:off x="4740" y="3339"/>
              <a:ext cx="68" cy="91"/>
              <a:chOff x="3470" y="3113"/>
              <a:chExt cx="272" cy="272"/>
            </a:xfrm>
          </p:grpSpPr>
          <p:sp>
            <p:nvSpPr>
              <p:cNvPr id="15495" name="Rectangle 13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96" name="AutoShape 13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497" name="Group 137"/>
            <p:cNvGrpSpPr>
              <a:grpSpLocks noChangeAspect="1"/>
            </p:cNvGrpSpPr>
            <p:nvPr/>
          </p:nvGrpSpPr>
          <p:grpSpPr bwMode="auto">
            <a:xfrm>
              <a:off x="3742" y="2115"/>
              <a:ext cx="68" cy="91"/>
              <a:chOff x="3470" y="3113"/>
              <a:chExt cx="272" cy="272"/>
            </a:xfrm>
          </p:grpSpPr>
          <p:sp>
            <p:nvSpPr>
              <p:cNvPr id="15498" name="Rectangle 13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499" name="AutoShape 13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00" name="Group 140"/>
            <p:cNvGrpSpPr>
              <a:grpSpLocks noChangeAspect="1"/>
            </p:cNvGrpSpPr>
            <p:nvPr/>
          </p:nvGrpSpPr>
          <p:grpSpPr bwMode="auto">
            <a:xfrm>
              <a:off x="3878" y="2387"/>
              <a:ext cx="68" cy="91"/>
              <a:chOff x="3470" y="3113"/>
              <a:chExt cx="272" cy="272"/>
            </a:xfrm>
          </p:grpSpPr>
          <p:sp>
            <p:nvSpPr>
              <p:cNvPr id="15501" name="Rectangle 14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02" name="AutoShape 14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03" name="Group 143"/>
            <p:cNvGrpSpPr>
              <a:grpSpLocks noChangeAspect="1"/>
            </p:cNvGrpSpPr>
            <p:nvPr/>
          </p:nvGrpSpPr>
          <p:grpSpPr bwMode="auto">
            <a:xfrm>
              <a:off x="3968" y="2568"/>
              <a:ext cx="68" cy="91"/>
              <a:chOff x="3470" y="3113"/>
              <a:chExt cx="272" cy="272"/>
            </a:xfrm>
          </p:grpSpPr>
          <p:sp>
            <p:nvSpPr>
              <p:cNvPr id="15504" name="Rectangle 14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05" name="AutoShape 14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06" name="Group 146"/>
            <p:cNvGrpSpPr>
              <a:grpSpLocks noChangeAspect="1"/>
            </p:cNvGrpSpPr>
            <p:nvPr/>
          </p:nvGrpSpPr>
          <p:grpSpPr bwMode="auto">
            <a:xfrm>
              <a:off x="4286" y="3067"/>
              <a:ext cx="68" cy="91"/>
              <a:chOff x="3470" y="3113"/>
              <a:chExt cx="272" cy="272"/>
            </a:xfrm>
          </p:grpSpPr>
          <p:sp>
            <p:nvSpPr>
              <p:cNvPr id="15507" name="Rectangle 14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08" name="AutoShape 14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09" name="Group 149"/>
            <p:cNvGrpSpPr>
              <a:grpSpLocks noChangeAspect="1"/>
            </p:cNvGrpSpPr>
            <p:nvPr/>
          </p:nvGrpSpPr>
          <p:grpSpPr bwMode="auto">
            <a:xfrm>
              <a:off x="4105" y="2432"/>
              <a:ext cx="68" cy="91"/>
              <a:chOff x="3470" y="3113"/>
              <a:chExt cx="272" cy="272"/>
            </a:xfrm>
          </p:grpSpPr>
          <p:sp>
            <p:nvSpPr>
              <p:cNvPr id="15510" name="Rectangle 15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11" name="AutoShape 15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12" name="Group 152"/>
            <p:cNvGrpSpPr>
              <a:grpSpLocks noChangeAspect="1"/>
            </p:cNvGrpSpPr>
            <p:nvPr/>
          </p:nvGrpSpPr>
          <p:grpSpPr bwMode="auto">
            <a:xfrm>
              <a:off x="4784" y="3021"/>
              <a:ext cx="68" cy="91"/>
              <a:chOff x="3470" y="3113"/>
              <a:chExt cx="272" cy="272"/>
            </a:xfrm>
          </p:grpSpPr>
          <p:sp>
            <p:nvSpPr>
              <p:cNvPr id="15513" name="Rectangle 15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14" name="AutoShape 15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15" name="Group 155"/>
            <p:cNvGrpSpPr>
              <a:grpSpLocks noChangeAspect="1"/>
            </p:cNvGrpSpPr>
            <p:nvPr/>
          </p:nvGrpSpPr>
          <p:grpSpPr bwMode="auto">
            <a:xfrm>
              <a:off x="4920" y="3157"/>
              <a:ext cx="68" cy="91"/>
              <a:chOff x="3470" y="3113"/>
              <a:chExt cx="272" cy="272"/>
            </a:xfrm>
          </p:grpSpPr>
          <p:sp>
            <p:nvSpPr>
              <p:cNvPr id="15516" name="Rectangle 15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17" name="AutoShape 15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18" name="Group 158"/>
            <p:cNvGrpSpPr>
              <a:grpSpLocks noChangeAspect="1"/>
            </p:cNvGrpSpPr>
            <p:nvPr/>
          </p:nvGrpSpPr>
          <p:grpSpPr bwMode="auto">
            <a:xfrm>
              <a:off x="4558" y="2069"/>
              <a:ext cx="68" cy="91"/>
              <a:chOff x="3470" y="3113"/>
              <a:chExt cx="272" cy="272"/>
            </a:xfrm>
          </p:grpSpPr>
          <p:sp>
            <p:nvSpPr>
              <p:cNvPr id="15519" name="Rectangle 15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20" name="AutoShape 16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21" name="Group 161"/>
            <p:cNvGrpSpPr>
              <a:grpSpLocks noChangeAspect="1"/>
            </p:cNvGrpSpPr>
            <p:nvPr/>
          </p:nvGrpSpPr>
          <p:grpSpPr bwMode="auto">
            <a:xfrm>
              <a:off x="4059" y="2659"/>
              <a:ext cx="68" cy="91"/>
              <a:chOff x="3470" y="3113"/>
              <a:chExt cx="272" cy="272"/>
            </a:xfrm>
          </p:grpSpPr>
          <p:sp>
            <p:nvSpPr>
              <p:cNvPr id="15522" name="Rectangle 16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23" name="AutoShape 16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24" name="Group 164"/>
            <p:cNvGrpSpPr>
              <a:grpSpLocks noChangeAspect="1"/>
            </p:cNvGrpSpPr>
            <p:nvPr/>
          </p:nvGrpSpPr>
          <p:grpSpPr bwMode="auto">
            <a:xfrm>
              <a:off x="4694" y="2342"/>
              <a:ext cx="68" cy="91"/>
              <a:chOff x="3470" y="3113"/>
              <a:chExt cx="272" cy="272"/>
            </a:xfrm>
          </p:grpSpPr>
          <p:sp>
            <p:nvSpPr>
              <p:cNvPr id="15525" name="Rectangle 16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26" name="AutoShape 16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27" name="Group 167"/>
            <p:cNvGrpSpPr>
              <a:grpSpLocks noChangeAspect="1"/>
            </p:cNvGrpSpPr>
            <p:nvPr/>
          </p:nvGrpSpPr>
          <p:grpSpPr bwMode="auto">
            <a:xfrm>
              <a:off x="3968" y="2750"/>
              <a:ext cx="68" cy="91"/>
              <a:chOff x="3470" y="3113"/>
              <a:chExt cx="272" cy="272"/>
            </a:xfrm>
          </p:grpSpPr>
          <p:sp>
            <p:nvSpPr>
              <p:cNvPr id="15528" name="Rectangle 16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29" name="AutoShape 16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30" name="Group 170"/>
            <p:cNvGrpSpPr>
              <a:grpSpLocks noChangeAspect="1"/>
            </p:cNvGrpSpPr>
            <p:nvPr/>
          </p:nvGrpSpPr>
          <p:grpSpPr bwMode="auto">
            <a:xfrm>
              <a:off x="4830" y="2795"/>
              <a:ext cx="68" cy="91"/>
              <a:chOff x="3470" y="3113"/>
              <a:chExt cx="272" cy="272"/>
            </a:xfrm>
          </p:grpSpPr>
          <p:sp>
            <p:nvSpPr>
              <p:cNvPr id="15531" name="Rectangle 17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32" name="AutoShape 17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33" name="Group 173"/>
            <p:cNvGrpSpPr>
              <a:grpSpLocks noChangeAspect="1"/>
            </p:cNvGrpSpPr>
            <p:nvPr/>
          </p:nvGrpSpPr>
          <p:grpSpPr bwMode="auto">
            <a:xfrm>
              <a:off x="4966" y="2931"/>
              <a:ext cx="68" cy="91"/>
              <a:chOff x="3470" y="3113"/>
              <a:chExt cx="272" cy="272"/>
            </a:xfrm>
          </p:grpSpPr>
          <p:sp>
            <p:nvSpPr>
              <p:cNvPr id="15534" name="Rectangle 17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35" name="AutoShape 17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36" name="Group 176"/>
            <p:cNvGrpSpPr>
              <a:grpSpLocks noChangeAspect="1"/>
            </p:cNvGrpSpPr>
            <p:nvPr/>
          </p:nvGrpSpPr>
          <p:grpSpPr bwMode="auto">
            <a:xfrm>
              <a:off x="5102" y="3067"/>
              <a:ext cx="68" cy="91"/>
              <a:chOff x="3470" y="3113"/>
              <a:chExt cx="272" cy="272"/>
            </a:xfrm>
          </p:grpSpPr>
          <p:sp>
            <p:nvSpPr>
              <p:cNvPr id="15537" name="Rectangle 17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38" name="AutoShape 17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39" name="Group 179"/>
            <p:cNvGrpSpPr>
              <a:grpSpLocks noChangeAspect="1"/>
            </p:cNvGrpSpPr>
            <p:nvPr/>
          </p:nvGrpSpPr>
          <p:grpSpPr bwMode="auto">
            <a:xfrm>
              <a:off x="3696" y="2750"/>
              <a:ext cx="68" cy="91"/>
              <a:chOff x="3470" y="3113"/>
              <a:chExt cx="272" cy="272"/>
            </a:xfrm>
          </p:grpSpPr>
          <p:sp>
            <p:nvSpPr>
              <p:cNvPr id="15540" name="Rectangle 18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41" name="AutoShape 18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42" name="Group 182"/>
            <p:cNvGrpSpPr>
              <a:grpSpLocks noChangeAspect="1"/>
            </p:cNvGrpSpPr>
            <p:nvPr/>
          </p:nvGrpSpPr>
          <p:grpSpPr bwMode="auto">
            <a:xfrm>
              <a:off x="3515" y="2659"/>
              <a:ext cx="68" cy="91"/>
              <a:chOff x="3470" y="3113"/>
              <a:chExt cx="272" cy="272"/>
            </a:xfrm>
          </p:grpSpPr>
          <p:sp>
            <p:nvSpPr>
              <p:cNvPr id="15543" name="Rectangle 18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44" name="AutoShape 18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45" name="Group 185"/>
            <p:cNvGrpSpPr>
              <a:grpSpLocks noChangeAspect="1"/>
            </p:cNvGrpSpPr>
            <p:nvPr/>
          </p:nvGrpSpPr>
          <p:grpSpPr bwMode="auto">
            <a:xfrm>
              <a:off x="3515" y="2387"/>
              <a:ext cx="68" cy="91"/>
              <a:chOff x="3470" y="3113"/>
              <a:chExt cx="272" cy="272"/>
            </a:xfrm>
          </p:grpSpPr>
          <p:sp>
            <p:nvSpPr>
              <p:cNvPr id="15546" name="Rectangle 18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47" name="AutoShape 18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48" name="Group 188"/>
            <p:cNvGrpSpPr>
              <a:grpSpLocks noChangeAspect="1"/>
            </p:cNvGrpSpPr>
            <p:nvPr/>
          </p:nvGrpSpPr>
          <p:grpSpPr bwMode="auto">
            <a:xfrm>
              <a:off x="3787" y="3203"/>
              <a:ext cx="68" cy="91"/>
              <a:chOff x="3470" y="3113"/>
              <a:chExt cx="272" cy="272"/>
            </a:xfrm>
          </p:grpSpPr>
          <p:sp>
            <p:nvSpPr>
              <p:cNvPr id="15549" name="Rectangle 18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50" name="AutoShape 19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51" name="Group 191"/>
            <p:cNvGrpSpPr>
              <a:grpSpLocks noChangeAspect="1"/>
            </p:cNvGrpSpPr>
            <p:nvPr/>
          </p:nvGrpSpPr>
          <p:grpSpPr bwMode="auto">
            <a:xfrm>
              <a:off x="3606" y="3067"/>
              <a:ext cx="68" cy="91"/>
              <a:chOff x="3470" y="3113"/>
              <a:chExt cx="272" cy="272"/>
            </a:xfrm>
          </p:grpSpPr>
          <p:sp>
            <p:nvSpPr>
              <p:cNvPr id="15552" name="Rectangle 19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53" name="AutoShape 19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54" name="Group 194"/>
            <p:cNvGrpSpPr>
              <a:grpSpLocks noChangeAspect="1"/>
            </p:cNvGrpSpPr>
            <p:nvPr/>
          </p:nvGrpSpPr>
          <p:grpSpPr bwMode="auto">
            <a:xfrm>
              <a:off x="4105" y="3385"/>
              <a:ext cx="68" cy="91"/>
              <a:chOff x="3470" y="3113"/>
              <a:chExt cx="272" cy="272"/>
            </a:xfrm>
          </p:grpSpPr>
          <p:sp>
            <p:nvSpPr>
              <p:cNvPr id="15555" name="Rectangle 19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56" name="AutoShape 19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57" name="Group 197"/>
            <p:cNvGrpSpPr>
              <a:grpSpLocks noChangeAspect="1"/>
            </p:cNvGrpSpPr>
            <p:nvPr/>
          </p:nvGrpSpPr>
          <p:grpSpPr bwMode="auto">
            <a:xfrm>
              <a:off x="3832" y="2840"/>
              <a:ext cx="68" cy="91"/>
              <a:chOff x="3470" y="3113"/>
              <a:chExt cx="272" cy="272"/>
            </a:xfrm>
          </p:grpSpPr>
          <p:sp>
            <p:nvSpPr>
              <p:cNvPr id="15558" name="Rectangle 19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59" name="AutoShape 19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60" name="Group 200"/>
            <p:cNvGrpSpPr>
              <a:grpSpLocks noChangeAspect="1"/>
            </p:cNvGrpSpPr>
            <p:nvPr/>
          </p:nvGrpSpPr>
          <p:grpSpPr bwMode="auto">
            <a:xfrm>
              <a:off x="4285" y="3339"/>
              <a:ext cx="68" cy="91"/>
              <a:chOff x="3470" y="3113"/>
              <a:chExt cx="272" cy="272"/>
            </a:xfrm>
          </p:grpSpPr>
          <p:sp>
            <p:nvSpPr>
              <p:cNvPr id="15561" name="Rectangle 20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62" name="AutoShape 20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5563" name="Group 203"/>
            <p:cNvGrpSpPr>
              <a:grpSpLocks noChangeAspect="1"/>
            </p:cNvGrpSpPr>
            <p:nvPr/>
          </p:nvGrpSpPr>
          <p:grpSpPr bwMode="auto">
            <a:xfrm>
              <a:off x="4421" y="3475"/>
              <a:ext cx="68" cy="91"/>
              <a:chOff x="3470" y="3113"/>
              <a:chExt cx="272" cy="272"/>
            </a:xfrm>
          </p:grpSpPr>
          <p:sp>
            <p:nvSpPr>
              <p:cNvPr id="15564" name="Rectangle 20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5565" name="AutoShape 20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sp>
        <p:nvSpPr>
          <p:cNvPr id="15566" name="AutoShape 206"/>
          <p:cNvSpPr>
            <a:spLocks/>
          </p:cNvSpPr>
          <p:nvPr/>
        </p:nvSpPr>
        <p:spPr bwMode="auto">
          <a:xfrm>
            <a:off x="5219700" y="1989138"/>
            <a:ext cx="3384550" cy="863600"/>
          </a:xfrm>
          <a:prstGeom prst="borderCallout1">
            <a:avLst>
              <a:gd name="adj1" fmla="val 14375"/>
              <a:gd name="adj2" fmla="val 74"/>
              <a:gd name="adj3" fmla="val 283454"/>
              <a:gd name="adj4" fmla="val -4222"/>
            </a:avLst>
          </a:prstGeom>
          <a:solidFill>
            <a:schemeClr val="accent2">
              <a:alpha val="20000"/>
            </a:schemeClr>
          </a:solidFill>
          <a:ln w="25400"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algn="ctr"/>
            <a:r>
              <a:rPr lang="fr-FR">
                <a:latin typeface="+mj-lt"/>
              </a:rPr>
              <a:t>Tirage au sort pour trouver le logement de référence et le logement voisin</a:t>
            </a:r>
          </a:p>
        </p:txBody>
      </p:sp>
    </p:spTree>
    <p:extLst>
      <p:ext uri="{BB962C8B-B14F-4D97-AF65-F5344CB8AC3E}">
        <p14:creationId xmlns:p14="http://schemas.microsoft.com/office/powerpoint/2010/main" val="2345224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4"/>
                                        </p:tgtEl>
                                        <p:attrNameLst>
                                          <p:attrName>style.visibility</p:attrName>
                                        </p:attrNameLst>
                                      </p:cBhvr>
                                      <p:to>
                                        <p:strVal val="visible"/>
                                      </p:to>
                                    </p:set>
                                    <p:animEffect transition="in" filter="fade">
                                      <p:cBhvr>
                                        <p:cTn id="7" dur="500"/>
                                        <p:tgtEl>
                                          <p:spTgt spid="15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465"/>
                                        </p:tgtEl>
                                        <p:attrNameLst>
                                          <p:attrName>style.visibility</p:attrName>
                                        </p:attrNameLst>
                                      </p:cBhvr>
                                      <p:to>
                                        <p:strVal val="visible"/>
                                      </p:to>
                                    </p:set>
                                    <p:animEffect transition="in" filter="fade">
                                      <p:cBhvr>
                                        <p:cTn id="12" dur="500"/>
                                        <p:tgtEl>
                                          <p:spTgt spid="15465"/>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566"/>
                                        </p:tgtEl>
                                        <p:attrNameLst>
                                          <p:attrName>style.visibility</p:attrName>
                                        </p:attrNameLst>
                                      </p:cBhvr>
                                      <p:to>
                                        <p:strVal val="visible"/>
                                      </p:to>
                                    </p:set>
                                    <p:animEffect transition="in" filter="fade">
                                      <p:cBhvr>
                                        <p:cTn id="16" dur="500"/>
                                        <p:tgtEl>
                                          <p:spTgt spid="15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4" grpId="0" animBg="1"/>
      <p:bldP spid="155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5003800" y="2997200"/>
            <a:ext cx="3529013" cy="3240088"/>
          </a:xfrm>
          <a:prstGeom prst="ellipse">
            <a:avLst/>
          </a:prstGeom>
          <a:solidFill>
            <a:srgbClr val="FFFFD7"/>
          </a:solidFill>
          <a:ln w="25400">
            <a:solidFill>
              <a:srgbClr val="990033"/>
            </a:solidFill>
            <a:round/>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87" name="Rectangle 3"/>
          <p:cNvSpPr>
            <a:spLocks noChangeArrowheads="1"/>
          </p:cNvSpPr>
          <p:nvPr/>
        </p:nvSpPr>
        <p:spPr bwMode="auto">
          <a:xfrm>
            <a:off x="468313" y="0"/>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400" b="1" dirty="0">
                <a:solidFill>
                  <a:srgbClr val="4F81BD"/>
                </a:solidFill>
                <a:latin typeface="+mj-lt"/>
              </a:rPr>
              <a:t>Échantillonnage au sein des grappes</a:t>
            </a:r>
          </a:p>
        </p:txBody>
      </p:sp>
      <p:sp>
        <p:nvSpPr>
          <p:cNvPr id="16389" name="Oval 5"/>
          <p:cNvSpPr>
            <a:spLocks noChangeArrowheads="1"/>
          </p:cNvSpPr>
          <p:nvPr/>
        </p:nvSpPr>
        <p:spPr bwMode="auto">
          <a:xfrm>
            <a:off x="755650" y="3213100"/>
            <a:ext cx="3529013" cy="3240088"/>
          </a:xfrm>
          <a:prstGeom prst="ellipse">
            <a:avLst/>
          </a:prstGeom>
          <a:solidFill>
            <a:srgbClr val="FFFFD7"/>
          </a:solidFill>
          <a:ln w="25400">
            <a:solidFill>
              <a:srgbClr val="990033"/>
            </a:solidFill>
            <a:round/>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nvGrpSpPr>
          <p:cNvPr id="16390" name="Group 6"/>
          <p:cNvGrpSpPr>
            <a:grpSpLocks noChangeAspect="1"/>
          </p:cNvGrpSpPr>
          <p:nvPr/>
        </p:nvGrpSpPr>
        <p:grpSpPr bwMode="auto">
          <a:xfrm>
            <a:off x="2916238" y="4437063"/>
            <a:ext cx="107950" cy="144462"/>
            <a:chOff x="3470" y="3113"/>
            <a:chExt cx="272" cy="272"/>
          </a:xfrm>
        </p:grpSpPr>
        <p:sp>
          <p:nvSpPr>
            <p:cNvPr id="16391" name="Rectangle 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92" name="AutoShape 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393" name="Group 9"/>
          <p:cNvGrpSpPr>
            <a:grpSpLocks noChangeAspect="1"/>
          </p:cNvGrpSpPr>
          <p:nvPr/>
        </p:nvGrpSpPr>
        <p:grpSpPr bwMode="auto">
          <a:xfrm>
            <a:off x="2339975" y="3573463"/>
            <a:ext cx="107950" cy="144462"/>
            <a:chOff x="3470" y="3113"/>
            <a:chExt cx="272" cy="272"/>
          </a:xfrm>
        </p:grpSpPr>
        <p:sp>
          <p:nvSpPr>
            <p:cNvPr id="16394" name="Rectangle 10"/>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95" name="AutoShape 11"/>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396" name="Group 12"/>
          <p:cNvGrpSpPr>
            <a:grpSpLocks noChangeAspect="1"/>
          </p:cNvGrpSpPr>
          <p:nvPr/>
        </p:nvGrpSpPr>
        <p:grpSpPr bwMode="auto">
          <a:xfrm>
            <a:off x="971550" y="4581525"/>
            <a:ext cx="107950" cy="144463"/>
            <a:chOff x="3470" y="3113"/>
            <a:chExt cx="272" cy="272"/>
          </a:xfrm>
        </p:grpSpPr>
        <p:sp>
          <p:nvSpPr>
            <p:cNvPr id="16397" name="Rectangle 1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398" name="AutoShape 1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399" name="Group 15"/>
          <p:cNvGrpSpPr>
            <a:grpSpLocks noChangeAspect="1"/>
          </p:cNvGrpSpPr>
          <p:nvPr/>
        </p:nvGrpSpPr>
        <p:grpSpPr bwMode="auto">
          <a:xfrm>
            <a:off x="1692275" y="4292600"/>
            <a:ext cx="107950" cy="144463"/>
            <a:chOff x="3470" y="3113"/>
            <a:chExt cx="272" cy="272"/>
          </a:xfrm>
        </p:grpSpPr>
        <p:sp>
          <p:nvSpPr>
            <p:cNvPr id="16400" name="Rectangle 1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01" name="AutoShape 1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02" name="Group 18"/>
          <p:cNvGrpSpPr>
            <a:grpSpLocks noChangeAspect="1"/>
          </p:cNvGrpSpPr>
          <p:nvPr/>
        </p:nvGrpSpPr>
        <p:grpSpPr bwMode="auto">
          <a:xfrm>
            <a:off x="1908175" y="4508500"/>
            <a:ext cx="107950" cy="144463"/>
            <a:chOff x="3470" y="3113"/>
            <a:chExt cx="272" cy="272"/>
          </a:xfrm>
        </p:grpSpPr>
        <p:sp>
          <p:nvSpPr>
            <p:cNvPr id="16403" name="Rectangle 1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04" name="AutoShape 2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05" name="Group 21"/>
          <p:cNvGrpSpPr>
            <a:grpSpLocks noChangeAspect="1"/>
          </p:cNvGrpSpPr>
          <p:nvPr/>
        </p:nvGrpSpPr>
        <p:grpSpPr bwMode="auto">
          <a:xfrm>
            <a:off x="1547813" y="4797425"/>
            <a:ext cx="107950" cy="144463"/>
            <a:chOff x="3470" y="3113"/>
            <a:chExt cx="272" cy="272"/>
          </a:xfrm>
        </p:grpSpPr>
        <p:sp>
          <p:nvSpPr>
            <p:cNvPr id="16406" name="Rectangle 22"/>
            <p:cNvSpPr>
              <a:spLocks noChangeAspect="1" noChangeArrowheads="1"/>
            </p:cNvSpPr>
            <p:nvPr/>
          </p:nvSpPr>
          <p:spPr bwMode="auto">
            <a:xfrm>
              <a:off x="3470" y="3249"/>
              <a:ext cx="272" cy="136"/>
            </a:xfrm>
            <a:prstGeom prst="rect">
              <a:avLst/>
            </a:prstGeom>
            <a:solidFill>
              <a:srgbClr val="339966"/>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07" name="AutoShape 23"/>
            <p:cNvSpPr>
              <a:spLocks noChangeAspect="1" noChangeArrowheads="1"/>
            </p:cNvSpPr>
            <p:nvPr/>
          </p:nvSpPr>
          <p:spPr bwMode="auto">
            <a:xfrm>
              <a:off x="3470" y="3113"/>
              <a:ext cx="272" cy="136"/>
            </a:xfrm>
            <a:prstGeom prst="triangle">
              <a:avLst>
                <a:gd name="adj" fmla="val 50000"/>
              </a:avLst>
            </a:prstGeom>
            <a:solidFill>
              <a:srgbClr val="339966"/>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08" name="Group 24"/>
          <p:cNvGrpSpPr>
            <a:grpSpLocks noChangeAspect="1"/>
          </p:cNvGrpSpPr>
          <p:nvPr/>
        </p:nvGrpSpPr>
        <p:grpSpPr bwMode="auto">
          <a:xfrm>
            <a:off x="2195513" y="4724400"/>
            <a:ext cx="107950" cy="144463"/>
            <a:chOff x="3470" y="3113"/>
            <a:chExt cx="272" cy="272"/>
          </a:xfrm>
        </p:grpSpPr>
        <p:sp>
          <p:nvSpPr>
            <p:cNvPr id="16409" name="Rectangle 2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10" name="AutoShape 2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11" name="Group 27"/>
          <p:cNvGrpSpPr>
            <a:grpSpLocks noChangeAspect="1"/>
          </p:cNvGrpSpPr>
          <p:nvPr/>
        </p:nvGrpSpPr>
        <p:grpSpPr bwMode="auto">
          <a:xfrm>
            <a:off x="1187450" y="5157788"/>
            <a:ext cx="107950" cy="144462"/>
            <a:chOff x="3470" y="3113"/>
            <a:chExt cx="272" cy="272"/>
          </a:xfrm>
        </p:grpSpPr>
        <p:sp>
          <p:nvSpPr>
            <p:cNvPr id="16412" name="Rectangle 2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13" name="AutoShape 2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14" name="Group 30"/>
          <p:cNvGrpSpPr>
            <a:grpSpLocks noChangeAspect="1"/>
          </p:cNvGrpSpPr>
          <p:nvPr/>
        </p:nvGrpSpPr>
        <p:grpSpPr bwMode="auto">
          <a:xfrm>
            <a:off x="1908175" y="5949950"/>
            <a:ext cx="107950" cy="144463"/>
            <a:chOff x="3470" y="3113"/>
            <a:chExt cx="272" cy="272"/>
          </a:xfrm>
        </p:grpSpPr>
        <p:sp>
          <p:nvSpPr>
            <p:cNvPr id="16415" name="Rectangle 31"/>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16" name="AutoShape 32"/>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17" name="Group 33"/>
          <p:cNvGrpSpPr>
            <a:grpSpLocks noChangeAspect="1"/>
          </p:cNvGrpSpPr>
          <p:nvPr/>
        </p:nvGrpSpPr>
        <p:grpSpPr bwMode="auto">
          <a:xfrm>
            <a:off x="3276600" y="5516563"/>
            <a:ext cx="107950" cy="144462"/>
            <a:chOff x="3470" y="3113"/>
            <a:chExt cx="272" cy="272"/>
          </a:xfrm>
        </p:grpSpPr>
        <p:sp>
          <p:nvSpPr>
            <p:cNvPr id="16418" name="Rectangle 3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19" name="AutoShape 3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20" name="Group 36"/>
          <p:cNvGrpSpPr>
            <a:grpSpLocks noChangeAspect="1"/>
          </p:cNvGrpSpPr>
          <p:nvPr/>
        </p:nvGrpSpPr>
        <p:grpSpPr bwMode="auto">
          <a:xfrm>
            <a:off x="1692275" y="3573463"/>
            <a:ext cx="107950" cy="144462"/>
            <a:chOff x="3470" y="3113"/>
            <a:chExt cx="272" cy="272"/>
          </a:xfrm>
        </p:grpSpPr>
        <p:sp>
          <p:nvSpPr>
            <p:cNvPr id="16421" name="Rectangle 3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22" name="AutoShape 3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23" name="Group 39"/>
          <p:cNvGrpSpPr>
            <a:grpSpLocks noChangeAspect="1"/>
          </p:cNvGrpSpPr>
          <p:nvPr/>
        </p:nvGrpSpPr>
        <p:grpSpPr bwMode="auto">
          <a:xfrm>
            <a:off x="1908175" y="4005263"/>
            <a:ext cx="107950" cy="144462"/>
            <a:chOff x="3470" y="3113"/>
            <a:chExt cx="272" cy="272"/>
          </a:xfrm>
        </p:grpSpPr>
        <p:sp>
          <p:nvSpPr>
            <p:cNvPr id="16424" name="Rectangle 4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25" name="AutoShape 4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26" name="Group 42"/>
          <p:cNvGrpSpPr>
            <a:grpSpLocks noChangeAspect="1"/>
          </p:cNvGrpSpPr>
          <p:nvPr/>
        </p:nvGrpSpPr>
        <p:grpSpPr bwMode="auto">
          <a:xfrm>
            <a:off x="2051050" y="4292600"/>
            <a:ext cx="107950" cy="144463"/>
            <a:chOff x="3470" y="3113"/>
            <a:chExt cx="272" cy="272"/>
          </a:xfrm>
        </p:grpSpPr>
        <p:sp>
          <p:nvSpPr>
            <p:cNvPr id="16427" name="Rectangle 43"/>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28" name="AutoShape 44"/>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29" name="Group 45"/>
          <p:cNvGrpSpPr>
            <a:grpSpLocks noChangeAspect="1"/>
          </p:cNvGrpSpPr>
          <p:nvPr/>
        </p:nvGrpSpPr>
        <p:grpSpPr bwMode="auto">
          <a:xfrm>
            <a:off x="2555875" y="5084763"/>
            <a:ext cx="107950" cy="144462"/>
            <a:chOff x="3470" y="3113"/>
            <a:chExt cx="272" cy="272"/>
          </a:xfrm>
        </p:grpSpPr>
        <p:sp>
          <p:nvSpPr>
            <p:cNvPr id="16430" name="Rectangle 46"/>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31" name="AutoShape 47"/>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32" name="Group 48"/>
          <p:cNvGrpSpPr>
            <a:grpSpLocks noChangeAspect="1"/>
          </p:cNvGrpSpPr>
          <p:nvPr/>
        </p:nvGrpSpPr>
        <p:grpSpPr bwMode="auto">
          <a:xfrm>
            <a:off x="2268538" y="4076700"/>
            <a:ext cx="107950" cy="144463"/>
            <a:chOff x="3470" y="3113"/>
            <a:chExt cx="272" cy="272"/>
          </a:xfrm>
        </p:grpSpPr>
        <p:sp>
          <p:nvSpPr>
            <p:cNvPr id="16433" name="Rectangle 4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34" name="AutoShape 5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35" name="Group 51"/>
          <p:cNvGrpSpPr>
            <a:grpSpLocks noChangeAspect="1"/>
          </p:cNvGrpSpPr>
          <p:nvPr/>
        </p:nvGrpSpPr>
        <p:grpSpPr bwMode="auto">
          <a:xfrm>
            <a:off x="3346450" y="5011738"/>
            <a:ext cx="107950" cy="144462"/>
            <a:chOff x="3470" y="3113"/>
            <a:chExt cx="272" cy="272"/>
          </a:xfrm>
        </p:grpSpPr>
        <p:sp>
          <p:nvSpPr>
            <p:cNvPr id="16436" name="Rectangle 5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37" name="AutoShape 5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38" name="Group 54"/>
          <p:cNvGrpSpPr>
            <a:grpSpLocks noChangeAspect="1"/>
          </p:cNvGrpSpPr>
          <p:nvPr/>
        </p:nvGrpSpPr>
        <p:grpSpPr bwMode="auto">
          <a:xfrm>
            <a:off x="3562350" y="5227638"/>
            <a:ext cx="107950" cy="144462"/>
            <a:chOff x="3470" y="3113"/>
            <a:chExt cx="272" cy="272"/>
          </a:xfrm>
        </p:grpSpPr>
        <p:sp>
          <p:nvSpPr>
            <p:cNvPr id="16439" name="Rectangle 5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40" name="AutoShape 5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41" name="Group 57"/>
          <p:cNvGrpSpPr>
            <a:grpSpLocks noChangeAspect="1"/>
          </p:cNvGrpSpPr>
          <p:nvPr/>
        </p:nvGrpSpPr>
        <p:grpSpPr bwMode="auto">
          <a:xfrm>
            <a:off x="2987675" y="3500438"/>
            <a:ext cx="107950" cy="144462"/>
            <a:chOff x="3470" y="3113"/>
            <a:chExt cx="272" cy="272"/>
          </a:xfrm>
        </p:grpSpPr>
        <p:sp>
          <p:nvSpPr>
            <p:cNvPr id="16442" name="Rectangle 5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43" name="AutoShape 5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44" name="Group 60"/>
          <p:cNvGrpSpPr>
            <a:grpSpLocks noChangeAspect="1"/>
          </p:cNvGrpSpPr>
          <p:nvPr/>
        </p:nvGrpSpPr>
        <p:grpSpPr bwMode="auto">
          <a:xfrm>
            <a:off x="2195513" y="4437063"/>
            <a:ext cx="107950" cy="144462"/>
            <a:chOff x="3470" y="3113"/>
            <a:chExt cx="272" cy="272"/>
          </a:xfrm>
        </p:grpSpPr>
        <p:sp>
          <p:nvSpPr>
            <p:cNvPr id="16445" name="Rectangle 6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46" name="AutoShape 6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47" name="Group 63"/>
          <p:cNvGrpSpPr>
            <a:grpSpLocks noChangeAspect="1"/>
          </p:cNvGrpSpPr>
          <p:nvPr/>
        </p:nvGrpSpPr>
        <p:grpSpPr bwMode="auto">
          <a:xfrm>
            <a:off x="3203575" y="3933825"/>
            <a:ext cx="107950" cy="144463"/>
            <a:chOff x="3470" y="3113"/>
            <a:chExt cx="272" cy="272"/>
          </a:xfrm>
        </p:grpSpPr>
        <p:sp>
          <p:nvSpPr>
            <p:cNvPr id="16448" name="Rectangle 6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49" name="AutoShape 6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50" name="Group 66"/>
          <p:cNvGrpSpPr>
            <a:grpSpLocks noChangeAspect="1"/>
          </p:cNvGrpSpPr>
          <p:nvPr/>
        </p:nvGrpSpPr>
        <p:grpSpPr bwMode="auto">
          <a:xfrm>
            <a:off x="2051050" y="4581525"/>
            <a:ext cx="107950" cy="144463"/>
            <a:chOff x="3470" y="3113"/>
            <a:chExt cx="272" cy="272"/>
          </a:xfrm>
        </p:grpSpPr>
        <p:sp>
          <p:nvSpPr>
            <p:cNvPr id="16451" name="Rectangle 6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52" name="AutoShape 6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53" name="Group 69"/>
          <p:cNvGrpSpPr>
            <a:grpSpLocks noChangeAspect="1"/>
          </p:cNvGrpSpPr>
          <p:nvPr/>
        </p:nvGrpSpPr>
        <p:grpSpPr bwMode="auto">
          <a:xfrm>
            <a:off x="3419475" y="4652963"/>
            <a:ext cx="107950" cy="144462"/>
            <a:chOff x="3470" y="3113"/>
            <a:chExt cx="272" cy="272"/>
          </a:xfrm>
        </p:grpSpPr>
        <p:sp>
          <p:nvSpPr>
            <p:cNvPr id="16454" name="Rectangle 7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55" name="AutoShape 7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56" name="Group 72"/>
          <p:cNvGrpSpPr>
            <a:grpSpLocks noChangeAspect="1"/>
          </p:cNvGrpSpPr>
          <p:nvPr/>
        </p:nvGrpSpPr>
        <p:grpSpPr bwMode="auto">
          <a:xfrm>
            <a:off x="3635375" y="4868863"/>
            <a:ext cx="107950" cy="144462"/>
            <a:chOff x="3470" y="3113"/>
            <a:chExt cx="272" cy="272"/>
          </a:xfrm>
        </p:grpSpPr>
        <p:sp>
          <p:nvSpPr>
            <p:cNvPr id="16457" name="Rectangle 7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58" name="AutoShape 7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59" name="Group 75"/>
          <p:cNvGrpSpPr>
            <a:grpSpLocks noChangeAspect="1"/>
          </p:cNvGrpSpPr>
          <p:nvPr/>
        </p:nvGrpSpPr>
        <p:grpSpPr bwMode="auto">
          <a:xfrm>
            <a:off x="3851275" y="5084763"/>
            <a:ext cx="107950" cy="144462"/>
            <a:chOff x="3470" y="3113"/>
            <a:chExt cx="272" cy="272"/>
          </a:xfrm>
        </p:grpSpPr>
        <p:sp>
          <p:nvSpPr>
            <p:cNvPr id="16460" name="Rectangle 76"/>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61" name="AutoShape 77"/>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62" name="Group 78"/>
          <p:cNvGrpSpPr>
            <a:grpSpLocks noChangeAspect="1"/>
          </p:cNvGrpSpPr>
          <p:nvPr/>
        </p:nvGrpSpPr>
        <p:grpSpPr bwMode="auto">
          <a:xfrm>
            <a:off x="1619250" y="4581525"/>
            <a:ext cx="107950" cy="144463"/>
            <a:chOff x="3470" y="3113"/>
            <a:chExt cx="272" cy="272"/>
          </a:xfrm>
        </p:grpSpPr>
        <p:sp>
          <p:nvSpPr>
            <p:cNvPr id="16463" name="Rectangle 7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64" name="AutoShape 8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65" name="Group 81"/>
          <p:cNvGrpSpPr>
            <a:grpSpLocks noChangeAspect="1"/>
          </p:cNvGrpSpPr>
          <p:nvPr/>
        </p:nvGrpSpPr>
        <p:grpSpPr bwMode="auto">
          <a:xfrm>
            <a:off x="1331913" y="4437063"/>
            <a:ext cx="107950" cy="144462"/>
            <a:chOff x="3470" y="3113"/>
            <a:chExt cx="272" cy="272"/>
          </a:xfrm>
        </p:grpSpPr>
        <p:sp>
          <p:nvSpPr>
            <p:cNvPr id="16466" name="Rectangle 8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67" name="AutoShape 8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68" name="Group 84"/>
          <p:cNvGrpSpPr>
            <a:grpSpLocks noChangeAspect="1"/>
          </p:cNvGrpSpPr>
          <p:nvPr/>
        </p:nvGrpSpPr>
        <p:grpSpPr bwMode="auto">
          <a:xfrm>
            <a:off x="1331913" y="4005263"/>
            <a:ext cx="107950" cy="144462"/>
            <a:chOff x="3470" y="3113"/>
            <a:chExt cx="272" cy="272"/>
          </a:xfrm>
        </p:grpSpPr>
        <p:sp>
          <p:nvSpPr>
            <p:cNvPr id="16469" name="Rectangle 8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70" name="AutoShape 8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71" name="Group 87"/>
          <p:cNvGrpSpPr>
            <a:grpSpLocks noChangeAspect="1"/>
          </p:cNvGrpSpPr>
          <p:nvPr/>
        </p:nvGrpSpPr>
        <p:grpSpPr bwMode="auto">
          <a:xfrm>
            <a:off x="1763713" y="5300663"/>
            <a:ext cx="107950" cy="144462"/>
            <a:chOff x="3470" y="3113"/>
            <a:chExt cx="272" cy="272"/>
          </a:xfrm>
        </p:grpSpPr>
        <p:sp>
          <p:nvSpPr>
            <p:cNvPr id="16472" name="Rectangle 8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73" name="AutoShape 8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74" name="Group 90"/>
          <p:cNvGrpSpPr>
            <a:grpSpLocks noChangeAspect="1"/>
          </p:cNvGrpSpPr>
          <p:nvPr/>
        </p:nvGrpSpPr>
        <p:grpSpPr bwMode="auto">
          <a:xfrm>
            <a:off x="1476375" y="5084763"/>
            <a:ext cx="107950" cy="144462"/>
            <a:chOff x="3470" y="3113"/>
            <a:chExt cx="272" cy="272"/>
          </a:xfrm>
        </p:grpSpPr>
        <p:sp>
          <p:nvSpPr>
            <p:cNvPr id="16475" name="Rectangle 9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76" name="AutoShape 9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77" name="Group 93"/>
          <p:cNvGrpSpPr>
            <a:grpSpLocks noChangeAspect="1"/>
          </p:cNvGrpSpPr>
          <p:nvPr/>
        </p:nvGrpSpPr>
        <p:grpSpPr bwMode="auto">
          <a:xfrm>
            <a:off x="2268538" y="5589588"/>
            <a:ext cx="107950" cy="144462"/>
            <a:chOff x="3470" y="3113"/>
            <a:chExt cx="272" cy="272"/>
          </a:xfrm>
        </p:grpSpPr>
        <p:sp>
          <p:nvSpPr>
            <p:cNvPr id="16478" name="Rectangle 94"/>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79" name="AutoShape 95"/>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80" name="Group 96"/>
          <p:cNvGrpSpPr>
            <a:grpSpLocks noChangeAspect="1"/>
          </p:cNvGrpSpPr>
          <p:nvPr/>
        </p:nvGrpSpPr>
        <p:grpSpPr bwMode="auto">
          <a:xfrm>
            <a:off x="1835150" y="4724400"/>
            <a:ext cx="107950" cy="144463"/>
            <a:chOff x="3470" y="3113"/>
            <a:chExt cx="272" cy="272"/>
          </a:xfrm>
        </p:grpSpPr>
        <p:sp>
          <p:nvSpPr>
            <p:cNvPr id="16481" name="Rectangle 9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82" name="AutoShape 9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83" name="Group 99"/>
          <p:cNvGrpSpPr>
            <a:grpSpLocks noChangeAspect="1"/>
          </p:cNvGrpSpPr>
          <p:nvPr/>
        </p:nvGrpSpPr>
        <p:grpSpPr bwMode="auto">
          <a:xfrm>
            <a:off x="2554288" y="5516563"/>
            <a:ext cx="107950" cy="144462"/>
            <a:chOff x="3470" y="3113"/>
            <a:chExt cx="272" cy="272"/>
          </a:xfrm>
        </p:grpSpPr>
        <p:sp>
          <p:nvSpPr>
            <p:cNvPr id="16484" name="Rectangle 10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85" name="AutoShape 10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86" name="Group 102"/>
          <p:cNvGrpSpPr>
            <a:grpSpLocks noChangeAspect="1"/>
          </p:cNvGrpSpPr>
          <p:nvPr/>
        </p:nvGrpSpPr>
        <p:grpSpPr bwMode="auto">
          <a:xfrm>
            <a:off x="2770188" y="5732463"/>
            <a:ext cx="107950" cy="144462"/>
            <a:chOff x="3470" y="3113"/>
            <a:chExt cx="272" cy="272"/>
          </a:xfrm>
        </p:grpSpPr>
        <p:sp>
          <p:nvSpPr>
            <p:cNvPr id="16487" name="Rectangle 10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88" name="AutoShape 10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sp>
        <p:nvSpPr>
          <p:cNvPr id="16489" name="AutoShape 105"/>
          <p:cNvSpPr>
            <a:spLocks/>
          </p:cNvSpPr>
          <p:nvPr/>
        </p:nvSpPr>
        <p:spPr bwMode="auto">
          <a:xfrm>
            <a:off x="250825" y="1916112"/>
            <a:ext cx="3168650" cy="1152526"/>
          </a:xfrm>
          <a:prstGeom prst="borderCallout1">
            <a:avLst>
              <a:gd name="adj1" fmla="val 12222"/>
              <a:gd name="adj2" fmla="val 100231"/>
              <a:gd name="adj3" fmla="val 251102"/>
              <a:gd name="adj4" fmla="val 107616"/>
            </a:avLst>
          </a:prstGeom>
          <a:solidFill>
            <a:schemeClr val="accent2">
              <a:alpha val="20000"/>
            </a:schemeClr>
          </a:solidFill>
          <a:ln w="25400">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algn="ctr"/>
            <a:r>
              <a:rPr lang="fr-FR" dirty="0">
                <a:latin typeface="+mj-lt"/>
              </a:rPr>
              <a:t>Échantillonnage aléatoire simple parmi une liste complète établie par les chefs locaux ou par cartographie (GPS)</a:t>
            </a:r>
          </a:p>
        </p:txBody>
      </p:sp>
      <p:grpSp>
        <p:nvGrpSpPr>
          <p:cNvPr id="16490" name="Group 106"/>
          <p:cNvGrpSpPr>
            <a:grpSpLocks noChangeAspect="1"/>
          </p:cNvGrpSpPr>
          <p:nvPr/>
        </p:nvGrpSpPr>
        <p:grpSpPr bwMode="auto">
          <a:xfrm>
            <a:off x="7164388" y="4221163"/>
            <a:ext cx="107950" cy="144462"/>
            <a:chOff x="3470" y="3113"/>
            <a:chExt cx="272" cy="272"/>
          </a:xfrm>
        </p:grpSpPr>
        <p:sp>
          <p:nvSpPr>
            <p:cNvPr id="16491" name="Rectangle 10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92" name="AutoShape 10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93" name="Group 109"/>
          <p:cNvGrpSpPr>
            <a:grpSpLocks noChangeAspect="1"/>
          </p:cNvGrpSpPr>
          <p:nvPr/>
        </p:nvGrpSpPr>
        <p:grpSpPr bwMode="auto">
          <a:xfrm>
            <a:off x="6588125" y="3357563"/>
            <a:ext cx="107950" cy="144462"/>
            <a:chOff x="3470" y="3113"/>
            <a:chExt cx="272" cy="272"/>
          </a:xfrm>
        </p:grpSpPr>
        <p:sp>
          <p:nvSpPr>
            <p:cNvPr id="16494" name="Rectangle 11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95" name="AutoShape 11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96" name="Group 112"/>
          <p:cNvGrpSpPr>
            <a:grpSpLocks noChangeAspect="1"/>
          </p:cNvGrpSpPr>
          <p:nvPr/>
        </p:nvGrpSpPr>
        <p:grpSpPr bwMode="auto">
          <a:xfrm>
            <a:off x="5219700" y="4365625"/>
            <a:ext cx="107950" cy="144463"/>
            <a:chOff x="3470" y="3113"/>
            <a:chExt cx="272" cy="272"/>
          </a:xfrm>
        </p:grpSpPr>
        <p:sp>
          <p:nvSpPr>
            <p:cNvPr id="16497" name="Rectangle 11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498" name="AutoShape 11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499" name="Group 115"/>
          <p:cNvGrpSpPr>
            <a:grpSpLocks noChangeAspect="1"/>
          </p:cNvGrpSpPr>
          <p:nvPr/>
        </p:nvGrpSpPr>
        <p:grpSpPr bwMode="auto">
          <a:xfrm>
            <a:off x="5940425" y="4076700"/>
            <a:ext cx="107950" cy="144463"/>
            <a:chOff x="3470" y="3113"/>
            <a:chExt cx="272" cy="272"/>
          </a:xfrm>
        </p:grpSpPr>
        <p:sp>
          <p:nvSpPr>
            <p:cNvPr id="16500" name="Rectangle 11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01" name="AutoShape 11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02" name="Group 118"/>
          <p:cNvGrpSpPr>
            <a:grpSpLocks noChangeAspect="1"/>
          </p:cNvGrpSpPr>
          <p:nvPr/>
        </p:nvGrpSpPr>
        <p:grpSpPr bwMode="auto">
          <a:xfrm>
            <a:off x="6156325" y="4292600"/>
            <a:ext cx="107950" cy="144463"/>
            <a:chOff x="3470" y="3113"/>
            <a:chExt cx="272" cy="272"/>
          </a:xfrm>
        </p:grpSpPr>
        <p:sp>
          <p:nvSpPr>
            <p:cNvPr id="16503" name="Rectangle 11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04" name="AutoShape 12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05" name="Group 121"/>
          <p:cNvGrpSpPr>
            <a:grpSpLocks noChangeAspect="1"/>
          </p:cNvGrpSpPr>
          <p:nvPr/>
        </p:nvGrpSpPr>
        <p:grpSpPr bwMode="auto">
          <a:xfrm>
            <a:off x="5795963" y="4581525"/>
            <a:ext cx="107950" cy="144463"/>
            <a:chOff x="3470" y="3113"/>
            <a:chExt cx="272" cy="272"/>
          </a:xfrm>
        </p:grpSpPr>
        <p:sp>
          <p:nvSpPr>
            <p:cNvPr id="16506" name="Rectangle 12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07" name="AutoShape 12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08" name="Group 124"/>
          <p:cNvGrpSpPr>
            <a:grpSpLocks noChangeAspect="1"/>
          </p:cNvGrpSpPr>
          <p:nvPr/>
        </p:nvGrpSpPr>
        <p:grpSpPr bwMode="auto">
          <a:xfrm>
            <a:off x="6443663" y="4508500"/>
            <a:ext cx="107950" cy="144463"/>
            <a:chOff x="3470" y="3113"/>
            <a:chExt cx="272" cy="272"/>
          </a:xfrm>
        </p:grpSpPr>
        <p:sp>
          <p:nvSpPr>
            <p:cNvPr id="16509" name="Rectangle 12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10" name="AutoShape 12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11" name="Group 127"/>
          <p:cNvGrpSpPr>
            <a:grpSpLocks noChangeAspect="1"/>
          </p:cNvGrpSpPr>
          <p:nvPr/>
        </p:nvGrpSpPr>
        <p:grpSpPr bwMode="auto">
          <a:xfrm>
            <a:off x="5435600" y="4941888"/>
            <a:ext cx="107950" cy="144462"/>
            <a:chOff x="3470" y="3113"/>
            <a:chExt cx="272" cy="272"/>
          </a:xfrm>
        </p:grpSpPr>
        <p:sp>
          <p:nvSpPr>
            <p:cNvPr id="16512" name="Rectangle 12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13" name="AutoShape 12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14" name="Group 130"/>
          <p:cNvGrpSpPr>
            <a:grpSpLocks noChangeAspect="1"/>
          </p:cNvGrpSpPr>
          <p:nvPr/>
        </p:nvGrpSpPr>
        <p:grpSpPr bwMode="auto">
          <a:xfrm>
            <a:off x="6156325" y="5734050"/>
            <a:ext cx="107950" cy="144463"/>
            <a:chOff x="3470" y="3113"/>
            <a:chExt cx="272" cy="272"/>
          </a:xfrm>
        </p:grpSpPr>
        <p:sp>
          <p:nvSpPr>
            <p:cNvPr id="16515" name="Rectangle 13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16" name="AutoShape 13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17" name="Group 133"/>
          <p:cNvGrpSpPr>
            <a:grpSpLocks noChangeAspect="1"/>
          </p:cNvGrpSpPr>
          <p:nvPr/>
        </p:nvGrpSpPr>
        <p:grpSpPr bwMode="auto">
          <a:xfrm>
            <a:off x="7524750" y="5300663"/>
            <a:ext cx="107950" cy="144462"/>
            <a:chOff x="3470" y="3113"/>
            <a:chExt cx="272" cy="272"/>
          </a:xfrm>
        </p:grpSpPr>
        <p:sp>
          <p:nvSpPr>
            <p:cNvPr id="16518" name="Rectangle 13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19" name="AutoShape 13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20" name="Group 136"/>
          <p:cNvGrpSpPr>
            <a:grpSpLocks noChangeAspect="1"/>
          </p:cNvGrpSpPr>
          <p:nvPr/>
        </p:nvGrpSpPr>
        <p:grpSpPr bwMode="auto">
          <a:xfrm>
            <a:off x="5940425" y="3357563"/>
            <a:ext cx="107950" cy="144462"/>
            <a:chOff x="3470" y="3113"/>
            <a:chExt cx="272" cy="272"/>
          </a:xfrm>
        </p:grpSpPr>
        <p:sp>
          <p:nvSpPr>
            <p:cNvPr id="16521" name="Rectangle 13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22" name="AutoShape 13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23" name="Group 139"/>
          <p:cNvGrpSpPr>
            <a:grpSpLocks noChangeAspect="1"/>
          </p:cNvGrpSpPr>
          <p:nvPr/>
        </p:nvGrpSpPr>
        <p:grpSpPr bwMode="auto">
          <a:xfrm>
            <a:off x="6156325" y="3789363"/>
            <a:ext cx="107950" cy="144462"/>
            <a:chOff x="3470" y="3113"/>
            <a:chExt cx="272" cy="272"/>
          </a:xfrm>
        </p:grpSpPr>
        <p:sp>
          <p:nvSpPr>
            <p:cNvPr id="16524" name="Rectangle 14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25" name="AutoShape 14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26" name="Group 142"/>
          <p:cNvGrpSpPr>
            <a:grpSpLocks noChangeAspect="1"/>
          </p:cNvGrpSpPr>
          <p:nvPr/>
        </p:nvGrpSpPr>
        <p:grpSpPr bwMode="auto">
          <a:xfrm>
            <a:off x="6299200" y="4076700"/>
            <a:ext cx="107950" cy="144463"/>
            <a:chOff x="3470" y="3113"/>
            <a:chExt cx="272" cy="272"/>
          </a:xfrm>
        </p:grpSpPr>
        <p:sp>
          <p:nvSpPr>
            <p:cNvPr id="16527" name="Rectangle 14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28" name="AutoShape 14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29" name="Group 145"/>
          <p:cNvGrpSpPr>
            <a:grpSpLocks noChangeAspect="1"/>
          </p:cNvGrpSpPr>
          <p:nvPr/>
        </p:nvGrpSpPr>
        <p:grpSpPr bwMode="auto">
          <a:xfrm>
            <a:off x="6804025" y="4868863"/>
            <a:ext cx="107950" cy="144462"/>
            <a:chOff x="3470" y="3113"/>
            <a:chExt cx="272" cy="272"/>
          </a:xfrm>
        </p:grpSpPr>
        <p:sp>
          <p:nvSpPr>
            <p:cNvPr id="16530" name="Rectangle 14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31" name="AutoShape 14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32" name="Group 148"/>
          <p:cNvGrpSpPr>
            <a:grpSpLocks noChangeAspect="1"/>
          </p:cNvGrpSpPr>
          <p:nvPr/>
        </p:nvGrpSpPr>
        <p:grpSpPr bwMode="auto">
          <a:xfrm>
            <a:off x="6516688" y="3860800"/>
            <a:ext cx="107950" cy="144463"/>
            <a:chOff x="3470" y="3113"/>
            <a:chExt cx="272" cy="272"/>
          </a:xfrm>
        </p:grpSpPr>
        <p:sp>
          <p:nvSpPr>
            <p:cNvPr id="16533" name="Rectangle 14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34" name="AutoShape 15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35" name="Group 151"/>
          <p:cNvGrpSpPr>
            <a:grpSpLocks noChangeAspect="1"/>
          </p:cNvGrpSpPr>
          <p:nvPr/>
        </p:nvGrpSpPr>
        <p:grpSpPr bwMode="auto">
          <a:xfrm>
            <a:off x="7594600" y="4795838"/>
            <a:ext cx="107950" cy="144462"/>
            <a:chOff x="3470" y="3113"/>
            <a:chExt cx="272" cy="272"/>
          </a:xfrm>
        </p:grpSpPr>
        <p:sp>
          <p:nvSpPr>
            <p:cNvPr id="16536" name="Rectangle 15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37" name="AutoShape 15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38" name="Group 154"/>
          <p:cNvGrpSpPr>
            <a:grpSpLocks noChangeAspect="1"/>
          </p:cNvGrpSpPr>
          <p:nvPr/>
        </p:nvGrpSpPr>
        <p:grpSpPr bwMode="auto">
          <a:xfrm>
            <a:off x="7810500" y="5011738"/>
            <a:ext cx="107950" cy="144462"/>
            <a:chOff x="3470" y="3113"/>
            <a:chExt cx="272" cy="272"/>
          </a:xfrm>
        </p:grpSpPr>
        <p:sp>
          <p:nvSpPr>
            <p:cNvPr id="16539" name="Rectangle 15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40" name="AutoShape 15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41" name="Group 157"/>
          <p:cNvGrpSpPr>
            <a:grpSpLocks noChangeAspect="1"/>
          </p:cNvGrpSpPr>
          <p:nvPr/>
        </p:nvGrpSpPr>
        <p:grpSpPr bwMode="auto">
          <a:xfrm>
            <a:off x="7235825" y="3284538"/>
            <a:ext cx="107950" cy="144462"/>
            <a:chOff x="3470" y="3113"/>
            <a:chExt cx="272" cy="272"/>
          </a:xfrm>
        </p:grpSpPr>
        <p:sp>
          <p:nvSpPr>
            <p:cNvPr id="16542" name="Rectangle 15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43" name="AutoShape 15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44" name="Group 160"/>
          <p:cNvGrpSpPr>
            <a:grpSpLocks noChangeAspect="1"/>
          </p:cNvGrpSpPr>
          <p:nvPr/>
        </p:nvGrpSpPr>
        <p:grpSpPr bwMode="auto">
          <a:xfrm>
            <a:off x="6443663" y="4221163"/>
            <a:ext cx="107950" cy="144462"/>
            <a:chOff x="3470" y="3113"/>
            <a:chExt cx="272" cy="272"/>
          </a:xfrm>
        </p:grpSpPr>
        <p:sp>
          <p:nvSpPr>
            <p:cNvPr id="16545" name="Rectangle 16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46" name="AutoShape 16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47" name="Group 163"/>
          <p:cNvGrpSpPr>
            <a:grpSpLocks noChangeAspect="1"/>
          </p:cNvGrpSpPr>
          <p:nvPr/>
        </p:nvGrpSpPr>
        <p:grpSpPr bwMode="auto">
          <a:xfrm>
            <a:off x="7451725" y="3717925"/>
            <a:ext cx="107950" cy="144463"/>
            <a:chOff x="3470" y="3113"/>
            <a:chExt cx="272" cy="272"/>
          </a:xfrm>
        </p:grpSpPr>
        <p:sp>
          <p:nvSpPr>
            <p:cNvPr id="16548" name="Rectangle 16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49" name="AutoShape 16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50" name="Group 166"/>
          <p:cNvGrpSpPr>
            <a:grpSpLocks noChangeAspect="1"/>
          </p:cNvGrpSpPr>
          <p:nvPr/>
        </p:nvGrpSpPr>
        <p:grpSpPr bwMode="auto">
          <a:xfrm>
            <a:off x="6299200" y="4365625"/>
            <a:ext cx="107950" cy="144463"/>
            <a:chOff x="3470" y="3113"/>
            <a:chExt cx="272" cy="272"/>
          </a:xfrm>
        </p:grpSpPr>
        <p:sp>
          <p:nvSpPr>
            <p:cNvPr id="16551" name="Rectangle 16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52" name="AutoShape 16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53" name="Group 169"/>
          <p:cNvGrpSpPr>
            <a:grpSpLocks noChangeAspect="1"/>
          </p:cNvGrpSpPr>
          <p:nvPr/>
        </p:nvGrpSpPr>
        <p:grpSpPr bwMode="auto">
          <a:xfrm>
            <a:off x="7667625" y="4437063"/>
            <a:ext cx="107950" cy="144462"/>
            <a:chOff x="3470" y="3113"/>
            <a:chExt cx="272" cy="272"/>
          </a:xfrm>
        </p:grpSpPr>
        <p:sp>
          <p:nvSpPr>
            <p:cNvPr id="16554" name="Rectangle 17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55" name="AutoShape 17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56" name="Group 172"/>
          <p:cNvGrpSpPr>
            <a:grpSpLocks noChangeAspect="1"/>
          </p:cNvGrpSpPr>
          <p:nvPr/>
        </p:nvGrpSpPr>
        <p:grpSpPr bwMode="auto">
          <a:xfrm>
            <a:off x="7883525" y="4652963"/>
            <a:ext cx="107950" cy="144462"/>
            <a:chOff x="3470" y="3113"/>
            <a:chExt cx="272" cy="272"/>
          </a:xfrm>
        </p:grpSpPr>
        <p:sp>
          <p:nvSpPr>
            <p:cNvPr id="16557" name="Rectangle 17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58" name="AutoShape 17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59" name="Group 175"/>
          <p:cNvGrpSpPr>
            <a:grpSpLocks noChangeAspect="1"/>
          </p:cNvGrpSpPr>
          <p:nvPr/>
        </p:nvGrpSpPr>
        <p:grpSpPr bwMode="auto">
          <a:xfrm>
            <a:off x="8099425" y="4868863"/>
            <a:ext cx="107950" cy="144462"/>
            <a:chOff x="3470" y="3113"/>
            <a:chExt cx="272" cy="272"/>
          </a:xfrm>
        </p:grpSpPr>
        <p:sp>
          <p:nvSpPr>
            <p:cNvPr id="16560" name="Rectangle 17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61" name="AutoShape 17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62" name="Group 178"/>
          <p:cNvGrpSpPr>
            <a:grpSpLocks noChangeAspect="1"/>
          </p:cNvGrpSpPr>
          <p:nvPr/>
        </p:nvGrpSpPr>
        <p:grpSpPr bwMode="auto">
          <a:xfrm>
            <a:off x="5867400" y="4365625"/>
            <a:ext cx="107950" cy="144463"/>
            <a:chOff x="3470" y="3113"/>
            <a:chExt cx="272" cy="272"/>
          </a:xfrm>
        </p:grpSpPr>
        <p:sp>
          <p:nvSpPr>
            <p:cNvPr id="16563" name="Rectangle 17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64" name="AutoShape 18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65" name="Group 181"/>
          <p:cNvGrpSpPr>
            <a:grpSpLocks noChangeAspect="1"/>
          </p:cNvGrpSpPr>
          <p:nvPr/>
        </p:nvGrpSpPr>
        <p:grpSpPr bwMode="auto">
          <a:xfrm>
            <a:off x="5580063" y="4221163"/>
            <a:ext cx="107950" cy="144462"/>
            <a:chOff x="3470" y="3113"/>
            <a:chExt cx="272" cy="272"/>
          </a:xfrm>
        </p:grpSpPr>
        <p:sp>
          <p:nvSpPr>
            <p:cNvPr id="16566" name="Rectangle 18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67" name="AutoShape 18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68" name="Group 184"/>
          <p:cNvGrpSpPr>
            <a:grpSpLocks noChangeAspect="1"/>
          </p:cNvGrpSpPr>
          <p:nvPr/>
        </p:nvGrpSpPr>
        <p:grpSpPr bwMode="auto">
          <a:xfrm>
            <a:off x="5580063" y="3789363"/>
            <a:ext cx="107950" cy="144462"/>
            <a:chOff x="3470" y="3113"/>
            <a:chExt cx="272" cy="272"/>
          </a:xfrm>
        </p:grpSpPr>
        <p:sp>
          <p:nvSpPr>
            <p:cNvPr id="16569" name="Rectangle 18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70" name="AutoShape 18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71" name="Group 187"/>
          <p:cNvGrpSpPr>
            <a:grpSpLocks noChangeAspect="1"/>
          </p:cNvGrpSpPr>
          <p:nvPr/>
        </p:nvGrpSpPr>
        <p:grpSpPr bwMode="auto">
          <a:xfrm>
            <a:off x="6011863" y="5084763"/>
            <a:ext cx="107950" cy="144462"/>
            <a:chOff x="3470" y="3113"/>
            <a:chExt cx="272" cy="272"/>
          </a:xfrm>
        </p:grpSpPr>
        <p:sp>
          <p:nvSpPr>
            <p:cNvPr id="16572" name="Rectangle 18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73" name="AutoShape 18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74" name="Group 190"/>
          <p:cNvGrpSpPr>
            <a:grpSpLocks noChangeAspect="1"/>
          </p:cNvGrpSpPr>
          <p:nvPr/>
        </p:nvGrpSpPr>
        <p:grpSpPr bwMode="auto">
          <a:xfrm>
            <a:off x="5724525" y="4868863"/>
            <a:ext cx="107950" cy="144462"/>
            <a:chOff x="3470" y="3113"/>
            <a:chExt cx="272" cy="272"/>
          </a:xfrm>
        </p:grpSpPr>
        <p:sp>
          <p:nvSpPr>
            <p:cNvPr id="16575" name="Rectangle 19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76" name="AutoShape 19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77" name="Group 193"/>
          <p:cNvGrpSpPr>
            <a:grpSpLocks noChangeAspect="1"/>
          </p:cNvGrpSpPr>
          <p:nvPr/>
        </p:nvGrpSpPr>
        <p:grpSpPr bwMode="auto">
          <a:xfrm>
            <a:off x="6516688" y="5373688"/>
            <a:ext cx="107950" cy="144462"/>
            <a:chOff x="3470" y="3113"/>
            <a:chExt cx="272" cy="272"/>
          </a:xfrm>
        </p:grpSpPr>
        <p:sp>
          <p:nvSpPr>
            <p:cNvPr id="16578" name="Rectangle 19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79" name="AutoShape 19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80" name="Group 196"/>
          <p:cNvGrpSpPr>
            <a:grpSpLocks noChangeAspect="1"/>
          </p:cNvGrpSpPr>
          <p:nvPr/>
        </p:nvGrpSpPr>
        <p:grpSpPr bwMode="auto">
          <a:xfrm>
            <a:off x="6083300" y="4508500"/>
            <a:ext cx="107950" cy="144463"/>
            <a:chOff x="3470" y="3113"/>
            <a:chExt cx="272" cy="272"/>
          </a:xfrm>
        </p:grpSpPr>
        <p:sp>
          <p:nvSpPr>
            <p:cNvPr id="16581" name="Rectangle 19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82" name="AutoShape 19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83" name="Group 199"/>
          <p:cNvGrpSpPr>
            <a:grpSpLocks noChangeAspect="1"/>
          </p:cNvGrpSpPr>
          <p:nvPr/>
        </p:nvGrpSpPr>
        <p:grpSpPr bwMode="auto">
          <a:xfrm>
            <a:off x="6802438" y="5300663"/>
            <a:ext cx="107950" cy="144462"/>
            <a:chOff x="3470" y="3113"/>
            <a:chExt cx="272" cy="272"/>
          </a:xfrm>
        </p:grpSpPr>
        <p:sp>
          <p:nvSpPr>
            <p:cNvPr id="16584" name="Rectangle 20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85" name="AutoShape 20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6586" name="Group 202"/>
          <p:cNvGrpSpPr>
            <a:grpSpLocks noChangeAspect="1"/>
          </p:cNvGrpSpPr>
          <p:nvPr/>
        </p:nvGrpSpPr>
        <p:grpSpPr bwMode="auto">
          <a:xfrm>
            <a:off x="7018338" y="5516563"/>
            <a:ext cx="107950" cy="144462"/>
            <a:chOff x="3470" y="3113"/>
            <a:chExt cx="272" cy="272"/>
          </a:xfrm>
        </p:grpSpPr>
        <p:sp>
          <p:nvSpPr>
            <p:cNvPr id="16587" name="Rectangle 20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6588" name="AutoShape 20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sp>
        <p:nvSpPr>
          <p:cNvPr id="16589" name="Line 205"/>
          <p:cNvSpPr>
            <a:spLocks noChangeShapeType="1"/>
          </p:cNvSpPr>
          <p:nvPr/>
        </p:nvSpPr>
        <p:spPr bwMode="auto">
          <a:xfrm flipH="1">
            <a:off x="6877050" y="4365625"/>
            <a:ext cx="144463" cy="287338"/>
          </a:xfrm>
          <a:prstGeom prst="line">
            <a:avLst/>
          </a:prstGeom>
          <a:noFill/>
          <a:ln w="38100">
            <a:solidFill>
              <a:schemeClr val="accent2"/>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grpSp>
        <p:nvGrpSpPr>
          <p:cNvPr id="16590" name="Group 206"/>
          <p:cNvGrpSpPr>
            <a:grpSpLocks/>
          </p:cNvGrpSpPr>
          <p:nvPr/>
        </p:nvGrpSpPr>
        <p:grpSpPr bwMode="auto">
          <a:xfrm>
            <a:off x="5940425" y="4581525"/>
            <a:ext cx="1008063" cy="1584325"/>
            <a:chOff x="3742" y="2886"/>
            <a:chExt cx="635" cy="998"/>
          </a:xfrm>
        </p:grpSpPr>
        <p:sp>
          <p:nvSpPr>
            <p:cNvPr id="16591" name="Line 207"/>
            <p:cNvSpPr>
              <a:spLocks noChangeShapeType="1"/>
            </p:cNvSpPr>
            <p:nvPr/>
          </p:nvSpPr>
          <p:spPr bwMode="auto">
            <a:xfrm flipH="1">
              <a:off x="3742" y="2886"/>
              <a:ext cx="590" cy="862"/>
            </a:xfrm>
            <a:prstGeom prst="line">
              <a:avLst/>
            </a:prstGeom>
            <a:noFill/>
            <a:ln w="25400">
              <a:solidFill>
                <a:schemeClr val="accent2"/>
              </a:solidFill>
              <a:prstDash val="sysDot"/>
              <a:round/>
              <a:headEnd/>
              <a:tailEn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16592" name="Line 208"/>
            <p:cNvSpPr>
              <a:spLocks noChangeShapeType="1"/>
            </p:cNvSpPr>
            <p:nvPr/>
          </p:nvSpPr>
          <p:spPr bwMode="auto">
            <a:xfrm flipH="1">
              <a:off x="4105" y="2931"/>
              <a:ext cx="272" cy="953"/>
            </a:xfrm>
            <a:prstGeom prst="line">
              <a:avLst/>
            </a:prstGeom>
            <a:noFill/>
            <a:ln w="25400">
              <a:solidFill>
                <a:schemeClr val="accent2"/>
              </a:solidFill>
              <a:prstDash val="sysDot"/>
              <a:round/>
              <a:headEnd/>
              <a:tailEn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grpSp>
      <p:grpSp>
        <p:nvGrpSpPr>
          <p:cNvPr id="16593" name="Group 209"/>
          <p:cNvGrpSpPr>
            <a:grpSpLocks/>
          </p:cNvGrpSpPr>
          <p:nvPr/>
        </p:nvGrpSpPr>
        <p:grpSpPr bwMode="auto">
          <a:xfrm>
            <a:off x="6588125" y="4724400"/>
            <a:ext cx="1296988" cy="865188"/>
            <a:chOff x="4150" y="2976"/>
            <a:chExt cx="817" cy="545"/>
          </a:xfrm>
        </p:grpSpPr>
        <p:sp>
          <p:nvSpPr>
            <p:cNvPr id="16594" name="Line 210"/>
            <p:cNvSpPr>
              <a:spLocks noChangeShapeType="1"/>
            </p:cNvSpPr>
            <p:nvPr/>
          </p:nvSpPr>
          <p:spPr bwMode="auto">
            <a:xfrm flipV="1">
              <a:off x="4150" y="3385"/>
              <a:ext cx="136" cy="45"/>
            </a:xfrm>
            <a:prstGeom prst="line">
              <a:avLst/>
            </a:prstGeom>
            <a:noFill/>
            <a:ln w="19050">
              <a:solidFill>
                <a:schemeClr val="accent2"/>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16595" name="Line 211"/>
            <p:cNvSpPr>
              <a:spLocks noChangeShapeType="1"/>
            </p:cNvSpPr>
            <p:nvPr/>
          </p:nvSpPr>
          <p:spPr bwMode="auto">
            <a:xfrm>
              <a:off x="4332" y="3385"/>
              <a:ext cx="90" cy="136"/>
            </a:xfrm>
            <a:prstGeom prst="line">
              <a:avLst/>
            </a:prstGeom>
            <a:noFill/>
            <a:ln w="19050">
              <a:solidFill>
                <a:schemeClr val="accent2"/>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16596" name="Line 212"/>
            <p:cNvSpPr>
              <a:spLocks noChangeShapeType="1"/>
            </p:cNvSpPr>
            <p:nvPr/>
          </p:nvSpPr>
          <p:spPr bwMode="auto">
            <a:xfrm flipV="1">
              <a:off x="4468" y="3430"/>
              <a:ext cx="272" cy="91"/>
            </a:xfrm>
            <a:prstGeom prst="line">
              <a:avLst/>
            </a:prstGeom>
            <a:noFill/>
            <a:ln w="19050">
              <a:solidFill>
                <a:schemeClr val="accent2"/>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16597" name="Line 213"/>
            <p:cNvSpPr>
              <a:spLocks noChangeShapeType="1"/>
            </p:cNvSpPr>
            <p:nvPr/>
          </p:nvSpPr>
          <p:spPr bwMode="auto">
            <a:xfrm flipV="1">
              <a:off x="4785" y="3249"/>
              <a:ext cx="136" cy="136"/>
            </a:xfrm>
            <a:prstGeom prst="line">
              <a:avLst/>
            </a:prstGeom>
            <a:noFill/>
            <a:ln w="19050">
              <a:solidFill>
                <a:schemeClr val="accent2"/>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16598" name="Line 214"/>
            <p:cNvSpPr>
              <a:spLocks noChangeShapeType="1"/>
            </p:cNvSpPr>
            <p:nvPr/>
          </p:nvSpPr>
          <p:spPr bwMode="auto">
            <a:xfrm flipH="1" flipV="1">
              <a:off x="4830" y="3067"/>
              <a:ext cx="137" cy="91"/>
            </a:xfrm>
            <a:prstGeom prst="line">
              <a:avLst/>
            </a:prstGeom>
            <a:noFill/>
            <a:ln w="19050">
              <a:solidFill>
                <a:schemeClr val="accent2"/>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16599" name="Line 215"/>
            <p:cNvSpPr>
              <a:spLocks noChangeShapeType="1"/>
            </p:cNvSpPr>
            <p:nvPr/>
          </p:nvSpPr>
          <p:spPr bwMode="auto">
            <a:xfrm flipV="1">
              <a:off x="4830" y="2976"/>
              <a:ext cx="137" cy="46"/>
            </a:xfrm>
            <a:prstGeom prst="line">
              <a:avLst/>
            </a:prstGeom>
            <a:noFill/>
            <a:ln w="19050">
              <a:solidFill>
                <a:schemeClr val="accent2"/>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grpSp>
      <p:sp>
        <p:nvSpPr>
          <p:cNvPr id="16600" name="AutoShape 216"/>
          <p:cNvSpPr>
            <a:spLocks/>
          </p:cNvSpPr>
          <p:nvPr/>
        </p:nvSpPr>
        <p:spPr bwMode="auto">
          <a:xfrm>
            <a:off x="5219700" y="1989138"/>
            <a:ext cx="3384550" cy="863600"/>
          </a:xfrm>
          <a:prstGeom prst="borderCallout1">
            <a:avLst>
              <a:gd name="adj1" fmla="val 16652"/>
              <a:gd name="adj2" fmla="val -216"/>
              <a:gd name="adj3" fmla="val 283454"/>
              <a:gd name="adj4" fmla="val -4222"/>
            </a:avLst>
          </a:prstGeom>
          <a:solidFill>
            <a:schemeClr val="accent2">
              <a:alpha val="20000"/>
            </a:schemeClr>
          </a:solidFill>
          <a:ln w="25400"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algn="ctr"/>
            <a:r>
              <a:rPr lang="fr-FR">
                <a:latin typeface="+mj-lt"/>
              </a:rPr>
              <a:t>Tirage au sort pour trouver le logement de référence et le logement voisin</a:t>
            </a:r>
          </a:p>
        </p:txBody>
      </p:sp>
    </p:spTree>
    <p:extLst>
      <p:ext uri="{BB962C8B-B14F-4D97-AF65-F5344CB8AC3E}">
        <p14:creationId xmlns:p14="http://schemas.microsoft.com/office/powerpoint/2010/main" val="2553244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500"/>
                                  </p:stCondLst>
                                  <p:childTnLst>
                                    <p:set>
                                      <p:cBhvr>
                                        <p:cTn id="9" dur="1" fill="hold">
                                          <p:stCondLst>
                                            <p:cond delay="0"/>
                                          </p:stCondLst>
                                        </p:cTn>
                                        <p:tgtEl>
                                          <p:spTgt spid="16590"/>
                                        </p:tgtEl>
                                        <p:attrNameLst>
                                          <p:attrName>style.visibility</p:attrName>
                                        </p:attrNameLst>
                                      </p:cBhvr>
                                      <p:to>
                                        <p:strVal val="visible"/>
                                      </p:to>
                                    </p:set>
                                    <p:animEffect transition="in" filter="wipe(up)">
                                      <p:cBhvr>
                                        <p:cTn id="10" dur="500"/>
                                        <p:tgtEl>
                                          <p:spTgt spid="16590"/>
                                        </p:tgtEl>
                                      </p:cBhvr>
                                    </p:animEffect>
                                  </p:childTnLst>
                                </p:cTn>
                              </p:par>
                            </p:childTnLst>
                          </p:cTn>
                        </p:par>
                        <p:par>
                          <p:cTn id="11" fill="hold" nodeType="afterGroup">
                            <p:stCondLst>
                              <p:cond delay="1000"/>
                            </p:stCondLst>
                            <p:childTnLst>
                              <p:par>
                                <p:cTn id="12" presetID="22" presetClass="entr" presetSubtype="8" fill="hold" nodeType="afterEffect">
                                  <p:stCondLst>
                                    <p:cond delay="500"/>
                                  </p:stCondLst>
                                  <p:childTnLst>
                                    <p:set>
                                      <p:cBhvr>
                                        <p:cTn id="13" dur="1" fill="hold">
                                          <p:stCondLst>
                                            <p:cond delay="0"/>
                                          </p:stCondLst>
                                        </p:cTn>
                                        <p:tgtEl>
                                          <p:spTgt spid="16593"/>
                                        </p:tgtEl>
                                        <p:attrNameLst>
                                          <p:attrName>style.visibility</p:attrName>
                                        </p:attrNameLst>
                                      </p:cBhvr>
                                      <p:to>
                                        <p:strVal val="visible"/>
                                      </p:to>
                                    </p:set>
                                    <p:animEffect transition="in" filter="wipe(left)">
                                      <p:cBhvr>
                                        <p:cTn id="14" dur="1000"/>
                                        <p:tgtEl>
                                          <p:spTgt spid="16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5003800" y="2997200"/>
            <a:ext cx="3529013" cy="3240088"/>
          </a:xfrm>
          <a:prstGeom prst="ellipse">
            <a:avLst/>
          </a:prstGeom>
          <a:solidFill>
            <a:srgbClr val="FFFFD7"/>
          </a:solidFill>
          <a:ln w="25400">
            <a:solidFill>
              <a:srgbClr val="990033"/>
            </a:solidFill>
            <a:round/>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11" name="Rectangle 3"/>
          <p:cNvSpPr>
            <a:spLocks noChangeArrowheads="1"/>
          </p:cNvSpPr>
          <p:nvPr/>
        </p:nvSpPr>
        <p:spPr bwMode="auto">
          <a:xfrm>
            <a:off x="468313" y="0"/>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400" b="1" dirty="0">
                <a:solidFill>
                  <a:srgbClr val="4F81BD"/>
                </a:solidFill>
                <a:latin typeface="+mj-lt"/>
              </a:rPr>
              <a:t>Échantillonnage au sein des grappes</a:t>
            </a:r>
          </a:p>
        </p:txBody>
      </p:sp>
      <p:sp>
        <p:nvSpPr>
          <p:cNvPr id="17413" name="Oval 5"/>
          <p:cNvSpPr>
            <a:spLocks noChangeArrowheads="1"/>
          </p:cNvSpPr>
          <p:nvPr/>
        </p:nvSpPr>
        <p:spPr bwMode="auto">
          <a:xfrm>
            <a:off x="755650" y="3213100"/>
            <a:ext cx="3529013" cy="3240088"/>
          </a:xfrm>
          <a:prstGeom prst="ellipse">
            <a:avLst/>
          </a:prstGeom>
          <a:solidFill>
            <a:srgbClr val="FFFFD7"/>
          </a:solidFill>
          <a:ln w="25400">
            <a:solidFill>
              <a:srgbClr val="990033"/>
            </a:solidFill>
            <a:round/>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nvGrpSpPr>
          <p:cNvPr id="17414" name="Group 6"/>
          <p:cNvGrpSpPr>
            <a:grpSpLocks noChangeAspect="1"/>
          </p:cNvGrpSpPr>
          <p:nvPr/>
        </p:nvGrpSpPr>
        <p:grpSpPr bwMode="auto">
          <a:xfrm>
            <a:off x="2916238" y="4437063"/>
            <a:ext cx="107950" cy="144462"/>
            <a:chOff x="3470" y="3113"/>
            <a:chExt cx="272" cy="272"/>
          </a:xfrm>
        </p:grpSpPr>
        <p:sp>
          <p:nvSpPr>
            <p:cNvPr id="17415" name="Rectangle 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16" name="AutoShape 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17" name="Group 9"/>
          <p:cNvGrpSpPr>
            <a:grpSpLocks noChangeAspect="1"/>
          </p:cNvGrpSpPr>
          <p:nvPr/>
        </p:nvGrpSpPr>
        <p:grpSpPr bwMode="auto">
          <a:xfrm>
            <a:off x="2339975" y="3573463"/>
            <a:ext cx="107950" cy="144462"/>
            <a:chOff x="3470" y="3113"/>
            <a:chExt cx="272" cy="272"/>
          </a:xfrm>
        </p:grpSpPr>
        <p:sp>
          <p:nvSpPr>
            <p:cNvPr id="17418" name="Rectangle 10"/>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19" name="AutoShape 11"/>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20" name="Group 12"/>
          <p:cNvGrpSpPr>
            <a:grpSpLocks noChangeAspect="1"/>
          </p:cNvGrpSpPr>
          <p:nvPr/>
        </p:nvGrpSpPr>
        <p:grpSpPr bwMode="auto">
          <a:xfrm>
            <a:off x="971550" y="4581525"/>
            <a:ext cx="107950" cy="144463"/>
            <a:chOff x="3470" y="3113"/>
            <a:chExt cx="272" cy="272"/>
          </a:xfrm>
        </p:grpSpPr>
        <p:sp>
          <p:nvSpPr>
            <p:cNvPr id="17421" name="Rectangle 1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22" name="AutoShape 1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23" name="Group 15"/>
          <p:cNvGrpSpPr>
            <a:grpSpLocks noChangeAspect="1"/>
          </p:cNvGrpSpPr>
          <p:nvPr/>
        </p:nvGrpSpPr>
        <p:grpSpPr bwMode="auto">
          <a:xfrm>
            <a:off x="1692275" y="4292600"/>
            <a:ext cx="107950" cy="144463"/>
            <a:chOff x="3470" y="3113"/>
            <a:chExt cx="272" cy="272"/>
          </a:xfrm>
        </p:grpSpPr>
        <p:sp>
          <p:nvSpPr>
            <p:cNvPr id="17424" name="Rectangle 1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25" name="AutoShape 1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26" name="Group 18"/>
          <p:cNvGrpSpPr>
            <a:grpSpLocks noChangeAspect="1"/>
          </p:cNvGrpSpPr>
          <p:nvPr/>
        </p:nvGrpSpPr>
        <p:grpSpPr bwMode="auto">
          <a:xfrm>
            <a:off x="1908175" y="4508500"/>
            <a:ext cx="107950" cy="144463"/>
            <a:chOff x="3470" y="3113"/>
            <a:chExt cx="272" cy="272"/>
          </a:xfrm>
        </p:grpSpPr>
        <p:sp>
          <p:nvSpPr>
            <p:cNvPr id="17427" name="Rectangle 1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28" name="AutoShape 2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29" name="Group 21"/>
          <p:cNvGrpSpPr>
            <a:grpSpLocks noChangeAspect="1"/>
          </p:cNvGrpSpPr>
          <p:nvPr/>
        </p:nvGrpSpPr>
        <p:grpSpPr bwMode="auto">
          <a:xfrm>
            <a:off x="1547813" y="4797425"/>
            <a:ext cx="107950" cy="144463"/>
            <a:chOff x="3470" y="3113"/>
            <a:chExt cx="272" cy="272"/>
          </a:xfrm>
        </p:grpSpPr>
        <p:sp>
          <p:nvSpPr>
            <p:cNvPr id="17430" name="Rectangle 22"/>
            <p:cNvSpPr>
              <a:spLocks noChangeAspect="1" noChangeArrowheads="1"/>
            </p:cNvSpPr>
            <p:nvPr/>
          </p:nvSpPr>
          <p:spPr bwMode="auto">
            <a:xfrm>
              <a:off x="3470" y="3249"/>
              <a:ext cx="272" cy="136"/>
            </a:xfrm>
            <a:prstGeom prst="rect">
              <a:avLst/>
            </a:prstGeom>
            <a:solidFill>
              <a:srgbClr val="339966"/>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31" name="AutoShape 23"/>
            <p:cNvSpPr>
              <a:spLocks noChangeAspect="1" noChangeArrowheads="1"/>
            </p:cNvSpPr>
            <p:nvPr/>
          </p:nvSpPr>
          <p:spPr bwMode="auto">
            <a:xfrm>
              <a:off x="3470" y="3113"/>
              <a:ext cx="272" cy="136"/>
            </a:xfrm>
            <a:prstGeom prst="triangle">
              <a:avLst>
                <a:gd name="adj" fmla="val 50000"/>
              </a:avLst>
            </a:prstGeom>
            <a:solidFill>
              <a:srgbClr val="339966"/>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32" name="Group 24"/>
          <p:cNvGrpSpPr>
            <a:grpSpLocks noChangeAspect="1"/>
          </p:cNvGrpSpPr>
          <p:nvPr/>
        </p:nvGrpSpPr>
        <p:grpSpPr bwMode="auto">
          <a:xfrm>
            <a:off x="2195513" y="4724400"/>
            <a:ext cx="107950" cy="144463"/>
            <a:chOff x="3470" y="3113"/>
            <a:chExt cx="272" cy="272"/>
          </a:xfrm>
        </p:grpSpPr>
        <p:sp>
          <p:nvSpPr>
            <p:cNvPr id="17433" name="Rectangle 2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34" name="AutoShape 2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35" name="Group 27"/>
          <p:cNvGrpSpPr>
            <a:grpSpLocks noChangeAspect="1"/>
          </p:cNvGrpSpPr>
          <p:nvPr/>
        </p:nvGrpSpPr>
        <p:grpSpPr bwMode="auto">
          <a:xfrm>
            <a:off x="1187450" y="5157788"/>
            <a:ext cx="107950" cy="144462"/>
            <a:chOff x="3470" y="3113"/>
            <a:chExt cx="272" cy="272"/>
          </a:xfrm>
        </p:grpSpPr>
        <p:sp>
          <p:nvSpPr>
            <p:cNvPr id="17436" name="Rectangle 2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37" name="AutoShape 2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38" name="Group 30"/>
          <p:cNvGrpSpPr>
            <a:grpSpLocks noChangeAspect="1"/>
          </p:cNvGrpSpPr>
          <p:nvPr/>
        </p:nvGrpSpPr>
        <p:grpSpPr bwMode="auto">
          <a:xfrm>
            <a:off x="1908175" y="5949950"/>
            <a:ext cx="107950" cy="144463"/>
            <a:chOff x="3470" y="3113"/>
            <a:chExt cx="272" cy="272"/>
          </a:xfrm>
        </p:grpSpPr>
        <p:sp>
          <p:nvSpPr>
            <p:cNvPr id="17439" name="Rectangle 31"/>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40" name="AutoShape 32"/>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41" name="Group 33"/>
          <p:cNvGrpSpPr>
            <a:grpSpLocks noChangeAspect="1"/>
          </p:cNvGrpSpPr>
          <p:nvPr/>
        </p:nvGrpSpPr>
        <p:grpSpPr bwMode="auto">
          <a:xfrm>
            <a:off x="3276600" y="5516563"/>
            <a:ext cx="107950" cy="144462"/>
            <a:chOff x="3470" y="3113"/>
            <a:chExt cx="272" cy="272"/>
          </a:xfrm>
        </p:grpSpPr>
        <p:sp>
          <p:nvSpPr>
            <p:cNvPr id="17442" name="Rectangle 3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43" name="AutoShape 3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44" name="Group 36"/>
          <p:cNvGrpSpPr>
            <a:grpSpLocks noChangeAspect="1"/>
          </p:cNvGrpSpPr>
          <p:nvPr/>
        </p:nvGrpSpPr>
        <p:grpSpPr bwMode="auto">
          <a:xfrm>
            <a:off x="1692275" y="3573463"/>
            <a:ext cx="107950" cy="144462"/>
            <a:chOff x="3470" y="3113"/>
            <a:chExt cx="272" cy="272"/>
          </a:xfrm>
        </p:grpSpPr>
        <p:sp>
          <p:nvSpPr>
            <p:cNvPr id="17445" name="Rectangle 3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46" name="AutoShape 3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47" name="Group 39"/>
          <p:cNvGrpSpPr>
            <a:grpSpLocks noChangeAspect="1"/>
          </p:cNvGrpSpPr>
          <p:nvPr/>
        </p:nvGrpSpPr>
        <p:grpSpPr bwMode="auto">
          <a:xfrm>
            <a:off x="1908175" y="4005263"/>
            <a:ext cx="107950" cy="144462"/>
            <a:chOff x="3470" y="3113"/>
            <a:chExt cx="272" cy="272"/>
          </a:xfrm>
        </p:grpSpPr>
        <p:sp>
          <p:nvSpPr>
            <p:cNvPr id="17448" name="Rectangle 4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49" name="AutoShape 4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50" name="Group 42"/>
          <p:cNvGrpSpPr>
            <a:grpSpLocks noChangeAspect="1"/>
          </p:cNvGrpSpPr>
          <p:nvPr/>
        </p:nvGrpSpPr>
        <p:grpSpPr bwMode="auto">
          <a:xfrm>
            <a:off x="2051050" y="4292600"/>
            <a:ext cx="107950" cy="144463"/>
            <a:chOff x="3470" y="3113"/>
            <a:chExt cx="272" cy="272"/>
          </a:xfrm>
        </p:grpSpPr>
        <p:sp>
          <p:nvSpPr>
            <p:cNvPr id="17451" name="Rectangle 43"/>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52" name="AutoShape 44"/>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53" name="Group 45"/>
          <p:cNvGrpSpPr>
            <a:grpSpLocks noChangeAspect="1"/>
          </p:cNvGrpSpPr>
          <p:nvPr/>
        </p:nvGrpSpPr>
        <p:grpSpPr bwMode="auto">
          <a:xfrm>
            <a:off x="2555875" y="5084763"/>
            <a:ext cx="107950" cy="144462"/>
            <a:chOff x="3470" y="3113"/>
            <a:chExt cx="272" cy="272"/>
          </a:xfrm>
        </p:grpSpPr>
        <p:sp>
          <p:nvSpPr>
            <p:cNvPr id="17454" name="Rectangle 46"/>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55" name="AutoShape 47"/>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56" name="Group 48"/>
          <p:cNvGrpSpPr>
            <a:grpSpLocks noChangeAspect="1"/>
          </p:cNvGrpSpPr>
          <p:nvPr/>
        </p:nvGrpSpPr>
        <p:grpSpPr bwMode="auto">
          <a:xfrm>
            <a:off x="2268538" y="4076700"/>
            <a:ext cx="107950" cy="144463"/>
            <a:chOff x="3470" y="3113"/>
            <a:chExt cx="272" cy="272"/>
          </a:xfrm>
        </p:grpSpPr>
        <p:sp>
          <p:nvSpPr>
            <p:cNvPr id="17457" name="Rectangle 4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58" name="AutoShape 5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59" name="Group 51"/>
          <p:cNvGrpSpPr>
            <a:grpSpLocks noChangeAspect="1"/>
          </p:cNvGrpSpPr>
          <p:nvPr/>
        </p:nvGrpSpPr>
        <p:grpSpPr bwMode="auto">
          <a:xfrm>
            <a:off x="3346450" y="5011738"/>
            <a:ext cx="107950" cy="144462"/>
            <a:chOff x="3470" y="3113"/>
            <a:chExt cx="272" cy="272"/>
          </a:xfrm>
        </p:grpSpPr>
        <p:sp>
          <p:nvSpPr>
            <p:cNvPr id="17460" name="Rectangle 5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61" name="AutoShape 5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62" name="Group 54"/>
          <p:cNvGrpSpPr>
            <a:grpSpLocks noChangeAspect="1"/>
          </p:cNvGrpSpPr>
          <p:nvPr/>
        </p:nvGrpSpPr>
        <p:grpSpPr bwMode="auto">
          <a:xfrm>
            <a:off x="3562350" y="5227638"/>
            <a:ext cx="107950" cy="144462"/>
            <a:chOff x="3470" y="3113"/>
            <a:chExt cx="272" cy="272"/>
          </a:xfrm>
        </p:grpSpPr>
        <p:sp>
          <p:nvSpPr>
            <p:cNvPr id="17463" name="Rectangle 5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64" name="AutoShape 5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65" name="Group 57"/>
          <p:cNvGrpSpPr>
            <a:grpSpLocks noChangeAspect="1"/>
          </p:cNvGrpSpPr>
          <p:nvPr/>
        </p:nvGrpSpPr>
        <p:grpSpPr bwMode="auto">
          <a:xfrm>
            <a:off x="2987675" y="3500438"/>
            <a:ext cx="107950" cy="144462"/>
            <a:chOff x="3470" y="3113"/>
            <a:chExt cx="272" cy="272"/>
          </a:xfrm>
        </p:grpSpPr>
        <p:sp>
          <p:nvSpPr>
            <p:cNvPr id="17466" name="Rectangle 5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67" name="AutoShape 5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68" name="Group 60"/>
          <p:cNvGrpSpPr>
            <a:grpSpLocks noChangeAspect="1"/>
          </p:cNvGrpSpPr>
          <p:nvPr/>
        </p:nvGrpSpPr>
        <p:grpSpPr bwMode="auto">
          <a:xfrm>
            <a:off x="2195513" y="4437063"/>
            <a:ext cx="107950" cy="144462"/>
            <a:chOff x="3470" y="3113"/>
            <a:chExt cx="272" cy="272"/>
          </a:xfrm>
        </p:grpSpPr>
        <p:sp>
          <p:nvSpPr>
            <p:cNvPr id="17469" name="Rectangle 6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70" name="AutoShape 6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71" name="Group 63"/>
          <p:cNvGrpSpPr>
            <a:grpSpLocks noChangeAspect="1"/>
          </p:cNvGrpSpPr>
          <p:nvPr/>
        </p:nvGrpSpPr>
        <p:grpSpPr bwMode="auto">
          <a:xfrm>
            <a:off x="3203575" y="3933825"/>
            <a:ext cx="107950" cy="144463"/>
            <a:chOff x="3470" y="3113"/>
            <a:chExt cx="272" cy="272"/>
          </a:xfrm>
        </p:grpSpPr>
        <p:sp>
          <p:nvSpPr>
            <p:cNvPr id="17472" name="Rectangle 6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73" name="AutoShape 6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74" name="Group 66"/>
          <p:cNvGrpSpPr>
            <a:grpSpLocks noChangeAspect="1"/>
          </p:cNvGrpSpPr>
          <p:nvPr/>
        </p:nvGrpSpPr>
        <p:grpSpPr bwMode="auto">
          <a:xfrm>
            <a:off x="2051050" y="4581525"/>
            <a:ext cx="107950" cy="144463"/>
            <a:chOff x="3470" y="3113"/>
            <a:chExt cx="272" cy="272"/>
          </a:xfrm>
        </p:grpSpPr>
        <p:sp>
          <p:nvSpPr>
            <p:cNvPr id="17475" name="Rectangle 6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76" name="AutoShape 6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77" name="Group 69"/>
          <p:cNvGrpSpPr>
            <a:grpSpLocks noChangeAspect="1"/>
          </p:cNvGrpSpPr>
          <p:nvPr/>
        </p:nvGrpSpPr>
        <p:grpSpPr bwMode="auto">
          <a:xfrm>
            <a:off x="3419475" y="4652963"/>
            <a:ext cx="107950" cy="144462"/>
            <a:chOff x="3470" y="3113"/>
            <a:chExt cx="272" cy="272"/>
          </a:xfrm>
        </p:grpSpPr>
        <p:sp>
          <p:nvSpPr>
            <p:cNvPr id="17478" name="Rectangle 7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79" name="AutoShape 7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80" name="Group 72"/>
          <p:cNvGrpSpPr>
            <a:grpSpLocks noChangeAspect="1"/>
          </p:cNvGrpSpPr>
          <p:nvPr/>
        </p:nvGrpSpPr>
        <p:grpSpPr bwMode="auto">
          <a:xfrm>
            <a:off x="3635375" y="4868863"/>
            <a:ext cx="107950" cy="144462"/>
            <a:chOff x="3470" y="3113"/>
            <a:chExt cx="272" cy="272"/>
          </a:xfrm>
        </p:grpSpPr>
        <p:sp>
          <p:nvSpPr>
            <p:cNvPr id="17481" name="Rectangle 7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82" name="AutoShape 7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83" name="Group 75"/>
          <p:cNvGrpSpPr>
            <a:grpSpLocks noChangeAspect="1"/>
          </p:cNvGrpSpPr>
          <p:nvPr/>
        </p:nvGrpSpPr>
        <p:grpSpPr bwMode="auto">
          <a:xfrm>
            <a:off x="3851275" y="5084763"/>
            <a:ext cx="107950" cy="144462"/>
            <a:chOff x="3470" y="3113"/>
            <a:chExt cx="272" cy="272"/>
          </a:xfrm>
        </p:grpSpPr>
        <p:sp>
          <p:nvSpPr>
            <p:cNvPr id="17484" name="Rectangle 76"/>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85" name="AutoShape 77"/>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86" name="Group 78"/>
          <p:cNvGrpSpPr>
            <a:grpSpLocks noChangeAspect="1"/>
          </p:cNvGrpSpPr>
          <p:nvPr/>
        </p:nvGrpSpPr>
        <p:grpSpPr bwMode="auto">
          <a:xfrm>
            <a:off x="1619250" y="4581525"/>
            <a:ext cx="107950" cy="144463"/>
            <a:chOff x="3470" y="3113"/>
            <a:chExt cx="272" cy="272"/>
          </a:xfrm>
        </p:grpSpPr>
        <p:sp>
          <p:nvSpPr>
            <p:cNvPr id="17487" name="Rectangle 7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88" name="AutoShape 8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89" name="Group 81"/>
          <p:cNvGrpSpPr>
            <a:grpSpLocks noChangeAspect="1"/>
          </p:cNvGrpSpPr>
          <p:nvPr/>
        </p:nvGrpSpPr>
        <p:grpSpPr bwMode="auto">
          <a:xfrm>
            <a:off x="1331913" y="4437063"/>
            <a:ext cx="107950" cy="144462"/>
            <a:chOff x="3470" y="3113"/>
            <a:chExt cx="272" cy="272"/>
          </a:xfrm>
        </p:grpSpPr>
        <p:sp>
          <p:nvSpPr>
            <p:cNvPr id="17490" name="Rectangle 8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91" name="AutoShape 8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92" name="Group 84"/>
          <p:cNvGrpSpPr>
            <a:grpSpLocks noChangeAspect="1"/>
          </p:cNvGrpSpPr>
          <p:nvPr/>
        </p:nvGrpSpPr>
        <p:grpSpPr bwMode="auto">
          <a:xfrm>
            <a:off x="1331913" y="4005263"/>
            <a:ext cx="107950" cy="144462"/>
            <a:chOff x="3470" y="3113"/>
            <a:chExt cx="272" cy="272"/>
          </a:xfrm>
        </p:grpSpPr>
        <p:sp>
          <p:nvSpPr>
            <p:cNvPr id="17493" name="Rectangle 8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94" name="AutoShape 8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95" name="Group 87"/>
          <p:cNvGrpSpPr>
            <a:grpSpLocks noChangeAspect="1"/>
          </p:cNvGrpSpPr>
          <p:nvPr/>
        </p:nvGrpSpPr>
        <p:grpSpPr bwMode="auto">
          <a:xfrm>
            <a:off x="1763713" y="5300663"/>
            <a:ext cx="107950" cy="144462"/>
            <a:chOff x="3470" y="3113"/>
            <a:chExt cx="272" cy="272"/>
          </a:xfrm>
        </p:grpSpPr>
        <p:sp>
          <p:nvSpPr>
            <p:cNvPr id="17496" name="Rectangle 8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497" name="AutoShape 8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498" name="Group 90"/>
          <p:cNvGrpSpPr>
            <a:grpSpLocks noChangeAspect="1"/>
          </p:cNvGrpSpPr>
          <p:nvPr/>
        </p:nvGrpSpPr>
        <p:grpSpPr bwMode="auto">
          <a:xfrm>
            <a:off x="1476375" y="5084763"/>
            <a:ext cx="107950" cy="144462"/>
            <a:chOff x="3470" y="3113"/>
            <a:chExt cx="272" cy="272"/>
          </a:xfrm>
        </p:grpSpPr>
        <p:sp>
          <p:nvSpPr>
            <p:cNvPr id="17499" name="Rectangle 9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00" name="AutoShape 9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01" name="Group 93"/>
          <p:cNvGrpSpPr>
            <a:grpSpLocks noChangeAspect="1"/>
          </p:cNvGrpSpPr>
          <p:nvPr/>
        </p:nvGrpSpPr>
        <p:grpSpPr bwMode="auto">
          <a:xfrm>
            <a:off x="2268538" y="5589588"/>
            <a:ext cx="107950" cy="144462"/>
            <a:chOff x="3470" y="3113"/>
            <a:chExt cx="272" cy="272"/>
          </a:xfrm>
        </p:grpSpPr>
        <p:sp>
          <p:nvSpPr>
            <p:cNvPr id="17502" name="Rectangle 94"/>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03" name="AutoShape 95"/>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04" name="Group 96"/>
          <p:cNvGrpSpPr>
            <a:grpSpLocks noChangeAspect="1"/>
          </p:cNvGrpSpPr>
          <p:nvPr/>
        </p:nvGrpSpPr>
        <p:grpSpPr bwMode="auto">
          <a:xfrm>
            <a:off x="1835150" y="4724400"/>
            <a:ext cx="107950" cy="144463"/>
            <a:chOff x="3470" y="3113"/>
            <a:chExt cx="272" cy="272"/>
          </a:xfrm>
        </p:grpSpPr>
        <p:sp>
          <p:nvSpPr>
            <p:cNvPr id="17505" name="Rectangle 9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06" name="AutoShape 9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07" name="Group 99"/>
          <p:cNvGrpSpPr>
            <a:grpSpLocks noChangeAspect="1"/>
          </p:cNvGrpSpPr>
          <p:nvPr/>
        </p:nvGrpSpPr>
        <p:grpSpPr bwMode="auto">
          <a:xfrm>
            <a:off x="2554288" y="5516563"/>
            <a:ext cx="107950" cy="144462"/>
            <a:chOff x="3470" y="3113"/>
            <a:chExt cx="272" cy="272"/>
          </a:xfrm>
        </p:grpSpPr>
        <p:sp>
          <p:nvSpPr>
            <p:cNvPr id="17508" name="Rectangle 10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09" name="AutoShape 10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10" name="Group 102"/>
          <p:cNvGrpSpPr>
            <a:grpSpLocks noChangeAspect="1"/>
          </p:cNvGrpSpPr>
          <p:nvPr/>
        </p:nvGrpSpPr>
        <p:grpSpPr bwMode="auto">
          <a:xfrm>
            <a:off x="2770188" y="5732463"/>
            <a:ext cx="107950" cy="144462"/>
            <a:chOff x="3470" y="3113"/>
            <a:chExt cx="272" cy="272"/>
          </a:xfrm>
        </p:grpSpPr>
        <p:sp>
          <p:nvSpPr>
            <p:cNvPr id="17511" name="Rectangle 10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12" name="AutoShape 10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sp>
        <p:nvSpPr>
          <p:cNvPr id="17513" name="AutoShape 105"/>
          <p:cNvSpPr>
            <a:spLocks/>
          </p:cNvSpPr>
          <p:nvPr/>
        </p:nvSpPr>
        <p:spPr bwMode="auto">
          <a:xfrm>
            <a:off x="250825" y="1863724"/>
            <a:ext cx="3168650" cy="1204914"/>
          </a:xfrm>
          <a:prstGeom prst="borderCallout1">
            <a:avLst>
              <a:gd name="adj1" fmla="val 12222"/>
              <a:gd name="adj2" fmla="val 99921"/>
              <a:gd name="adj3" fmla="val 251102"/>
              <a:gd name="adj4" fmla="val 107616"/>
            </a:avLst>
          </a:prstGeom>
          <a:solidFill>
            <a:schemeClr val="accent2">
              <a:alpha val="20000"/>
            </a:schemeClr>
          </a:solidFill>
          <a:ln w="25400">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algn="ctr"/>
            <a:r>
              <a:rPr lang="fr-FR" dirty="0">
                <a:latin typeface="+mj-lt"/>
              </a:rPr>
              <a:t>Échantillonnage aléatoire simple parmi une liste complète établie par les chefs locaux ou par cartographie (GPS)</a:t>
            </a:r>
          </a:p>
        </p:txBody>
      </p:sp>
      <p:grpSp>
        <p:nvGrpSpPr>
          <p:cNvPr id="17514" name="Group 106"/>
          <p:cNvGrpSpPr>
            <a:grpSpLocks noChangeAspect="1"/>
          </p:cNvGrpSpPr>
          <p:nvPr/>
        </p:nvGrpSpPr>
        <p:grpSpPr bwMode="auto">
          <a:xfrm>
            <a:off x="7164388" y="4221163"/>
            <a:ext cx="107950" cy="144462"/>
            <a:chOff x="3470" y="3113"/>
            <a:chExt cx="272" cy="272"/>
          </a:xfrm>
        </p:grpSpPr>
        <p:sp>
          <p:nvSpPr>
            <p:cNvPr id="17515" name="Rectangle 10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16" name="AutoShape 10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17" name="Group 109"/>
          <p:cNvGrpSpPr>
            <a:grpSpLocks noChangeAspect="1"/>
          </p:cNvGrpSpPr>
          <p:nvPr/>
        </p:nvGrpSpPr>
        <p:grpSpPr bwMode="auto">
          <a:xfrm>
            <a:off x="6588125" y="3357563"/>
            <a:ext cx="107950" cy="144462"/>
            <a:chOff x="3470" y="3113"/>
            <a:chExt cx="272" cy="272"/>
          </a:xfrm>
        </p:grpSpPr>
        <p:sp>
          <p:nvSpPr>
            <p:cNvPr id="17518" name="Rectangle 11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19" name="AutoShape 11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20" name="Group 112"/>
          <p:cNvGrpSpPr>
            <a:grpSpLocks noChangeAspect="1"/>
          </p:cNvGrpSpPr>
          <p:nvPr/>
        </p:nvGrpSpPr>
        <p:grpSpPr bwMode="auto">
          <a:xfrm>
            <a:off x="5219700" y="4365625"/>
            <a:ext cx="107950" cy="144463"/>
            <a:chOff x="3470" y="3113"/>
            <a:chExt cx="272" cy="272"/>
          </a:xfrm>
        </p:grpSpPr>
        <p:sp>
          <p:nvSpPr>
            <p:cNvPr id="17521" name="Rectangle 11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22" name="AutoShape 11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23" name="Group 115"/>
          <p:cNvGrpSpPr>
            <a:grpSpLocks noChangeAspect="1"/>
          </p:cNvGrpSpPr>
          <p:nvPr/>
        </p:nvGrpSpPr>
        <p:grpSpPr bwMode="auto">
          <a:xfrm>
            <a:off x="5940425" y="4076700"/>
            <a:ext cx="107950" cy="144463"/>
            <a:chOff x="3470" y="3113"/>
            <a:chExt cx="272" cy="272"/>
          </a:xfrm>
        </p:grpSpPr>
        <p:sp>
          <p:nvSpPr>
            <p:cNvPr id="17524" name="Rectangle 11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25" name="AutoShape 11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26" name="Group 118"/>
          <p:cNvGrpSpPr>
            <a:grpSpLocks noChangeAspect="1"/>
          </p:cNvGrpSpPr>
          <p:nvPr/>
        </p:nvGrpSpPr>
        <p:grpSpPr bwMode="auto">
          <a:xfrm>
            <a:off x="6156325" y="4292600"/>
            <a:ext cx="107950" cy="144463"/>
            <a:chOff x="3470" y="3113"/>
            <a:chExt cx="272" cy="272"/>
          </a:xfrm>
        </p:grpSpPr>
        <p:sp>
          <p:nvSpPr>
            <p:cNvPr id="17527" name="Rectangle 11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28" name="AutoShape 12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29" name="Group 121"/>
          <p:cNvGrpSpPr>
            <a:grpSpLocks noChangeAspect="1"/>
          </p:cNvGrpSpPr>
          <p:nvPr/>
        </p:nvGrpSpPr>
        <p:grpSpPr bwMode="auto">
          <a:xfrm>
            <a:off x="5795963" y="4581525"/>
            <a:ext cx="107950" cy="144463"/>
            <a:chOff x="3470" y="3113"/>
            <a:chExt cx="272" cy="272"/>
          </a:xfrm>
        </p:grpSpPr>
        <p:sp>
          <p:nvSpPr>
            <p:cNvPr id="17530" name="Rectangle 12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31" name="AutoShape 12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32" name="Group 124"/>
          <p:cNvGrpSpPr>
            <a:grpSpLocks noChangeAspect="1"/>
          </p:cNvGrpSpPr>
          <p:nvPr/>
        </p:nvGrpSpPr>
        <p:grpSpPr bwMode="auto">
          <a:xfrm>
            <a:off x="6443663" y="4508500"/>
            <a:ext cx="107950" cy="144463"/>
            <a:chOff x="3470" y="3113"/>
            <a:chExt cx="272" cy="272"/>
          </a:xfrm>
        </p:grpSpPr>
        <p:sp>
          <p:nvSpPr>
            <p:cNvPr id="17533" name="Rectangle 12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34" name="AutoShape 12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35" name="Group 127"/>
          <p:cNvGrpSpPr>
            <a:grpSpLocks noChangeAspect="1"/>
          </p:cNvGrpSpPr>
          <p:nvPr/>
        </p:nvGrpSpPr>
        <p:grpSpPr bwMode="auto">
          <a:xfrm>
            <a:off x="5435600" y="4941888"/>
            <a:ext cx="107950" cy="144462"/>
            <a:chOff x="3470" y="3113"/>
            <a:chExt cx="272" cy="272"/>
          </a:xfrm>
        </p:grpSpPr>
        <p:sp>
          <p:nvSpPr>
            <p:cNvPr id="17536" name="Rectangle 12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37" name="AutoShape 12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38" name="Group 130"/>
          <p:cNvGrpSpPr>
            <a:grpSpLocks noChangeAspect="1"/>
          </p:cNvGrpSpPr>
          <p:nvPr/>
        </p:nvGrpSpPr>
        <p:grpSpPr bwMode="auto">
          <a:xfrm>
            <a:off x="6156325" y="5734050"/>
            <a:ext cx="107950" cy="144463"/>
            <a:chOff x="3470" y="3113"/>
            <a:chExt cx="272" cy="272"/>
          </a:xfrm>
        </p:grpSpPr>
        <p:sp>
          <p:nvSpPr>
            <p:cNvPr id="17539" name="Rectangle 13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40" name="AutoShape 13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41" name="Group 133"/>
          <p:cNvGrpSpPr>
            <a:grpSpLocks noChangeAspect="1"/>
          </p:cNvGrpSpPr>
          <p:nvPr/>
        </p:nvGrpSpPr>
        <p:grpSpPr bwMode="auto">
          <a:xfrm>
            <a:off x="7524750" y="5300663"/>
            <a:ext cx="107950" cy="144462"/>
            <a:chOff x="3470" y="3113"/>
            <a:chExt cx="272" cy="272"/>
          </a:xfrm>
        </p:grpSpPr>
        <p:sp>
          <p:nvSpPr>
            <p:cNvPr id="17542" name="Rectangle 134"/>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43" name="AutoShape 135"/>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44" name="Group 136"/>
          <p:cNvGrpSpPr>
            <a:grpSpLocks noChangeAspect="1"/>
          </p:cNvGrpSpPr>
          <p:nvPr/>
        </p:nvGrpSpPr>
        <p:grpSpPr bwMode="auto">
          <a:xfrm>
            <a:off x="5940425" y="3357563"/>
            <a:ext cx="107950" cy="144462"/>
            <a:chOff x="3470" y="3113"/>
            <a:chExt cx="272" cy="272"/>
          </a:xfrm>
        </p:grpSpPr>
        <p:sp>
          <p:nvSpPr>
            <p:cNvPr id="17545" name="Rectangle 13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46" name="AutoShape 13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47" name="Group 139"/>
          <p:cNvGrpSpPr>
            <a:grpSpLocks noChangeAspect="1"/>
          </p:cNvGrpSpPr>
          <p:nvPr/>
        </p:nvGrpSpPr>
        <p:grpSpPr bwMode="auto">
          <a:xfrm>
            <a:off x="6156325" y="3789363"/>
            <a:ext cx="107950" cy="144462"/>
            <a:chOff x="3470" y="3113"/>
            <a:chExt cx="272" cy="272"/>
          </a:xfrm>
        </p:grpSpPr>
        <p:sp>
          <p:nvSpPr>
            <p:cNvPr id="17548" name="Rectangle 14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49" name="AutoShape 14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50" name="Group 142"/>
          <p:cNvGrpSpPr>
            <a:grpSpLocks noChangeAspect="1"/>
          </p:cNvGrpSpPr>
          <p:nvPr/>
        </p:nvGrpSpPr>
        <p:grpSpPr bwMode="auto">
          <a:xfrm>
            <a:off x="6299200" y="4076700"/>
            <a:ext cx="107950" cy="144463"/>
            <a:chOff x="3470" y="3113"/>
            <a:chExt cx="272" cy="272"/>
          </a:xfrm>
        </p:grpSpPr>
        <p:sp>
          <p:nvSpPr>
            <p:cNvPr id="17551" name="Rectangle 14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52" name="AutoShape 14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53" name="Group 145"/>
          <p:cNvGrpSpPr>
            <a:grpSpLocks noChangeAspect="1"/>
          </p:cNvGrpSpPr>
          <p:nvPr/>
        </p:nvGrpSpPr>
        <p:grpSpPr bwMode="auto">
          <a:xfrm>
            <a:off x="6804025" y="4868863"/>
            <a:ext cx="107950" cy="144462"/>
            <a:chOff x="3470" y="3113"/>
            <a:chExt cx="272" cy="272"/>
          </a:xfrm>
        </p:grpSpPr>
        <p:sp>
          <p:nvSpPr>
            <p:cNvPr id="17554" name="Rectangle 14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55" name="AutoShape 14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56" name="Group 148"/>
          <p:cNvGrpSpPr>
            <a:grpSpLocks noChangeAspect="1"/>
          </p:cNvGrpSpPr>
          <p:nvPr/>
        </p:nvGrpSpPr>
        <p:grpSpPr bwMode="auto">
          <a:xfrm>
            <a:off x="6516688" y="3860800"/>
            <a:ext cx="107950" cy="144463"/>
            <a:chOff x="3470" y="3113"/>
            <a:chExt cx="272" cy="272"/>
          </a:xfrm>
        </p:grpSpPr>
        <p:sp>
          <p:nvSpPr>
            <p:cNvPr id="17557" name="Rectangle 14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58" name="AutoShape 15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59" name="Group 151"/>
          <p:cNvGrpSpPr>
            <a:grpSpLocks noChangeAspect="1"/>
          </p:cNvGrpSpPr>
          <p:nvPr/>
        </p:nvGrpSpPr>
        <p:grpSpPr bwMode="auto">
          <a:xfrm>
            <a:off x="7594600" y="4795838"/>
            <a:ext cx="107950" cy="144462"/>
            <a:chOff x="3470" y="3113"/>
            <a:chExt cx="272" cy="272"/>
          </a:xfrm>
        </p:grpSpPr>
        <p:sp>
          <p:nvSpPr>
            <p:cNvPr id="17560" name="Rectangle 152"/>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61" name="AutoShape 153"/>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62" name="Group 154"/>
          <p:cNvGrpSpPr>
            <a:grpSpLocks noChangeAspect="1"/>
          </p:cNvGrpSpPr>
          <p:nvPr/>
        </p:nvGrpSpPr>
        <p:grpSpPr bwMode="auto">
          <a:xfrm>
            <a:off x="7810500" y="5011738"/>
            <a:ext cx="107950" cy="144462"/>
            <a:chOff x="3470" y="3113"/>
            <a:chExt cx="272" cy="272"/>
          </a:xfrm>
        </p:grpSpPr>
        <p:sp>
          <p:nvSpPr>
            <p:cNvPr id="17563" name="Rectangle 155"/>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64" name="AutoShape 156"/>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65" name="Group 157"/>
          <p:cNvGrpSpPr>
            <a:grpSpLocks noChangeAspect="1"/>
          </p:cNvGrpSpPr>
          <p:nvPr/>
        </p:nvGrpSpPr>
        <p:grpSpPr bwMode="auto">
          <a:xfrm>
            <a:off x="7235825" y="3284538"/>
            <a:ext cx="107950" cy="144462"/>
            <a:chOff x="3470" y="3113"/>
            <a:chExt cx="272" cy="272"/>
          </a:xfrm>
        </p:grpSpPr>
        <p:sp>
          <p:nvSpPr>
            <p:cNvPr id="17566" name="Rectangle 15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67" name="AutoShape 15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68" name="Group 160"/>
          <p:cNvGrpSpPr>
            <a:grpSpLocks noChangeAspect="1"/>
          </p:cNvGrpSpPr>
          <p:nvPr/>
        </p:nvGrpSpPr>
        <p:grpSpPr bwMode="auto">
          <a:xfrm>
            <a:off x="6443663" y="4221163"/>
            <a:ext cx="107950" cy="144462"/>
            <a:chOff x="3470" y="3113"/>
            <a:chExt cx="272" cy="272"/>
          </a:xfrm>
        </p:grpSpPr>
        <p:sp>
          <p:nvSpPr>
            <p:cNvPr id="17569" name="Rectangle 16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70" name="AutoShape 16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71" name="Group 163"/>
          <p:cNvGrpSpPr>
            <a:grpSpLocks noChangeAspect="1"/>
          </p:cNvGrpSpPr>
          <p:nvPr/>
        </p:nvGrpSpPr>
        <p:grpSpPr bwMode="auto">
          <a:xfrm>
            <a:off x="7451725" y="3717925"/>
            <a:ext cx="107950" cy="144463"/>
            <a:chOff x="3470" y="3113"/>
            <a:chExt cx="272" cy="272"/>
          </a:xfrm>
        </p:grpSpPr>
        <p:sp>
          <p:nvSpPr>
            <p:cNvPr id="17572" name="Rectangle 16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73" name="AutoShape 16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74" name="Group 166"/>
          <p:cNvGrpSpPr>
            <a:grpSpLocks noChangeAspect="1"/>
          </p:cNvGrpSpPr>
          <p:nvPr/>
        </p:nvGrpSpPr>
        <p:grpSpPr bwMode="auto">
          <a:xfrm>
            <a:off x="6299200" y="4365625"/>
            <a:ext cx="107950" cy="144463"/>
            <a:chOff x="3470" y="3113"/>
            <a:chExt cx="272" cy="272"/>
          </a:xfrm>
        </p:grpSpPr>
        <p:sp>
          <p:nvSpPr>
            <p:cNvPr id="17575" name="Rectangle 16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76" name="AutoShape 16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77" name="Group 169"/>
          <p:cNvGrpSpPr>
            <a:grpSpLocks noChangeAspect="1"/>
          </p:cNvGrpSpPr>
          <p:nvPr/>
        </p:nvGrpSpPr>
        <p:grpSpPr bwMode="auto">
          <a:xfrm>
            <a:off x="7667625" y="4437063"/>
            <a:ext cx="107950" cy="144462"/>
            <a:chOff x="3470" y="3113"/>
            <a:chExt cx="272" cy="272"/>
          </a:xfrm>
        </p:grpSpPr>
        <p:sp>
          <p:nvSpPr>
            <p:cNvPr id="17578" name="Rectangle 17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79" name="AutoShape 17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80" name="Group 172"/>
          <p:cNvGrpSpPr>
            <a:grpSpLocks noChangeAspect="1"/>
          </p:cNvGrpSpPr>
          <p:nvPr/>
        </p:nvGrpSpPr>
        <p:grpSpPr bwMode="auto">
          <a:xfrm>
            <a:off x="7883525" y="4652963"/>
            <a:ext cx="107950" cy="144462"/>
            <a:chOff x="3470" y="3113"/>
            <a:chExt cx="272" cy="272"/>
          </a:xfrm>
        </p:grpSpPr>
        <p:sp>
          <p:nvSpPr>
            <p:cNvPr id="17581" name="Rectangle 173"/>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82" name="AutoShape 174"/>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83" name="Group 175"/>
          <p:cNvGrpSpPr>
            <a:grpSpLocks noChangeAspect="1"/>
          </p:cNvGrpSpPr>
          <p:nvPr/>
        </p:nvGrpSpPr>
        <p:grpSpPr bwMode="auto">
          <a:xfrm>
            <a:off x="8099425" y="4868863"/>
            <a:ext cx="107950" cy="144462"/>
            <a:chOff x="3470" y="3113"/>
            <a:chExt cx="272" cy="272"/>
          </a:xfrm>
        </p:grpSpPr>
        <p:sp>
          <p:nvSpPr>
            <p:cNvPr id="17584" name="Rectangle 17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85" name="AutoShape 17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86" name="Group 178"/>
          <p:cNvGrpSpPr>
            <a:grpSpLocks noChangeAspect="1"/>
          </p:cNvGrpSpPr>
          <p:nvPr/>
        </p:nvGrpSpPr>
        <p:grpSpPr bwMode="auto">
          <a:xfrm>
            <a:off x="5867400" y="4365625"/>
            <a:ext cx="107950" cy="144463"/>
            <a:chOff x="3470" y="3113"/>
            <a:chExt cx="272" cy="272"/>
          </a:xfrm>
        </p:grpSpPr>
        <p:sp>
          <p:nvSpPr>
            <p:cNvPr id="17587" name="Rectangle 17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88" name="AutoShape 18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89" name="Group 181"/>
          <p:cNvGrpSpPr>
            <a:grpSpLocks noChangeAspect="1"/>
          </p:cNvGrpSpPr>
          <p:nvPr/>
        </p:nvGrpSpPr>
        <p:grpSpPr bwMode="auto">
          <a:xfrm>
            <a:off x="5580063" y="4221163"/>
            <a:ext cx="107950" cy="144462"/>
            <a:chOff x="3470" y="3113"/>
            <a:chExt cx="272" cy="272"/>
          </a:xfrm>
        </p:grpSpPr>
        <p:sp>
          <p:nvSpPr>
            <p:cNvPr id="17590" name="Rectangle 18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91" name="AutoShape 18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92" name="Group 184"/>
          <p:cNvGrpSpPr>
            <a:grpSpLocks noChangeAspect="1"/>
          </p:cNvGrpSpPr>
          <p:nvPr/>
        </p:nvGrpSpPr>
        <p:grpSpPr bwMode="auto">
          <a:xfrm>
            <a:off x="5580063" y="3789363"/>
            <a:ext cx="107950" cy="144462"/>
            <a:chOff x="3470" y="3113"/>
            <a:chExt cx="272" cy="272"/>
          </a:xfrm>
        </p:grpSpPr>
        <p:sp>
          <p:nvSpPr>
            <p:cNvPr id="17593" name="Rectangle 18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94" name="AutoShape 18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95" name="Group 187"/>
          <p:cNvGrpSpPr>
            <a:grpSpLocks noChangeAspect="1"/>
          </p:cNvGrpSpPr>
          <p:nvPr/>
        </p:nvGrpSpPr>
        <p:grpSpPr bwMode="auto">
          <a:xfrm>
            <a:off x="6011863" y="5084763"/>
            <a:ext cx="107950" cy="144462"/>
            <a:chOff x="3470" y="3113"/>
            <a:chExt cx="272" cy="272"/>
          </a:xfrm>
        </p:grpSpPr>
        <p:sp>
          <p:nvSpPr>
            <p:cNvPr id="17596" name="Rectangle 18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597" name="AutoShape 18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598" name="Group 190"/>
          <p:cNvGrpSpPr>
            <a:grpSpLocks noChangeAspect="1"/>
          </p:cNvGrpSpPr>
          <p:nvPr/>
        </p:nvGrpSpPr>
        <p:grpSpPr bwMode="auto">
          <a:xfrm>
            <a:off x="5724525" y="4868863"/>
            <a:ext cx="107950" cy="144462"/>
            <a:chOff x="3470" y="3113"/>
            <a:chExt cx="272" cy="272"/>
          </a:xfrm>
        </p:grpSpPr>
        <p:sp>
          <p:nvSpPr>
            <p:cNvPr id="17599" name="Rectangle 19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600" name="AutoShape 19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601" name="Group 193"/>
          <p:cNvGrpSpPr>
            <a:grpSpLocks noChangeAspect="1"/>
          </p:cNvGrpSpPr>
          <p:nvPr/>
        </p:nvGrpSpPr>
        <p:grpSpPr bwMode="auto">
          <a:xfrm>
            <a:off x="6516688" y="5373688"/>
            <a:ext cx="107950" cy="144462"/>
            <a:chOff x="3470" y="3113"/>
            <a:chExt cx="272" cy="272"/>
          </a:xfrm>
        </p:grpSpPr>
        <p:sp>
          <p:nvSpPr>
            <p:cNvPr id="17602" name="Rectangle 194"/>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603" name="AutoShape 195"/>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604" name="Group 196"/>
          <p:cNvGrpSpPr>
            <a:grpSpLocks noChangeAspect="1"/>
          </p:cNvGrpSpPr>
          <p:nvPr/>
        </p:nvGrpSpPr>
        <p:grpSpPr bwMode="auto">
          <a:xfrm>
            <a:off x="6083300" y="4508500"/>
            <a:ext cx="107950" cy="144463"/>
            <a:chOff x="3470" y="3113"/>
            <a:chExt cx="272" cy="272"/>
          </a:xfrm>
        </p:grpSpPr>
        <p:sp>
          <p:nvSpPr>
            <p:cNvPr id="17605" name="Rectangle 19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606" name="AutoShape 19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607" name="Group 199"/>
          <p:cNvGrpSpPr>
            <a:grpSpLocks noChangeAspect="1"/>
          </p:cNvGrpSpPr>
          <p:nvPr/>
        </p:nvGrpSpPr>
        <p:grpSpPr bwMode="auto">
          <a:xfrm>
            <a:off x="6802438" y="5300663"/>
            <a:ext cx="107950" cy="144462"/>
            <a:chOff x="3470" y="3113"/>
            <a:chExt cx="272" cy="272"/>
          </a:xfrm>
        </p:grpSpPr>
        <p:sp>
          <p:nvSpPr>
            <p:cNvPr id="17608" name="Rectangle 200"/>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609" name="AutoShape 201"/>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17610" name="Group 202"/>
          <p:cNvGrpSpPr>
            <a:grpSpLocks noChangeAspect="1"/>
          </p:cNvGrpSpPr>
          <p:nvPr/>
        </p:nvGrpSpPr>
        <p:grpSpPr bwMode="auto">
          <a:xfrm>
            <a:off x="7018338" y="5516563"/>
            <a:ext cx="107950" cy="144462"/>
            <a:chOff x="3470" y="3113"/>
            <a:chExt cx="272" cy="272"/>
          </a:xfrm>
        </p:grpSpPr>
        <p:sp>
          <p:nvSpPr>
            <p:cNvPr id="17611" name="Rectangle 203"/>
            <p:cNvSpPr>
              <a:spLocks noChangeAspect="1" noChangeArrowheads="1"/>
            </p:cNvSpPr>
            <p:nvPr/>
          </p:nvSpPr>
          <p:spPr bwMode="auto">
            <a:xfrm>
              <a:off x="3470" y="3249"/>
              <a:ext cx="272" cy="136"/>
            </a:xfrm>
            <a:prstGeom prst="rect">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17612" name="AutoShape 204"/>
            <p:cNvSpPr>
              <a:spLocks noChangeAspect="1" noChangeArrowheads="1"/>
            </p:cNvSpPr>
            <p:nvPr/>
          </p:nvSpPr>
          <p:spPr bwMode="auto">
            <a:xfrm>
              <a:off x="3470" y="3113"/>
              <a:ext cx="272" cy="136"/>
            </a:xfrm>
            <a:prstGeom prst="triangle">
              <a:avLst>
                <a:gd name="adj" fmla="val 50000"/>
              </a:avLst>
            </a:prstGeom>
            <a:solidFill>
              <a:srgbClr val="339966"/>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sp>
        <p:nvSpPr>
          <p:cNvPr id="17613" name="AutoShape 205"/>
          <p:cNvSpPr>
            <a:spLocks/>
          </p:cNvSpPr>
          <p:nvPr/>
        </p:nvSpPr>
        <p:spPr bwMode="auto">
          <a:xfrm>
            <a:off x="5219700" y="1989138"/>
            <a:ext cx="3384550" cy="863600"/>
          </a:xfrm>
          <a:prstGeom prst="borderCallout1">
            <a:avLst>
              <a:gd name="adj1" fmla="val 15513"/>
              <a:gd name="adj2" fmla="val 365"/>
              <a:gd name="adj3" fmla="val 283454"/>
              <a:gd name="adj4" fmla="val -4222"/>
            </a:avLst>
          </a:prstGeom>
          <a:solidFill>
            <a:schemeClr val="accent2">
              <a:alpha val="20000"/>
            </a:schemeClr>
          </a:solidFill>
          <a:ln w="25400"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algn="ctr"/>
            <a:r>
              <a:rPr lang="fr-FR">
                <a:latin typeface="+mj-lt"/>
              </a:rPr>
              <a:t>Tirage au sort pour trouver le logement de référence et le logement voisin</a:t>
            </a:r>
          </a:p>
        </p:txBody>
      </p:sp>
    </p:spTree>
    <p:extLst>
      <p:ext uri="{BB962C8B-B14F-4D97-AF65-F5344CB8AC3E}">
        <p14:creationId xmlns:p14="http://schemas.microsoft.com/office/powerpoint/2010/main" val="3211788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smtClean="0">
                <a:solidFill>
                  <a:srgbClr val="4F81BD"/>
                </a:solidFill>
                <a:latin typeface="+mj-lt"/>
              </a:rPr>
              <a:t>Récapitulatif : l’échantillonnage</a:t>
            </a:r>
            <a:endParaRPr lang="fr-FR" sz="4800" b="1" dirty="0">
              <a:solidFill>
                <a:srgbClr val="4F81BD"/>
              </a:solidFill>
              <a:latin typeface="+mj-lt"/>
            </a:endParaRPr>
          </a:p>
        </p:txBody>
      </p:sp>
      <p:sp>
        <p:nvSpPr>
          <p:cNvPr id="40963" name="Rectangle 3"/>
          <p:cNvSpPr>
            <a:spLocks noChangeArrowheads="1"/>
          </p:cNvSpPr>
          <p:nvPr/>
        </p:nvSpPr>
        <p:spPr bwMode="auto">
          <a:xfrm>
            <a:off x="323850" y="1341438"/>
            <a:ext cx="8569325" cy="532765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dirty="0">
                <a:latin typeface="+mj-lt"/>
              </a:rPr>
              <a:t>Dans les enquêtes, l’échantillonnage est l’étape la plus déterminante pour obtenir des résultats exacts ; ce processus ne doit pas être négligé.</a:t>
            </a:r>
          </a:p>
          <a:p>
            <a:pPr marL="609600" indent="-609600">
              <a:lnSpc>
                <a:spcPct val="90000"/>
              </a:lnSpc>
              <a:spcBef>
                <a:spcPct val="20000"/>
              </a:spcBef>
              <a:buClr>
                <a:schemeClr val="accent2"/>
              </a:buClr>
              <a:buFontTx/>
              <a:buChar char="•"/>
            </a:pPr>
            <a:r>
              <a:rPr lang="fr-FR" sz="3200" dirty="0">
                <a:latin typeface="+mj-lt"/>
              </a:rPr>
              <a:t>Lorsque c’est possible, effectuer l’échantillonnage à partir d’une liste de grappes selon une probabilité proportionnelle à la taille (premier niveau).</a:t>
            </a:r>
          </a:p>
          <a:p>
            <a:pPr marL="609600" indent="-609600">
              <a:lnSpc>
                <a:spcPct val="90000"/>
              </a:lnSpc>
              <a:spcBef>
                <a:spcPct val="20000"/>
              </a:spcBef>
              <a:buClr>
                <a:schemeClr val="accent2"/>
              </a:buClr>
              <a:buFontTx/>
              <a:buChar char="•"/>
            </a:pPr>
            <a:r>
              <a:rPr lang="fr-FR" sz="3200" dirty="0">
                <a:latin typeface="+mj-lt"/>
              </a:rPr>
              <a:t>Parmi la grappe, les sujets sont à sélectionner par échantillonnage aléatoire ou systématique (pas de marche aléatoire !).</a:t>
            </a:r>
          </a:p>
        </p:txBody>
      </p:sp>
    </p:spTree>
    <p:extLst>
      <p:ext uri="{BB962C8B-B14F-4D97-AF65-F5344CB8AC3E}">
        <p14:creationId xmlns:p14="http://schemas.microsoft.com/office/powerpoint/2010/main" val="4058395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Conception de la surveillance</a:t>
            </a:r>
            <a:endParaRPr lang="fr-FR"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1919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86227" y="1844824"/>
            <a:ext cx="8569325" cy="2290960"/>
          </a:xfrm>
        </p:spPr>
        <p:txBody>
          <a:bodyPr/>
          <a:lstStyle/>
          <a:p>
            <a:pPr marL="609600" indent="-609600">
              <a:buClr>
                <a:schemeClr val="accent2"/>
              </a:buClr>
            </a:pPr>
            <a:r>
              <a:rPr lang="fr-FR" sz="2600" dirty="0" smtClean="0">
                <a:latin typeface="+mj-lt"/>
              </a:rPr>
              <a:t>Étude sur cohorte prospective pour déterminer la survie physique des MILD issues de la campagne de distribution</a:t>
            </a:r>
          </a:p>
        </p:txBody>
      </p:sp>
      <p:sp>
        <p:nvSpPr>
          <p:cNvPr id="4" name="TextBox 3"/>
          <p:cNvSpPr txBox="1"/>
          <p:nvPr/>
        </p:nvSpPr>
        <p:spPr>
          <a:xfrm>
            <a:off x="395536" y="3183359"/>
            <a:ext cx="2160240" cy="461665"/>
          </a:xfrm>
          <a:prstGeom prst="rect">
            <a:avLst/>
          </a:prstGeom>
          <a:noFill/>
        </p:spPr>
        <p:txBody>
          <a:bodyPr wrap="square" rtlCol="0">
            <a:spAutoFit/>
          </a:bodyPr>
          <a:lstStyle/>
          <a:p>
            <a:pPr algn="l"/>
            <a:r>
              <a:rPr lang="fr-FR" sz="2400" dirty="0" smtClean="0">
                <a:latin typeface="+mj-lt"/>
              </a:rPr>
              <a:t>Durabilité =</a:t>
            </a:r>
            <a:endParaRPr lang="fr-FR" sz="2400" dirty="0">
              <a:latin typeface="+mj-lt"/>
            </a:endParaRPr>
          </a:p>
        </p:txBody>
      </p:sp>
      <p:cxnSp>
        <p:nvCxnSpPr>
          <p:cNvPr id="5" name="Straight Connector 4"/>
          <p:cNvCxnSpPr/>
          <p:nvPr/>
        </p:nvCxnSpPr>
        <p:spPr>
          <a:xfrm>
            <a:off x="2699792" y="3482322"/>
            <a:ext cx="61206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80908" y="3091025"/>
            <a:ext cx="6383952" cy="369332"/>
          </a:xfrm>
          <a:prstGeom prst="rect">
            <a:avLst/>
          </a:prstGeom>
          <a:noFill/>
        </p:spPr>
        <p:txBody>
          <a:bodyPr wrap="square" rtlCol="0">
            <a:spAutoFit/>
          </a:bodyPr>
          <a:lstStyle/>
          <a:p>
            <a:r>
              <a:rPr lang="fr-FR" sz="1800" dirty="0" smtClean="0">
                <a:latin typeface="+mj-lt"/>
              </a:rPr>
              <a:t>Nbre de moustiquaires encore présentes et utilisables à l’instant x</a:t>
            </a:r>
            <a:endParaRPr lang="fr-FR" sz="1800" dirty="0">
              <a:latin typeface="+mj-lt"/>
            </a:endParaRPr>
          </a:p>
        </p:txBody>
      </p:sp>
      <p:sp>
        <p:nvSpPr>
          <p:cNvPr id="7" name="TextBox 6"/>
          <p:cNvSpPr txBox="1"/>
          <p:nvPr/>
        </p:nvSpPr>
        <p:spPr>
          <a:xfrm>
            <a:off x="2580908" y="3482322"/>
            <a:ext cx="6277693" cy="369332"/>
          </a:xfrm>
          <a:prstGeom prst="rect">
            <a:avLst/>
          </a:prstGeom>
          <a:noFill/>
        </p:spPr>
        <p:txBody>
          <a:bodyPr wrap="square" rtlCol="0">
            <a:spAutoFit/>
          </a:bodyPr>
          <a:lstStyle/>
          <a:p>
            <a:r>
              <a:rPr lang="fr-FR" sz="1800" dirty="0" smtClean="0">
                <a:latin typeface="+mj-lt"/>
              </a:rPr>
              <a:t>Nbre de MILD initialement reçues et non cédées</a:t>
            </a:r>
            <a:endParaRPr lang="fr-FR" sz="1800" dirty="0">
              <a:latin typeface="+mj-lt"/>
            </a:endParaRPr>
          </a:p>
        </p:txBody>
      </p:sp>
      <p:sp>
        <p:nvSpPr>
          <p:cNvPr id="9" name="Rectangle 3"/>
          <p:cNvSpPr txBox="1">
            <a:spLocks noChangeArrowheads="1"/>
          </p:cNvSpPr>
          <p:nvPr/>
        </p:nvSpPr>
        <p:spPr bwMode="auto">
          <a:xfrm>
            <a:off x="395536" y="4062986"/>
            <a:ext cx="8569325" cy="229096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indent="-609600">
              <a:buClr>
                <a:schemeClr val="accent2"/>
              </a:buClr>
            </a:pPr>
            <a:r>
              <a:rPr lang="fr-FR" sz="2600" dirty="0" smtClean="0">
                <a:latin typeface="+mj-lt"/>
              </a:rPr>
              <a:t>Différence au niveau de l’état physique (% encore en bon état et % trop abîmées)</a:t>
            </a:r>
            <a:endParaRPr lang="fr-FR" sz="2600" b="0" dirty="0" smtClean="0">
              <a:latin typeface="+mj-lt"/>
            </a:endParaRPr>
          </a:p>
        </p:txBody>
      </p:sp>
      <p:sp>
        <p:nvSpPr>
          <p:cNvPr id="10" name="Rectangle 2"/>
          <p:cNvSpPr>
            <a:spLocks noChangeArrowheads="1"/>
          </p:cNvSpPr>
          <p:nvPr/>
        </p:nvSpPr>
        <p:spPr bwMode="auto">
          <a:xfrm>
            <a:off x="457200" y="485800"/>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000" b="1" dirty="0" smtClean="0">
                <a:solidFill>
                  <a:srgbClr val="4F81BD"/>
                </a:solidFill>
                <a:latin typeface="+mj-lt"/>
              </a:rPr>
              <a:t>Conception de l’étude de surveillance de la durabilité des MILD</a:t>
            </a:r>
          </a:p>
        </p:txBody>
      </p:sp>
    </p:spTree>
    <p:extLst>
      <p:ext uri="{BB962C8B-B14F-4D97-AF65-F5344CB8AC3E}">
        <p14:creationId xmlns:p14="http://schemas.microsoft.com/office/powerpoint/2010/main" val="2933792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65" y="116632"/>
            <a:ext cx="9252520" cy="707886"/>
          </a:xfrm>
          <a:prstGeom prst="rect">
            <a:avLst/>
          </a:prstGeom>
          <a:noFill/>
        </p:spPr>
        <p:txBody>
          <a:bodyPr wrap="square" rtlCol="0">
            <a:spAutoFit/>
          </a:bodyPr>
          <a:lstStyle/>
          <a:p>
            <a:pPr algn="ctr"/>
            <a:r>
              <a:rPr lang="fr-FR" sz="4000" b="1" dirty="0" smtClean="0">
                <a:solidFill>
                  <a:srgbClr val="4F81BD"/>
                </a:solidFill>
                <a:latin typeface="+mj-lt"/>
              </a:rPr>
              <a:t>Présentation générale</a:t>
            </a:r>
            <a:endParaRPr lang="fr-FR" sz="4000" b="1" dirty="0">
              <a:solidFill>
                <a:srgbClr val="4F81BD"/>
              </a:solidFill>
              <a:latin typeface="+mj-lt"/>
            </a:endParaRPr>
          </a:p>
        </p:txBody>
      </p:sp>
      <p:sp>
        <p:nvSpPr>
          <p:cNvPr id="48" name="Content Placeholder 5"/>
          <p:cNvSpPr>
            <a:spLocks noGrp="1"/>
          </p:cNvSpPr>
          <p:nvPr>
            <p:ph idx="1"/>
          </p:nvPr>
        </p:nvSpPr>
        <p:spPr>
          <a:xfrm>
            <a:off x="395536" y="1556792"/>
            <a:ext cx="8229600" cy="4824536"/>
          </a:xfrm>
        </p:spPr>
        <p:txBody>
          <a:bodyPr>
            <a:normAutofit/>
          </a:bodyPr>
          <a:lstStyle/>
          <a:p>
            <a:pPr>
              <a:buClr>
                <a:srgbClr val="C00000"/>
              </a:buClr>
              <a:buFont typeface="Wingdings" pitchFamily="2" charset="2"/>
              <a:buChar char="§"/>
            </a:pPr>
            <a:r>
              <a:rPr lang="fr-FR" dirty="0" smtClean="0">
                <a:latin typeface="+mj-lt"/>
              </a:rPr>
              <a:t>Présentation de la méthodologie des enquêtes</a:t>
            </a:r>
          </a:p>
          <a:p>
            <a:pPr>
              <a:buClr>
                <a:srgbClr val="C00000"/>
              </a:buClr>
              <a:buFont typeface="Wingdings" pitchFamily="2" charset="2"/>
              <a:buChar char="§"/>
            </a:pPr>
            <a:r>
              <a:rPr lang="fr-FR" dirty="0" smtClean="0">
                <a:latin typeface="+mj-lt"/>
              </a:rPr>
              <a:t>Échantillonnage : exercice</a:t>
            </a:r>
          </a:p>
          <a:p>
            <a:pPr>
              <a:buClr>
                <a:srgbClr val="C00000"/>
              </a:buClr>
              <a:buFont typeface="Wingdings" pitchFamily="2" charset="2"/>
              <a:buChar char="§"/>
            </a:pPr>
            <a:r>
              <a:rPr lang="fr-FR" dirty="0" smtClean="0">
                <a:latin typeface="+mj-lt"/>
              </a:rPr>
              <a:t>Conception de la surveillance</a:t>
            </a:r>
          </a:p>
        </p:txBody>
      </p:sp>
    </p:spTree>
    <p:extLst>
      <p:ext uri="{BB962C8B-B14F-4D97-AF65-F5344CB8AC3E}">
        <p14:creationId xmlns:p14="http://schemas.microsoft.com/office/powerpoint/2010/main" val="3939544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457200" y="274638"/>
            <a:ext cx="8229600" cy="1143000"/>
          </a:xfrm>
          <a:prstGeom prst="rect">
            <a:avLst/>
          </a:prstGeom>
          <a:noFill/>
          <a:ln/>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cap="flat" cmpd="sng" algn="ctr">
                <a:solidFill>
                  <a:schemeClr val="tx1"/>
                </a:solidFill>
                <a:prstDash val="solid"/>
                <a:miter lim="800000"/>
                <a:headEnd/>
                <a:tailEnd/>
              </a14:hiddenLine>
            </a:ext>
          </a:extLst>
        </p:spPr>
        <p:txBody>
          <a:bodyPr>
            <a:normAutofit fontScale="92500" lnSpcReduction="2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fr-FR" b="1" dirty="0" smtClean="0">
                <a:solidFill>
                  <a:srgbClr val="4F81BD"/>
                </a:solidFill>
              </a:rPr>
              <a:t>Calendrier de surveillance de la durabilité</a:t>
            </a:r>
            <a:endParaRPr lang="fr-FR" b="1" dirty="0">
              <a:solidFill>
                <a:srgbClr val="4F81BD"/>
              </a:solidFill>
            </a:endParaRPr>
          </a:p>
        </p:txBody>
      </p:sp>
      <p:grpSp>
        <p:nvGrpSpPr>
          <p:cNvPr id="2" name="Group 1"/>
          <p:cNvGrpSpPr/>
          <p:nvPr/>
        </p:nvGrpSpPr>
        <p:grpSpPr>
          <a:xfrm>
            <a:off x="539552" y="1916832"/>
            <a:ext cx="7976064" cy="2072493"/>
            <a:chOff x="264354" y="1076148"/>
            <a:chExt cx="7976064" cy="2072493"/>
          </a:xfrm>
        </p:grpSpPr>
        <p:cxnSp>
          <p:nvCxnSpPr>
            <p:cNvPr id="4" name="Straight Arrow Connector 3"/>
            <p:cNvCxnSpPr/>
            <p:nvPr/>
          </p:nvCxnSpPr>
          <p:spPr bwMode="auto">
            <a:xfrm>
              <a:off x="1485778" y="1904378"/>
              <a:ext cx="6754640" cy="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
          <p:nvSpPr>
            <p:cNvPr id="6" name="Oval 5"/>
            <p:cNvSpPr>
              <a:spLocks noChangeAspect="1"/>
            </p:cNvSpPr>
            <p:nvPr/>
          </p:nvSpPr>
          <p:spPr bwMode="auto">
            <a:xfrm>
              <a:off x="3246708" y="1675778"/>
              <a:ext cx="457665" cy="4572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Calibri"/>
                </a:rPr>
                <a:t>12</a:t>
              </a:r>
              <a:endParaRPr kumimoji="0" lang="fr-FR" sz="1000" b="0" i="0" u="none" strike="noStrike" cap="none" normalizeH="0" baseline="0" dirty="0">
                <a:ln>
                  <a:noFill/>
                </a:ln>
                <a:solidFill>
                  <a:schemeClr val="tx1"/>
                </a:solidFill>
                <a:effectLst/>
                <a:latin typeface="Calibri"/>
                <a:cs typeface="Calibri"/>
              </a:endParaRPr>
            </a:p>
          </p:txBody>
        </p:sp>
        <p:sp>
          <p:nvSpPr>
            <p:cNvPr id="7" name="Oval 6"/>
            <p:cNvSpPr>
              <a:spLocks noChangeAspect="1"/>
            </p:cNvSpPr>
            <p:nvPr/>
          </p:nvSpPr>
          <p:spPr bwMode="auto">
            <a:xfrm>
              <a:off x="5061210" y="1675778"/>
              <a:ext cx="457665" cy="4572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FR" sz="1000" dirty="0" smtClean="0"/>
                <a:t>24</a:t>
              </a:r>
              <a:endParaRPr lang="fr-FR" sz="1000" dirty="0"/>
            </a:p>
          </p:txBody>
        </p:sp>
        <p:sp>
          <p:nvSpPr>
            <p:cNvPr id="8" name="Oval 7"/>
            <p:cNvSpPr>
              <a:spLocks noChangeAspect="1"/>
            </p:cNvSpPr>
            <p:nvPr/>
          </p:nvSpPr>
          <p:spPr bwMode="auto">
            <a:xfrm>
              <a:off x="6852499" y="1675778"/>
              <a:ext cx="457665" cy="45720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FR" sz="1000" dirty="0" smtClean="0"/>
                <a:t>36</a:t>
              </a:r>
              <a:endParaRPr lang="fr-FR" sz="1000" dirty="0"/>
            </a:p>
          </p:txBody>
        </p:sp>
        <p:sp>
          <p:nvSpPr>
            <p:cNvPr id="9" name="TextBox 8"/>
            <p:cNvSpPr txBox="1"/>
            <p:nvPr/>
          </p:nvSpPr>
          <p:spPr>
            <a:xfrm>
              <a:off x="264354" y="2169744"/>
              <a:ext cx="1392876" cy="369332"/>
            </a:xfrm>
            <a:prstGeom prst="rect">
              <a:avLst/>
            </a:prstGeom>
            <a:noFill/>
          </p:spPr>
          <p:txBody>
            <a:bodyPr wrap="square" rtlCol="0">
              <a:spAutoFit/>
            </a:bodyPr>
            <a:lstStyle/>
            <a:p>
              <a:pPr algn="r"/>
              <a:r>
                <a:rPr lang="fr-FR" sz="1800" dirty="0" smtClean="0">
                  <a:latin typeface="Calibri" panose="020F0502020204030204" pitchFamily="34" charset="0"/>
                </a:rPr>
                <a:t>Distribution</a:t>
              </a:r>
              <a:endParaRPr lang="fr-FR" sz="1800" dirty="0">
                <a:latin typeface="Calibri" panose="020F0502020204030204" pitchFamily="34" charset="0"/>
              </a:endParaRPr>
            </a:p>
          </p:txBody>
        </p:sp>
        <p:sp>
          <p:nvSpPr>
            <p:cNvPr id="10" name="TextBox 9"/>
            <p:cNvSpPr txBox="1"/>
            <p:nvPr/>
          </p:nvSpPr>
          <p:spPr>
            <a:xfrm>
              <a:off x="3180628" y="2143076"/>
              <a:ext cx="1171654" cy="738664"/>
            </a:xfrm>
            <a:prstGeom prst="rect">
              <a:avLst/>
            </a:prstGeom>
            <a:noFill/>
          </p:spPr>
          <p:txBody>
            <a:bodyPr wrap="square" rtlCol="0">
              <a:spAutoFit/>
            </a:bodyPr>
            <a:lstStyle/>
            <a:p>
              <a:r>
                <a:rPr lang="fr-FR" sz="1800" dirty="0" smtClean="0">
                  <a:latin typeface="Calibri" panose="020F0502020204030204" pitchFamily="34" charset="0"/>
                </a:rPr>
                <a:t>Évaluation</a:t>
              </a:r>
            </a:p>
            <a:p>
              <a:r>
                <a:rPr lang="fr-FR" sz="1200" dirty="0" smtClean="0">
                  <a:latin typeface="Calibri" panose="020F0502020204030204" pitchFamily="34" charset="0"/>
                </a:rPr>
                <a:t>Perte</a:t>
              </a:r>
            </a:p>
            <a:p>
              <a:r>
                <a:rPr lang="fr-FR" sz="1200" dirty="0" smtClean="0">
                  <a:latin typeface="Calibri" panose="020F0502020204030204" pitchFamily="34" charset="0"/>
                </a:rPr>
                <a:t>Intégrité</a:t>
              </a:r>
            </a:p>
          </p:txBody>
        </p:sp>
        <p:sp>
          <p:nvSpPr>
            <p:cNvPr id="11" name="Oval 10"/>
            <p:cNvSpPr>
              <a:spLocks noChangeAspect="1"/>
            </p:cNvSpPr>
            <p:nvPr/>
          </p:nvSpPr>
          <p:spPr bwMode="auto">
            <a:xfrm>
              <a:off x="1370785" y="1721498"/>
              <a:ext cx="366132" cy="36576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a:rPr>
                <a:t>0</a:t>
              </a:r>
              <a:endParaRPr kumimoji="0" lang="fr-FR" sz="1200" b="0" i="0" u="none" strike="noStrike" cap="none" normalizeH="0" baseline="0" dirty="0">
                <a:ln>
                  <a:noFill/>
                </a:ln>
                <a:solidFill>
                  <a:schemeClr val="tx1"/>
                </a:solidFill>
                <a:effectLst/>
                <a:latin typeface="Calibri"/>
                <a:cs typeface="Calibri"/>
              </a:endParaRPr>
            </a:p>
          </p:txBody>
        </p:sp>
        <p:sp>
          <p:nvSpPr>
            <p:cNvPr id="12" name="TextBox 11"/>
            <p:cNvSpPr txBox="1"/>
            <p:nvPr/>
          </p:nvSpPr>
          <p:spPr>
            <a:xfrm>
              <a:off x="4983989" y="2132978"/>
              <a:ext cx="1187944" cy="1015663"/>
            </a:xfrm>
            <a:prstGeom prst="rect">
              <a:avLst/>
            </a:prstGeom>
            <a:noFill/>
          </p:spPr>
          <p:txBody>
            <a:bodyPr wrap="square" rtlCol="0">
              <a:spAutoFit/>
            </a:bodyPr>
            <a:lstStyle/>
            <a:p>
              <a:r>
                <a:rPr lang="fr-FR" sz="1800" dirty="0" smtClean="0">
                  <a:latin typeface="Calibri" panose="020F0502020204030204" pitchFamily="34" charset="0"/>
                </a:rPr>
                <a:t>Évaluation</a:t>
              </a:r>
            </a:p>
            <a:p>
              <a:r>
                <a:rPr lang="fr-FR" sz="1200" dirty="0" smtClean="0">
                  <a:latin typeface="Calibri" panose="020F0502020204030204" pitchFamily="34" charset="0"/>
                </a:rPr>
                <a:t>Perte</a:t>
              </a:r>
            </a:p>
            <a:p>
              <a:r>
                <a:rPr lang="fr-FR" sz="1200" dirty="0" smtClean="0">
                  <a:latin typeface="Calibri" panose="020F0502020204030204" pitchFamily="34" charset="0"/>
                </a:rPr>
                <a:t>Intégrité</a:t>
              </a:r>
            </a:p>
            <a:p>
              <a:endParaRPr lang="fr-FR" sz="1800" dirty="0">
                <a:latin typeface="Calibri" panose="020F0502020204030204" pitchFamily="34" charset="0"/>
              </a:endParaRPr>
            </a:p>
          </p:txBody>
        </p:sp>
        <p:sp>
          <p:nvSpPr>
            <p:cNvPr id="13" name="TextBox 12"/>
            <p:cNvSpPr txBox="1"/>
            <p:nvPr/>
          </p:nvSpPr>
          <p:spPr>
            <a:xfrm>
              <a:off x="6819842" y="2143076"/>
              <a:ext cx="1263414" cy="738664"/>
            </a:xfrm>
            <a:prstGeom prst="rect">
              <a:avLst/>
            </a:prstGeom>
            <a:noFill/>
          </p:spPr>
          <p:txBody>
            <a:bodyPr wrap="square" rtlCol="0">
              <a:spAutoFit/>
            </a:bodyPr>
            <a:lstStyle/>
            <a:p>
              <a:r>
                <a:rPr lang="fr-FR" sz="1800" dirty="0" smtClean="0">
                  <a:latin typeface="Calibri" panose="020F0502020204030204" pitchFamily="34" charset="0"/>
                </a:rPr>
                <a:t>Évaluation</a:t>
              </a:r>
            </a:p>
            <a:p>
              <a:r>
                <a:rPr lang="fr-FR" sz="1200" dirty="0" smtClean="0">
                  <a:latin typeface="Calibri" panose="020F0502020204030204" pitchFamily="34" charset="0"/>
                </a:rPr>
                <a:t>Perte</a:t>
              </a:r>
            </a:p>
            <a:p>
              <a:r>
                <a:rPr lang="fr-FR" sz="1200" dirty="0" smtClean="0">
                  <a:latin typeface="Calibri" panose="020F0502020204030204" pitchFamily="34" charset="0"/>
                </a:rPr>
                <a:t>Intégrité</a:t>
              </a:r>
            </a:p>
          </p:txBody>
        </p:sp>
        <p:sp>
          <p:nvSpPr>
            <p:cNvPr id="14" name="Down Arrow 13"/>
            <p:cNvSpPr/>
            <p:nvPr/>
          </p:nvSpPr>
          <p:spPr bwMode="auto">
            <a:xfrm>
              <a:off x="2118981" y="1076148"/>
              <a:ext cx="278528" cy="545911"/>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TextBox 14"/>
            <p:cNvSpPr txBox="1"/>
            <p:nvPr/>
          </p:nvSpPr>
          <p:spPr>
            <a:xfrm>
              <a:off x="2397508" y="1108440"/>
              <a:ext cx="2946391" cy="369332"/>
            </a:xfrm>
            <a:prstGeom prst="rect">
              <a:avLst/>
            </a:prstGeom>
            <a:noFill/>
          </p:spPr>
          <p:txBody>
            <a:bodyPr wrap="square" rtlCol="0">
              <a:spAutoFit/>
            </a:bodyPr>
            <a:lstStyle/>
            <a:p>
              <a:r>
                <a:rPr lang="fr-FR" sz="1800" dirty="0" smtClean="0">
                  <a:latin typeface="Calibri" panose="020F0502020204030204" pitchFamily="34" charset="0"/>
                </a:rPr>
                <a:t>Début de l’étude</a:t>
              </a:r>
              <a:endParaRPr lang="fr-FR" sz="1800" dirty="0">
                <a:latin typeface="Calibri" panose="020F0502020204030204" pitchFamily="34" charset="0"/>
              </a:endParaRPr>
            </a:p>
          </p:txBody>
        </p:sp>
        <p:sp>
          <p:nvSpPr>
            <p:cNvPr id="16" name="Oval 15"/>
            <p:cNvSpPr>
              <a:spLocks noChangeAspect="1"/>
            </p:cNvSpPr>
            <p:nvPr/>
          </p:nvSpPr>
          <p:spPr bwMode="auto">
            <a:xfrm>
              <a:off x="2031376" y="1721498"/>
              <a:ext cx="366132" cy="365760"/>
            </a:xfrm>
            <a:prstGeom prst="ellipse">
              <a:avLst/>
            </a:prstGeom>
            <a:solidFill>
              <a:srgbClr val="FF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mj-lt"/>
                </a:rPr>
                <a:t>6</a:t>
              </a:r>
              <a:endParaRPr kumimoji="0" lang="fr-FR" sz="1000" b="0" i="0" u="none" strike="noStrike" cap="none" normalizeH="0" baseline="0" dirty="0">
                <a:ln>
                  <a:noFill/>
                </a:ln>
                <a:solidFill>
                  <a:schemeClr val="tx1"/>
                </a:solidFill>
                <a:effectLst/>
                <a:latin typeface="+mj-lt"/>
              </a:endParaRPr>
            </a:p>
          </p:txBody>
        </p:sp>
        <p:sp>
          <p:nvSpPr>
            <p:cNvPr id="17" name="TextBox 16"/>
            <p:cNvSpPr txBox="1"/>
            <p:nvPr/>
          </p:nvSpPr>
          <p:spPr>
            <a:xfrm>
              <a:off x="1897684" y="2143076"/>
              <a:ext cx="1174982" cy="738664"/>
            </a:xfrm>
            <a:prstGeom prst="rect">
              <a:avLst/>
            </a:prstGeom>
            <a:noFill/>
          </p:spPr>
          <p:txBody>
            <a:bodyPr wrap="square" rtlCol="0">
              <a:spAutoFit/>
            </a:bodyPr>
            <a:lstStyle/>
            <a:p>
              <a:r>
                <a:rPr lang="fr-FR" sz="1800" dirty="0" smtClean="0">
                  <a:latin typeface="Calibri" panose="020F0502020204030204" pitchFamily="34" charset="0"/>
                </a:rPr>
                <a:t>Évaluation</a:t>
              </a:r>
            </a:p>
            <a:p>
              <a:r>
                <a:rPr lang="fr-FR" sz="1200" dirty="0" smtClean="0">
                  <a:latin typeface="Calibri" panose="020F0502020204030204" pitchFamily="34" charset="0"/>
                </a:rPr>
                <a:t>Perte</a:t>
              </a:r>
            </a:p>
            <a:p>
              <a:r>
                <a:rPr lang="fr-FR" sz="1200" dirty="0" smtClean="0">
                  <a:latin typeface="Calibri" panose="020F0502020204030204" pitchFamily="34" charset="0"/>
                </a:rPr>
                <a:t>Intégrité</a:t>
              </a:r>
            </a:p>
          </p:txBody>
        </p:sp>
      </p:grpSp>
    </p:spTree>
    <p:extLst>
      <p:ext uri="{BB962C8B-B14F-4D97-AF65-F5344CB8AC3E}">
        <p14:creationId xmlns:p14="http://schemas.microsoft.com/office/powerpoint/2010/main" val="1490743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smtClean="0">
                <a:solidFill>
                  <a:srgbClr val="4F81BD"/>
                </a:solidFill>
                <a:latin typeface="+mj-lt"/>
              </a:rPr>
              <a:t>Protocole</a:t>
            </a:r>
            <a:endParaRPr lang="fr-FR" sz="4800" b="1" dirty="0">
              <a:solidFill>
                <a:srgbClr val="4F81BD"/>
              </a:solidFill>
              <a:latin typeface="+mj-lt"/>
            </a:endParaRPr>
          </a:p>
        </p:txBody>
      </p:sp>
      <p:sp>
        <p:nvSpPr>
          <p:cNvPr id="40963" name="Rectangle 3"/>
          <p:cNvSpPr>
            <a:spLocks noChangeArrowheads="1"/>
          </p:cNvSpPr>
          <p:nvPr/>
        </p:nvSpPr>
        <p:spPr bwMode="auto">
          <a:xfrm>
            <a:off x="323850" y="1341438"/>
            <a:ext cx="8569325" cy="532765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dirty="0" smtClean="0">
                <a:latin typeface="+mj-lt"/>
              </a:rPr>
              <a:t>Pour chaque site, 15 grappes sélectionnées parmi le recensement, en deux </a:t>
            </a:r>
            <a:r>
              <a:rPr lang="fr-FR" sz="3200" dirty="0" smtClean="0">
                <a:latin typeface="+mj-lt"/>
              </a:rPr>
              <a:t>étapes :</a:t>
            </a:r>
            <a:endParaRPr lang="fr-FR" sz="3200" dirty="0" smtClean="0">
              <a:latin typeface="+mj-lt"/>
            </a:endParaRPr>
          </a:p>
          <a:p>
            <a:pPr marL="1066800" lvl="1" indent="-609600">
              <a:lnSpc>
                <a:spcPct val="90000"/>
              </a:lnSpc>
              <a:spcBef>
                <a:spcPct val="20000"/>
              </a:spcBef>
              <a:buClr>
                <a:schemeClr val="accent2"/>
              </a:buClr>
              <a:buFontTx/>
              <a:buChar char="•"/>
            </a:pPr>
            <a:r>
              <a:rPr lang="fr-FR" sz="3200" dirty="0" smtClean="0">
                <a:latin typeface="+mj-lt"/>
              </a:rPr>
              <a:t>Sélection des grappes d’après les communautés selon la probabilité proportionnelle à la </a:t>
            </a:r>
            <a:r>
              <a:rPr lang="fr-FR" sz="3200" dirty="0" smtClean="0">
                <a:latin typeface="+mj-lt"/>
              </a:rPr>
              <a:t>taille.</a:t>
            </a:r>
            <a:endParaRPr lang="fr-FR" sz="3200" dirty="0" smtClean="0">
              <a:latin typeface="+mj-lt"/>
            </a:endParaRPr>
          </a:p>
          <a:p>
            <a:pPr marL="1066800" lvl="1" indent="-609600">
              <a:lnSpc>
                <a:spcPct val="90000"/>
              </a:lnSpc>
              <a:spcBef>
                <a:spcPct val="20000"/>
              </a:spcBef>
              <a:buClr>
                <a:schemeClr val="accent2"/>
              </a:buClr>
              <a:buFontTx/>
              <a:buChar char="•"/>
            </a:pPr>
            <a:r>
              <a:rPr lang="fr-FR" sz="3200" dirty="0" smtClean="0">
                <a:latin typeface="+mj-lt"/>
              </a:rPr>
              <a:t>Sélection des ensembles de logements au sein des communautés par échantillonnage aléatoire </a:t>
            </a:r>
            <a:r>
              <a:rPr lang="fr-FR" sz="3200" dirty="0" smtClean="0">
                <a:latin typeface="+mj-lt"/>
              </a:rPr>
              <a:t>simple.</a:t>
            </a:r>
            <a:endParaRPr lang="fr-FR" sz="3200" dirty="0" smtClean="0">
              <a:latin typeface="+mj-lt"/>
            </a:endParaRPr>
          </a:p>
          <a:p>
            <a:pPr marL="609600" indent="-609600">
              <a:lnSpc>
                <a:spcPct val="90000"/>
              </a:lnSpc>
              <a:spcBef>
                <a:spcPct val="20000"/>
              </a:spcBef>
              <a:buClr>
                <a:schemeClr val="accent2"/>
              </a:buClr>
              <a:buFontTx/>
              <a:buChar char="•"/>
            </a:pPr>
            <a:r>
              <a:rPr lang="fr-FR" sz="3200" dirty="0" smtClean="0">
                <a:latin typeface="+mj-lt"/>
              </a:rPr>
              <a:t>La sélection des grappes et des ensembles de logements reste valable pendant toute la durée de </a:t>
            </a:r>
            <a:r>
              <a:rPr lang="fr-FR" sz="3200" dirty="0" smtClean="0">
                <a:latin typeface="+mj-lt"/>
              </a:rPr>
              <a:t>l’étude.</a:t>
            </a:r>
            <a:endParaRPr lang="fr-FR" sz="3200" dirty="0" smtClean="0">
              <a:latin typeface="+mj-lt"/>
            </a:endParaRPr>
          </a:p>
        </p:txBody>
      </p:sp>
    </p:spTree>
    <p:extLst>
      <p:ext uri="{BB962C8B-B14F-4D97-AF65-F5344CB8AC3E}">
        <p14:creationId xmlns:p14="http://schemas.microsoft.com/office/powerpoint/2010/main" val="2263062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smtClean="0">
                <a:solidFill>
                  <a:srgbClr val="4F81BD"/>
                </a:solidFill>
                <a:latin typeface="+mj-lt"/>
              </a:rPr>
              <a:t>Protocole (2)</a:t>
            </a:r>
            <a:endParaRPr lang="fr-FR" sz="4800" b="1" dirty="0">
              <a:solidFill>
                <a:srgbClr val="4F81BD"/>
              </a:solidFill>
              <a:latin typeface="+mj-lt"/>
            </a:endParaRPr>
          </a:p>
        </p:txBody>
      </p:sp>
      <p:sp>
        <p:nvSpPr>
          <p:cNvPr id="40963" name="Rectangle 3"/>
          <p:cNvSpPr>
            <a:spLocks noChangeArrowheads="1"/>
          </p:cNvSpPr>
          <p:nvPr/>
        </p:nvSpPr>
        <p:spPr bwMode="auto">
          <a:xfrm>
            <a:off x="457200" y="1124744"/>
            <a:ext cx="8569325" cy="532765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dirty="0" smtClean="0">
                <a:latin typeface="+mj-lt"/>
              </a:rPr>
              <a:t>Au sein des ensembles de logements, ménages sélectionnés par échantillonnage aléatoire simple à partir de listes de numéros aléatoires correspondant à la liste de tous les </a:t>
            </a:r>
            <a:r>
              <a:rPr lang="fr-FR" sz="3200" dirty="0" smtClean="0">
                <a:latin typeface="+mj-lt"/>
              </a:rPr>
              <a:t>ménages.</a:t>
            </a:r>
            <a:endParaRPr lang="fr-FR" sz="3200" dirty="0" smtClean="0">
              <a:latin typeface="+mj-lt"/>
            </a:endParaRPr>
          </a:p>
          <a:p>
            <a:pPr marL="609600" indent="-609600">
              <a:lnSpc>
                <a:spcPct val="90000"/>
              </a:lnSpc>
              <a:spcBef>
                <a:spcPct val="20000"/>
              </a:spcBef>
              <a:buClr>
                <a:schemeClr val="accent2"/>
              </a:buClr>
              <a:buFontTx/>
              <a:buChar char="•"/>
            </a:pPr>
            <a:r>
              <a:rPr lang="fr-FR" sz="3200" dirty="0" smtClean="0">
                <a:latin typeface="+mj-lt"/>
              </a:rPr>
              <a:t>Seuls les ménages ayant reçu des moustiquaires dans le cadre de la campagne de XXXX sont inclus (même s’ils ne possèdent plus ces moustiquaires</a:t>
            </a:r>
            <a:r>
              <a:rPr lang="fr-FR" sz="3200" dirty="0" smtClean="0">
                <a:latin typeface="+mj-lt"/>
              </a:rPr>
              <a:t>).</a:t>
            </a:r>
            <a:endParaRPr lang="fr-FR" sz="3200" dirty="0" smtClean="0">
              <a:latin typeface="+mj-lt"/>
            </a:endParaRPr>
          </a:p>
          <a:p>
            <a:pPr marL="609600" indent="-609600">
              <a:lnSpc>
                <a:spcPct val="90000"/>
              </a:lnSpc>
              <a:spcBef>
                <a:spcPct val="20000"/>
              </a:spcBef>
              <a:buClr>
                <a:schemeClr val="accent2"/>
              </a:buClr>
              <a:buFontTx/>
              <a:buChar char="•"/>
            </a:pPr>
            <a:r>
              <a:rPr lang="fr-FR" sz="3200" dirty="0" smtClean="0">
                <a:latin typeface="+mj-lt"/>
              </a:rPr>
              <a:t>Des ménages suppléants sont sélectionnés pour remplacer ceux qui ne sont pas éligibles</a:t>
            </a:r>
          </a:p>
          <a:p>
            <a:pPr marL="609600" indent="-609600">
              <a:lnSpc>
                <a:spcPct val="90000"/>
              </a:lnSpc>
              <a:spcBef>
                <a:spcPct val="20000"/>
              </a:spcBef>
              <a:buClr>
                <a:schemeClr val="accent2"/>
              </a:buClr>
              <a:buFontTx/>
              <a:buChar char="•"/>
            </a:pPr>
            <a:r>
              <a:rPr lang="fr-FR" sz="3200" dirty="0"/>
              <a:t>Les mêmes ménages sont utilisés à chaque cycle de </a:t>
            </a:r>
            <a:r>
              <a:rPr lang="fr-FR" sz="3200" dirty="0" smtClean="0"/>
              <a:t>l’enquête.</a:t>
            </a:r>
            <a:endParaRPr lang="fr-FR" sz="3200" dirty="0"/>
          </a:p>
          <a:p>
            <a:pPr>
              <a:lnSpc>
                <a:spcPct val="90000"/>
              </a:lnSpc>
              <a:spcBef>
                <a:spcPct val="20000"/>
              </a:spcBef>
              <a:buClr>
                <a:schemeClr val="accent2"/>
              </a:buClr>
            </a:pPr>
            <a:endParaRPr lang="fr-FR" sz="3200" dirty="0" smtClean="0">
              <a:latin typeface="+mj-lt"/>
            </a:endParaRPr>
          </a:p>
        </p:txBody>
      </p:sp>
    </p:spTree>
    <p:extLst>
      <p:ext uri="{BB962C8B-B14F-4D97-AF65-F5344CB8AC3E}">
        <p14:creationId xmlns:p14="http://schemas.microsoft.com/office/powerpoint/2010/main" val="31165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smtClean="0">
                <a:solidFill>
                  <a:srgbClr val="4F81BD"/>
                </a:solidFill>
                <a:latin typeface="+mj-lt"/>
              </a:rPr>
              <a:t>Protocole (3)</a:t>
            </a:r>
            <a:endParaRPr lang="fr-FR" sz="4800" b="1" dirty="0">
              <a:solidFill>
                <a:srgbClr val="4F81BD"/>
              </a:solidFill>
              <a:latin typeface="+mj-lt"/>
            </a:endParaRPr>
          </a:p>
        </p:txBody>
      </p:sp>
      <p:sp>
        <p:nvSpPr>
          <p:cNvPr id="40963" name="Rectangle 3"/>
          <p:cNvSpPr>
            <a:spLocks noChangeArrowheads="1"/>
          </p:cNvSpPr>
          <p:nvPr/>
        </p:nvSpPr>
        <p:spPr bwMode="auto">
          <a:xfrm>
            <a:off x="287337" y="1124744"/>
            <a:ext cx="8569325" cy="532765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000" dirty="0" smtClean="0">
                <a:latin typeface="+mj-lt"/>
              </a:rPr>
              <a:t>Entretien avec les ménages pour déterminer :</a:t>
            </a:r>
          </a:p>
          <a:p>
            <a:pPr marL="1066800" lvl="1" indent="-609600">
              <a:lnSpc>
                <a:spcPct val="90000"/>
              </a:lnSpc>
              <a:spcBef>
                <a:spcPct val="20000"/>
              </a:spcBef>
              <a:buClr>
                <a:schemeClr val="accent2"/>
              </a:buClr>
              <a:buFontTx/>
              <a:buChar char="•"/>
            </a:pPr>
            <a:r>
              <a:rPr lang="fr-FR" sz="3000" dirty="0" smtClean="0">
                <a:latin typeface="+mj-lt"/>
              </a:rPr>
              <a:t>le statut socio-économique des ménages (quintiles de richesse)</a:t>
            </a:r>
          </a:p>
          <a:p>
            <a:pPr marL="1066800" lvl="1" indent="-609600">
              <a:lnSpc>
                <a:spcPct val="90000"/>
              </a:lnSpc>
              <a:spcBef>
                <a:spcPct val="20000"/>
              </a:spcBef>
              <a:buClr>
                <a:schemeClr val="accent2"/>
              </a:buClr>
              <a:buFontTx/>
              <a:buChar char="•"/>
            </a:pPr>
            <a:r>
              <a:rPr lang="fr-FR" sz="3000" dirty="0" smtClean="0">
                <a:latin typeface="+mj-lt"/>
              </a:rPr>
              <a:t>ce que deviennent les moustiquaires issues de la campagne (taux de pertes) et les raisons de ces pertes</a:t>
            </a:r>
          </a:p>
          <a:p>
            <a:pPr marL="1066800" lvl="1" indent="-609600">
              <a:lnSpc>
                <a:spcPct val="90000"/>
              </a:lnSpc>
              <a:spcBef>
                <a:spcPct val="20000"/>
              </a:spcBef>
              <a:buClr>
                <a:schemeClr val="accent2"/>
              </a:buClr>
              <a:buFontTx/>
              <a:buChar char="•"/>
            </a:pPr>
            <a:r>
              <a:rPr lang="fr-FR" sz="3000" dirty="0" smtClean="0">
                <a:latin typeface="+mj-lt"/>
              </a:rPr>
              <a:t>l’exposition à des messages et les perceptions</a:t>
            </a:r>
          </a:p>
          <a:p>
            <a:pPr marL="1066800" lvl="1" indent="-609600">
              <a:lnSpc>
                <a:spcPct val="90000"/>
              </a:lnSpc>
              <a:spcBef>
                <a:spcPct val="20000"/>
              </a:spcBef>
              <a:buClr>
                <a:schemeClr val="accent2"/>
              </a:buClr>
              <a:buFontTx/>
              <a:buChar char="•"/>
            </a:pPr>
            <a:r>
              <a:rPr lang="fr-FR" sz="3000" dirty="0" smtClean="0">
                <a:latin typeface="+mj-lt"/>
              </a:rPr>
              <a:t>le comportement et les attitudes en matière d’entretien et réparations</a:t>
            </a:r>
          </a:p>
          <a:p>
            <a:pPr marL="1066800" lvl="1" indent="-609600">
              <a:lnSpc>
                <a:spcPct val="90000"/>
              </a:lnSpc>
              <a:spcBef>
                <a:spcPct val="20000"/>
              </a:spcBef>
              <a:buClr>
                <a:schemeClr val="accent2"/>
              </a:buClr>
              <a:buFontTx/>
              <a:buChar char="•"/>
            </a:pPr>
            <a:r>
              <a:rPr lang="fr-FR" sz="3000" dirty="0" smtClean="0">
                <a:latin typeface="+mj-lt"/>
              </a:rPr>
              <a:t>les caractéristiques des moustiquaires présentes issues de la campagne, notamment leur état (intégrité)</a:t>
            </a:r>
          </a:p>
        </p:txBody>
      </p:sp>
    </p:spTree>
    <p:extLst>
      <p:ext uri="{BB962C8B-B14F-4D97-AF65-F5344CB8AC3E}">
        <p14:creationId xmlns:p14="http://schemas.microsoft.com/office/powerpoint/2010/main" val="1398563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pic>
      <p:sp>
        <p:nvSpPr>
          <p:cNvPr id="2" name="TextBox 1"/>
          <p:cNvSpPr txBox="1"/>
          <p:nvPr/>
        </p:nvSpPr>
        <p:spPr>
          <a:xfrm>
            <a:off x="5652120" y="5877272"/>
            <a:ext cx="3240360" cy="769441"/>
          </a:xfrm>
          <a:prstGeom prst="rect">
            <a:avLst/>
          </a:prstGeom>
          <a:noFill/>
        </p:spPr>
        <p:txBody>
          <a:bodyPr wrap="square" rtlCol="0">
            <a:spAutoFit/>
          </a:bodyPr>
          <a:lstStyle/>
          <a:p>
            <a:r>
              <a:rPr lang="fr-FR" sz="4400" dirty="0" smtClean="0">
                <a:solidFill>
                  <a:srgbClr val="FFFF00"/>
                </a:solidFill>
                <a:latin typeface="+mj-lt"/>
              </a:rPr>
              <a:t>Merci</a:t>
            </a:r>
            <a:endParaRPr lang="fr-FR" sz="4400" dirty="0">
              <a:solidFill>
                <a:srgbClr val="FFFF00"/>
              </a:solidFill>
              <a:latin typeface="+mj-lt"/>
            </a:endParaRPr>
          </a:p>
        </p:txBody>
      </p:sp>
    </p:spTree>
    <p:extLst>
      <p:ext uri="{BB962C8B-B14F-4D97-AF65-F5344CB8AC3E}">
        <p14:creationId xmlns:p14="http://schemas.microsoft.com/office/powerpoint/2010/main" val="2939348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extLs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cap="flat" cmpd="sng" algn="ctr">
                <a:solidFill>
                  <a:schemeClr val="tx1"/>
                </a:solidFill>
                <a:prstDash val="solid"/>
                <a:miter lim="800000"/>
                <a:headEnd/>
                <a:tailEnd/>
              </a14:hiddenLine>
            </a:ext>
          </a:extLst>
        </p:spPr>
        <p:txBody>
          <a:bodyPr/>
          <a:lstStyle/>
          <a:p>
            <a:r>
              <a:rPr lang="fr-FR" sz="4800" b="1" dirty="0" smtClean="0">
                <a:solidFill>
                  <a:srgbClr val="4F81BD"/>
                </a:solidFill>
              </a:rPr>
              <a:t>Objectif des enquêtes</a:t>
            </a:r>
          </a:p>
        </p:txBody>
      </p:sp>
      <p:sp>
        <p:nvSpPr>
          <p:cNvPr id="6147" name="Rectangle 3"/>
          <p:cNvSpPr>
            <a:spLocks noGrp="1" noChangeArrowheads="1"/>
          </p:cNvSpPr>
          <p:nvPr>
            <p:ph type="body" idx="1"/>
          </p:nvPr>
        </p:nvSpPr>
        <p:spPr>
          <a:xfrm>
            <a:off x="395288" y="1484313"/>
            <a:ext cx="8569325" cy="2232025"/>
          </a:xfrm>
        </p:spPr>
        <p:txBody>
          <a:bodyPr rtlCol="0">
            <a:normAutofit/>
          </a:bodyPr>
          <a:lstStyle/>
          <a:p>
            <a:pPr marL="609600" indent="-609600" fontAlgn="auto">
              <a:spcAft>
                <a:spcPts val="0"/>
              </a:spcAft>
              <a:buClr>
                <a:schemeClr val="accent2"/>
              </a:buClr>
              <a:defRPr/>
            </a:pPr>
            <a:r>
              <a:rPr lang="fr-FR" sz="2800" dirty="0">
                <a:latin typeface="+mj-lt"/>
              </a:rPr>
              <a:t>Obtenir une estimation représentative de l’indicateur souhaité parmi la population exposée (ou étudiée).</a:t>
            </a:r>
          </a:p>
          <a:p>
            <a:pPr marL="609600" indent="-609600" fontAlgn="auto">
              <a:spcAft>
                <a:spcPts val="0"/>
              </a:spcAft>
              <a:buClr>
                <a:schemeClr val="accent2"/>
              </a:buClr>
              <a:defRPr/>
            </a:pPr>
            <a:r>
              <a:rPr lang="fr-FR" sz="2800" dirty="0">
                <a:latin typeface="+mj-lt"/>
              </a:rPr>
              <a:t>Dresser un portrait non biaisé de la réalité sans avoir à examiner la totalité des cas.</a:t>
            </a:r>
          </a:p>
        </p:txBody>
      </p:sp>
      <p:sp>
        <p:nvSpPr>
          <p:cNvPr id="6148" name="Rectangle 4"/>
          <p:cNvSpPr>
            <a:spLocks noChangeArrowheads="1"/>
          </p:cNvSpPr>
          <p:nvPr/>
        </p:nvSpPr>
        <p:spPr bwMode="auto">
          <a:xfrm>
            <a:off x="250825" y="3860800"/>
            <a:ext cx="8569325" cy="2232025"/>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marL="609600" indent="-609600">
              <a:spcBef>
                <a:spcPct val="20000"/>
              </a:spcBef>
              <a:buClr>
                <a:schemeClr val="accent2"/>
              </a:buClr>
            </a:pPr>
            <a:r>
              <a:rPr lang="fr-FR" sz="3200" dirty="0">
                <a:solidFill>
                  <a:srgbClr val="4F81BD"/>
                </a:solidFill>
                <a:latin typeface="+mj-lt"/>
              </a:rPr>
              <a:t>Idée reçue :</a:t>
            </a:r>
          </a:p>
          <a:p>
            <a:pPr marL="609600" indent="-609600">
              <a:spcBef>
                <a:spcPct val="20000"/>
              </a:spcBef>
              <a:buClr>
                <a:schemeClr val="accent2"/>
              </a:buClr>
              <a:buFontTx/>
              <a:buChar char="•"/>
            </a:pPr>
            <a:r>
              <a:rPr lang="fr-FR" sz="3200" dirty="0">
                <a:solidFill>
                  <a:srgbClr val="4F81BD"/>
                </a:solidFill>
                <a:latin typeface="+mj-lt"/>
              </a:rPr>
              <a:t>pour être représentative, mon enquête doit inclure au moins x % de la population étudiée... </a:t>
            </a:r>
          </a:p>
        </p:txBody>
      </p:sp>
    </p:spTree>
    <p:extLst>
      <p:ext uri="{BB962C8B-B14F-4D97-AF65-F5344CB8AC3E}">
        <p14:creationId xmlns:p14="http://schemas.microsoft.com/office/powerpoint/2010/main" val="2985146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a:solidFill>
                  <a:srgbClr val="4F81BD"/>
                </a:solidFill>
                <a:latin typeface="+mj-lt"/>
              </a:rPr>
              <a:t>Deux</a:t>
            </a:r>
            <a:r>
              <a:rPr lang="fr-FR" smtClean="0"/>
              <a:t> </a:t>
            </a:r>
            <a:r>
              <a:rPr lang="fr-FR" sz="4800" b="1" dirty="0">
                <a:solidFill>
                  <a:srgbClr val="4F81BD"/>
                </a:solidFill>
                <a:latin typeface="+mj-lt"/>
              </a:rPr>
              <a:t>concepts</a:t>
            </a:r>
          </a:p>
        </p:txBody>
      </p:sp>
      <p:sp>
        <p:nvSpPr>
          <p:cNvPr id="32771" name="Rectangle 6"/>
          <p:cNvSpPr>
            <a:spLocks noChangeArrowheads="1"/>
          </p:cNvSpPr>
          <p:nvPr/>
        </p:nvSpPr>
        <p:spPr bwMode="auto">
          <a:xfrm>
            <a:off x="1042988" y="1773238"/>
            <a:ext cx="2376487" cy="863600"/>
          </a:xfrm>
          <a:prstGeom prst="rect">
            <a:avLst/>
          </a:prstGeom>
          <a:solidFill>
            <a:srgbClr val="FF0000">
              <a:alpha val="20000"/>
            </a:srgbClr>
          </a:solidFill>
          <a:ln w="38100">
            <a:solidFill>
              <a:srgbClr val="FF0000"/>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pPr algn="ctr"/>
            <a:r>
              <a:rPr lang="fr-FR" sz="3200">
                <a:latin typeface="+mj-lt"/>
              </a:rPr>
              <a:t>Exactitude</a:t>
            </a:r>
          </a:p>
        </p:txBody>
      </p:sp>
      <p:sp>
        <p:nvSpPr>
          <p:cNvPr id="32772" name="Rectangle 7"/>
          <p:cNvSpPr>
            <a:spLocks noChangeArrowheads="1"/>
          </p:cNvSpPr>
          <p:nvPr/>
        </p:nvSpPr>
        <p:spPr bwMode="auto">
          <a:xfrm>
            <a:off x="5580063" y="1773238"/>
            <a:ext cx="2376487" cy="863600"/>
          </a:xfrm>
          <a:prstGeom prst="rect">
            <a:avLst/>
          </a:prstGeom>
          <a:solidFill>
            <a:schemeClr val="accent2">
              <a:alpha val="20000"/>
            </a:schemeClr>
          </a:solidFill>
          <a:ln w="38100">
            <a:solidFill>
              <a:schemeClr val="accent2"/>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pPr algn="ctr"/>
            <a:r>
              <a:rPr lang="fr-FR" sz="3200">
                <a:latin typeface="+mj-lt"/>
              </a:rPr>
              <a:t>Précision</a:t>
            </a:r>
          </a:p>
        </p:txBody>
      </p:sp>
      <p:sp>
        <p:nvSpPr>
          <p:cNvPr id="2056" name="Text Box 8"/>
          <p:cNvSpPr txBox="1">
            <a:spLocks noChangeArrowheads="1"/>
          </p:cNvSpPr>
          <p:nvPr/>
        </p:nvSpPr>
        <p:spPr bwMode="auto">
          <a:xfrm>
            <a:off x="250825" y="3213100"/>
            <a:ext cx="4176713" cy="366713"/>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fr-FR">
                <a:latin typeface="+mj-lt"/>
              </a:rPr>
              <a:t>La réalité est-elle représentée de manière exacte ?</a:t>
            </a:r>
          </a:p>
        </p:txBody>
      </p:sp>
      <p:sp>
        <p:nvSpPr>
          <p:cNvPr id="2057" name="Text Box 9"/>
          <p:cNvSpPr txBox="1">
            <a:spLocks noChangeArrowheads="1"/>
          </p:cNvSpPr>
          <p:nvPr/>
        </p:nvSpPr>
        <p:spPr bwMode="auto">
          <a:xfrm>
            <a:off x="5076825" y="3213100"/>
            <a:ext cx="3492500" cy="366713"/>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fr-FR">
                <a:latin typeface="+mj-lt"/>
              </a:rPr>
              <a:t>Mon estimation est-elle précise ?</a:t>
            </a:r>
          </a:p>
        </p:txBody>
      </p:sp>
      <p:sp>
        <p:nvSpPr>
          <p:cNvPr id="2058" name="Text Box 10"/>
          <p:cNvSpPr txBox="1">
            <a:spLocks noChangeArrowheads="1"/>
          </p:cNvSpPr>
          <p:nvPr/>
        </p:nvSpPr>
        <p:spPr bwMode="auto">
          <a:xfrm>
            <a:off x="684213" y="4076700"/>
            <a:ext cx="3024187" cy="4572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fr-FR" sz="2400" b="1">
                <a:solidFill>
                  <a:srgbClr val="CC0000"/>
                </a:solidFill>
                <a:latin typeface="+mj-lt"/>
              </a:rPr>
              <a:t>Représentativité</a:t>
            </a:r>
          </a:p>
        </p:txBody>
      </p:sp>
      <p:sp>
        <p:nvSpPr>
          <p:cNvPr id="2059" name="Text Box 11"/>
          <p:cNvSpPr txBox="1">
            <a:spLocks noChangeArrowheads="1"/>
          </p:cNvSpPr>
          <p:nvPr/>
        </p:nvSpPr>
        <p:spPr bwMode="auto">
          <a:xfrm>
            <a:off x="5219700" y="4076700"/>
            <a:ext cx="3024188" cy="4572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sz="2400" b="1">
                <a:solidFill>
                  <a:schemeClr val="accent2"/>
                </a:solidFill>
                <a:latin typeface="+mj-lt"/>
              </a:rPr>
              <a:t>Répétabilité</a:t>
            </a:r>
          </a:p>
        </p:txBody>
      </p:sp>
      <p:sp>
        <p:nvSpPr>
          <p:cNvPr id="2063" name="Line 15"/>
          <p:cNvSpPr>
            <a:spLocks noChangeShapeType="1"/>
          </p:cNvSpPr>
          <p:nvPr/>
        </p:nvSpPr>
        <p:spPr bwMode="auto">
          <a:xfrm>
            <a:off x="2195513" y="2708275"/>
            <a:ext cx="0" cy="504825"/>
          </a:xfrm>
          <a:prstGeom prst="line">
            <a:avLst/>
          </a:prstGeom>
          <a:noFill/>
          <a:ln w="28575">
            <a:solidFill>
              <a:schemeClr val="tx1"/>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2064" name="Line 16"/>
          <p:cNvSpPr>
            <a:spLocks noChangeShapeType="1"/>
          </p:cNvSpPr>
          <p:nvPr/>
        </p:nvSpPr>
        <p:spPr bwMode="auto">
          <a:xfrm>
            <a:off x="6732588" y="2708275"/>
            <a:ext cx="0" cy="504825"/>
          </a:xfrm>
          <a:prstGeom prst="line">
            <a:avLst/>
          </a:prstGeom>
          <a:noFill/>
          <a:ln w="28575">
            <a:solidFill>
              <a:schemeClr val="tx1"/>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2065" name="Line 17"/>
          <p:cNvSpPr>
            <a:spLocks noChangeShapeType="1"/>
          </p:cNvSpPr>
          <p:nvPr/>
        </p:nvSpPr>
        <p:spPr bwMode="auto">
          <a:xfrm>
            <a:off x="2195513" y="3644900"/>
            <a:ext cx="0" cy="504825"/>
          </a:xfrm>
          <a:prstGeom prst="line">
            <a:avLst/>
          </a:prstGeom>
          <a:noFill/>
          <a:ln w="28575">
            <a:solidFill>
              <a:schemeClr val="tx1"/>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2066" name="Line 18"/>
          <p:cNvSpPr>
            <a:spLocks noChangeShapeType="1"/>
          </p:cNvSpPr>
          <p:nvPr/>
        </p:nvSpPr>
        <p:spPr bwMode="auto">
          <a:xfrm>
            <a:off x="6732588" y="3573463"/>
            <a:ext cx="0" cy="504825"/>
          </a:xfrm>
          <a:prstGeom prst="line">
            <a:avLst/>
          </a:prstGeom>
          <a:noFill/>
          <a:ln w="28575">
            <a:solidFill>
              <a:schemeClr val="tx1"/>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Tree>
    <p:extLst>
      <p:ext uri="{BB962C8B-B14F-4D97-AF65-F5344CB8AC3E}">
        <p14:creationId xmlns:p14="http://schemas.microsoft.com/office/powerpoint/2010/main" val="3367099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wipe(up)">
                                      <p:cBhvr>
                                        <p:cTn id="7" dur="500"/>
                                        <p:tgtEl>
                                          <p:spTgt spid="206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56"/>
                                        </p:tgtEl>
                                        <p:attrNameLst>
                                          <p:attrName>style.visibility</p:attrName>
                                        </p:attrNameLst>
                                      </p:cBhvr>
                                      <p:to>
                                        <p:strVal val="visible"/>
                                      </p:to>
                                    </p:set>
                                    <p:animEffect transition="in" filter="fade">
                                      <p:cBhvr>
                                        <p:cTn id="11" dur="500"/>
                                        <p:tgtEl>
                                          <p:spTgt spid="205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065"/>
                                        </p:tgtEl>
                                        <p:attrNameLst>
                                          <p:attrName>style.visibility</p:attrName>
                                        </p:attrNameLst>
                                      </p:cBhvr>
                                      <p:to>
                                        <p:strVal val="visible"/>
                                      </p:to>
                                    </p:set>
                                    <p:animEffect transition="in" filter="wipe(up)">
                                      <p:cBhvr>
                                        <p:cTn id="16" dur="500"/>
                                        <p:tgtEl>
                                          <p:spTgt spid="2065"/>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58"/>
                                        </p:tgtEl>
                                        <p:attrNameLst>
                                          <p:attrName>style.visibility</p:attrName>
                                        </p:attrNameLst>
                                      </p:cBhvr>
                                      <p:to>
                                        <p:strVal val="visible"/>
                                      </p:to>
                                    </p:set>
                                    <p:animEffect transition="in" filter="fade">
                                      <p:cBhvr>
                                        <p:cTn id="20" dur="500"/>
                                        <p:tgtEl>
                                          <p:spTgt spid="20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64"/>
                                        </p:tgtEl>
                                        <p:attrNameLst>
                                          <p:attrName>style.visibility</p:attrName>
                                        </p:attrNameLst>
                                      </p:cBhvr>
                                      <p:to>
                                        <p:strVal val="visible"/>
                                      </p:to>
                                    </p:set>
                                    <p:animEffect transition="in" filter="wipe(up)">
                                      <p:cBhvr>
                                        <p:cTn id="25" dur="500"/>
                                        <p:tgtEl>
                                          <p:spTgt spid="2064"/>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057"/>
                                        </p:tgtEl>
                                        <p:attrNameLst>
                                          <p:attrName>style.visibility</p:attrName>
                                        </p:attrNameLst>
                                      </p:cBhvr>
                                      <p:to>
                                        <p:strVal val="visible"/>
                                      </p:to>
                                    </p:set>
                                    <p:animEffect transition="in" filter="fade">
                                      <p:cBhvr>
                                        <p:cTn id="29" dur="500"/>
                                        <p:tgtEl>
                                          <p:spTgt spid="205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066"/>
                                        </p:tgtEl>
                                        <p:attrNameLst>
                                          <p:attrName>style.visibility</p:attrName>
                                        </p:attrNameLst>
                                      </p:cBhvr>
                                      <p:to>
                                        <p:strVal val="visible"/>
                                      </p:to>
                                    </p:set>
                                    <p:animEffect transition="in" filter="wipe(up)">
                                      <p:cBhvr>
                                        <p:cTn id="34" dur="500"/>
                                        <p:tgtEl>
                                          <p:spTgt spid="2066"/>
                                        </p:tgtEl>
                                      </p:cBhvr>
                                    </p:animEffect>
                                  </p:childTnLst>
                                </p:cTn>
                              </p:par>
                            </p:childTnLst>
                          </p:cTn>
                        </p:par>
                        <p:par>
                          <p:cTn id="35" fill="hold" nodeType="afterGroup">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59"/>
                                        </p:tgtEl>
                                        <p:attrNameLst>
                                          <p:attrName>style.visibility</p:attrName>
                                        </p:attrNameLst>
                                      </p:cBhvr>
                                      <p:to>
                                        <p:strVal val="visible"/>
                                      </p:to>
                                    </p:set>
                                    <p:animEffect transition="in" filter="fade">
                                      <p:cBhvr>
                                        <p:cTn id="38"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P spid="2057" grpId="0"/>
      <p:bldP spid="2058" grpId="0"/>
      <p:bldP spid="2059" grpId="0"/>
      <p:bldP spid="2063" grpId="0" animBg="1"/>
      <p:bldP spid="2064" grpId="0" animBg="1"/>
      <p:bldP spid="2065" grpId="0" animBg="1"/>
      <p:bldP spid="20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a:solidFill>
                  <a:srgbClr val="4F81BD"/>
                </a:solidFill>
                <a:latin typeface="+mj-lt"/>
              </a:rPr>
              <a:t>Deux</a:t>
            </a:r>
            <a:r>
              <a:rPr lang="fr-FR" smtClean="0"/>
              <a:t> </a:t>
            </a:r>
            <a:r>
              <a:rPr lang="fr-FR" sz="4800" b="1" dirty="0">
                <a:solidFill>
                  <a:srgbClr val="4F81BD"/>
                </a:solidFill>
                <a:latin typeface="+mj-lt"/>
              </a:rPr>
              <a:t>concepts</a:t>
            </a:r>
          </a:p>
        </p:txBody>
      </p:sp>
      <p:sp>
        <p:nvSpPr>
          <p:cNvPr id="34819" name="Rectangle 3"/>
          <p:cNvSpPr>
            <a:spLocks noChangeArrowheads="1"/>
          </p:cNvSpPr>
          <p:nvPr/>
        </p:nvSpPr>
        <p:spPr bwMode="auto">
          <a:xfrm>
            <a:off x="1042988" y="1773238"/>
            <a:ext cx="2376487" cy="863600"/>
          </a:xfrm>
          <a:prstGeom prst="rect">
            <a:avLst/>
          </a:prstGeom>
          <a:solidFill>
            <a:srgbClr val="FF0000">
              <a:alpha val="20000"/>
            </a:srgbClr>
          </a:solidFill>
          <a:ln w="38100">
            <a:solidFill>
              <a:srgbClr val="FF0000"/>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pPr algn="ctr"/>
            <a:r>
              <a:rPr lang="fr-FR" sz="3200">
                <a:latin typeface="+mj-lt"/>
              </a:rPr>
              <a:t>Exactitude</a:t>
            </a:r>
          </a:p>
        </p:txBody>
      </p:sp>
      <p:sp>
        <p:nvSpPr>
          <p:cNvPr id="34820" name="Rectangle 4"/>
          <p:cNvSpPr>
            <a:spLocks noChangeArrowheads="1"/>
          </p:cNvSpPr>
          <p:nvPr/>
        </p:nvSpPr>
        <p:spPr bwMode="auto">
          <a:xfrm>
            <a:off x="5580063" y="1773238"/>
            <a:ext cx="2376487" cy="863600"/>
          </a:xfrm>
          <a:prstGeom prst="rect">
            <a:avLst/>
          </a:prstGeom>
          <a:solidFill>
            <a:schemeClr val="accent2">
              <a:alpha val="20000"/>
            </a:schemeClr>
          </a:solidFill>
          <a:ln w="38100">
            <a:solidFill>
              <a:schemeClr val="accent2"/>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pPr algn="ctr"/>
            <a:r>
              <a:rPr lang="fr-FR" sz="3200">
                <a:latin typeface="+mj-lt"/>
              </a:rPr>
              <a:t>Précision</a:t>
            </a:r>
          </a:p>
        </p:txBody>
      </p:sp>
      <p:grpSp>
        <p:nvGrpSpPr>
          <p:cNvPr id="5" name="Group 4"/>
          <p:cNvGrpSpPr>
            <a:grpSpLocks/>
          </p:cNvGrpSpPr>
          <p:nvPr/>
        </p:nvGrpSpPr>
        <p:grpSpPr bwMode="auto">
          <a:xfrm>
            <a:off x="5832475" y="2889250"/>
            <a:ext cx="1871663" cy="1800225"/>
            <a:chOff x="5832202" y="2888940"/>
            <a:chExt cx="1872208" cy="1800200"/>
          </a:xfrm>
        </p:grpSpPr>
        <p:sp>
          <p:nvSpPr>
            <p:cNvPr id="2" name="Oval 1"/>
            <p:cNvSpPr/>
            <p:nvPr/>
          </p:nvSpPr>
          <p:spPr>
            <a:xfrm>
              <a:off x="5832202" y="2888940"/>
              <a:ext cx="1872208" cy="1800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8" name="Oval 7"/>
            <p:cNvSpPr>
              <a:spLocks noChangeAspect="1"/>
            </p:cNvSpPr>
            <p:nvPr/>
          </p:nvSpPr>
          <p:spPr>
            <a:xfrm>
              <a:off x="6011642" y="3060388"/>
              <a:ext cx="1529207" cy="1468418"/>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0" name="Oval 9"/>
            <p:cNvSpPr>
              <a:spLocks noChangeAspect="1"/>
            </p:cNvSpPr>
            <p:nvPr/>
          </p:nvSpPr>
          <p:spPr>
            <a:xfrm>
              <a:off x="6210137" y="3239773"/>
              <a:ext cx="1159212" cy="1114410"/>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1" name="Oval 10"/>
            <p:cNvSpPr>
              <a:spLocks noChangeAspect="1"/>
            </p:cNvSpPr>
            <p:nvPr/>
          </p:nvSpPr>
          <p:spPr>
            <a:xfrm>
              <a:off x="6391165" y="3419158"/>
              <a:ext cx="787629" cy="758814"/>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sp>
        <p:nvSpPr>
          <p:cNvPr id="3" name="Oval 2"/>
          <p:cNvSpPr>
            <a:spLocks noChangeAspect="1"/>
          </p:cNvSpPr>
          <p:nvPr/>
        </p:nvSpPr>
        <p:spPr>
          <a:xfrm>
            <a:off x="6257925" y="4427538"/>
            <a:ext cx="106363" cy="1063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3" name="Oval 12"/>
          <p:cNvSpPr>
            <a:spLocks noChangeAspect="1"/>
          </p:cNvSpPr>
          <p:nvPr/>
        </p:nvSpPr>
        <p:spPr>
          <a:xfrm>
            <a:off x="6496050" y="4500563"/>
            <a:ext cx="107950" cy="1063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4" name="Oval 13"/>
          <p:cNvSpPr>
            <a:spLocks noChangeAspect="1"/>
          </p:cNvSpPr>
          <p:nvPr/>
        </p:nvSpPr>
        <p:spPr>
          <a:xfrm>
            <a:off x="6550025" y="4340225"/>
            <a:ext cx="106363" cy="10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5" name="Oval 14"/>
          <p:cNvSpPr>
            <a:spLocks noChangeAspect="1"/>
          </p:cNvSpPr>
          <p:nvPr/>
        </p:nvSpPr>
        <p:spPr>
          <a:xfrm>
            <a:off x="6389688" y="4394200"/>
            <a:ext cx="106362" cy="10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nvGrpSpPr>
          <p:cNvPr id="4" name="Group 3"/>
          <p:cNvGrpSpPr>
            <a:grpSpLocks/>
          </p:cNvGrpSpPr>
          <p:nvPr/>
        </p:nvGrpSpPr>
        <p:grpSpPr bwMode="auto">
          <a:xfrm>
            <a:off x="1246188" y="2889250"/>
            <a:ext cx="1871662" cy="1800225"/>
            <a:chOff x="1245952" y="2888940"/>
            <a:chExt cx="1872208" cy="1800200"/>
          </a:xfrm>
        </p:grpSpPr>
        <p:sp>
          <p:nvSpPr>
            <p:cNvPr id="16" name="Oval 15"/>
            <p:cNvSpPr/>
            <p:nvPr/>
          </p:nvSpPr>
          <p:spPr>
            <a:xfrm>
              <a:off x="1245952" y="2888940"/>
              <a:ext cx="1872208" cy="1800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7" name="Oval 16"/>
            <p:cNvSpPr>
              <a:spLocks noChangeAspect="1"/>
            </p:cNvSpPr>
            <p:nvPr/>
          </p:nvSpPr>
          <p:spPr>
            <a:xfrm>
              <a:off x="1425391" y="3060388"/>
              <a:ext cx="1529209" cy="1468418"/>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8" name="Oval 17"/>
            <p:cNvSpPr>
              <a:spLocks noChangeAspect="1"/>
            </p:cNvSpPr>
            <p:nvPr/>
          </p:nvSpPr>
          <p:spPr>
            <a:xfrm>
              <a:off x="1623887" y="3239773"/>
              <a:ext cx="1159213" cy="1114410"/>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9" name="Oval 18"/>
            <p:cNvSpPr>
              <a:spLocks noChangeAspect="1"/>
            </p:cNvSpPr>
            <p:nvPr/>
          </p:nvSpPr>
          <p:spPr>
            <a:xfrm>
              <a:off x="1804915" y="3419158"/>
              <a:ext cx="787630" cy="758814"/>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sp>
        <p:nvSpPr>
          <p:cNvPr id="20" name="Oval 19"/>
          <p:cNvSpPr>
            <a:spLocks noChangeAspect="1"/>
          </p:cNvSpPr>
          <p:nvPr/>
        </p:nvSpPr>
        <p:spPr>
          <a:xfrm>
            <a:off x="2538413" y="3836988"/>
            <a:ext cx="106362" cy="1063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1" name="Oval 20"/>
          <p:cNvSpPr>
            <a:spLocks noChangeAspect="1"/>
          </p:cNvSpPr>
          <p:nvPr/>
        </p:nvSpPr>
        <p:spPr>
          <a:xfrm>
            <a:off x="2328863" y="4073525"/>
            <a:ext cx="106362" cy="10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2" name="Oval 21"/>
          <p:cNvSpPr>
            <a:spLocks noChangeAspect="1"/>
          </p:cNvSpPr>
          <p:nvPr/>
        </p:nvSpPr>
        <p:spPr>
          <a:xfrm>
            <a:off x="1803400" y="3933825"/>
            <a:ext cx="106363" cy="10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3" name="Oval 22"/>
          <p:cNvSpPr>
            <a:spLocks noChangeAspect="1"/>
          </p:cNvSpPr>
          <p:nvPr/>
        </p:nvSpPr>
        <p:spPr>
          <a:xfrm>
            <a:off x="2124075" y="3411538"/>
            <a:ext cx="106363" cy="1063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nvGrpSpPr>
          <p:cNvPr id="6" name="Group 5"/>
          <p:cNvGrpSpPr>
            <a:grpSpLocks/>
          </p:cNvGrpSpPr>
          <p:nvPr/>
        </p:nvGrpSpPr>
        <p:grpSpPr bwMode="auto">
          <a:xfrm>
            <a:off x="3635375" y="4222750"/>
            <a:ext cx="1873250" cy="1800225"/>
            <a:chOff x="3635896" y="4222668"/>
            <a:chExt cx="1872208" cy="1800200"/>
          </a:xfrm>
        </p:grpSpPr>
        <p:sp>
          <p:nvSpPr>
            <p:cNvPr id="24" name="Oval 23"/>
            <p:cNvSpPr/>
            <p:nvPr/>
          </p:nvSpPr>
          <p:spPr>
            <a:xfrm>
              <a:off x="3635896" y="4222668"/>
              <a:ext cx="1872208" cy="1800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5" name="Oval 24"/>
            <p:cNvSpPr>
              <a:spLocks noChangeAspect="1"/>
            </p:cNvSpPr>
            <p:nvPr/>
          </p:nvSpPr>
          <p:spPr>
            <a:xfrm>
              <a:off x="3816770" y="4394116"/>
              <a:ext cx="1526326" cy="1468418"/>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6" name="Oval 25"/>
            <p:cNvSpPr>
              <a:spLocks noChangeAspect="1"/>
            </p:cNvSpPr>
            <p:nvPr/>
          </p:nvSpPr>
          <p:spPr>
            <a:xfrm>
              <a:off x="4013511" y="4573501"/>
              <a:ext cx="1159817" cy="1114410"/>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7" name="Oval 26"/>
            <p:cNvSpPr>
              <a:spLocks noChangeAspect="1"/>
            </p:cNvSpPr>
            <p:nvPr/>
          </p:nvSpPr>
          <p:spPr>
            <a:xfrm>
              <a:off x="4194385" y="4752886"/>
              <a:ext cx="786962" cy="758814"/>
            </a:xfrm>
            <a:prstGeom prst="ellipse">
              <a:avLst/>
            </a:pr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sp>
        <p:nvSpPr>
          <p:cNvPr id="28" name="Oval 27"/>
          <p:cNvSpPr>
            <a:spLocks noChangeAspect="1"/>
          </p:cNvSpPr>
          <p:nvPr/>
        </p:nvSpPr>
        <p:spPr>
          <a:xfrm>
            <a:off x="4495800" y="4956175"/>
            <a:ext cx="106363" cy="10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29" name="Oval 28"/>
          <p:cNvSpPr>
            <a:spLocks noChangeAspect="1"/>
          </p:cNvSpPr>
          <p:nvPr/>
        </p:nvSpPr>
        <p:spPr>
          <a:xfrm>
            <a:off x="4654550" y="5224463"/>
            <a:ext cx="106363" cy="1063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30" name="Oval 29"/>
          <p:cNvSpPr>
            <a:spLocks noChangeAspect="1"/>
          </p:cNvSpPr>
          <p:nvPr/>
        </p:nvSpPr>
        <p:spPr>
          <a:xfrm>
            <a:off x="4454525" y="5170488"/>
            <a:ext cx="106363" cy="1063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31" name="Oval 30"/>
          <p:cNvSpPr>
            <a:spLocks noChangeAspect="1"/>
          </p:cNvSpPr>
          <p:nvPr/>
        </p:nvSpPr>
        <p:spPr>
          <a:xfrm>
            <a:off x="4711700" y="5035550"/>
            <a:ext cx="106363" cy="1063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nvGrpSpPr>
          <p:cNvPr id="9217" name="Group 9216"/>
          <p:cNvGrpSpPr>
            <a:grpSpLocks/>
          </p:cNvGrpSpPr>
          <p:nvPr/>
        </p:nvGrpSpPr>
        <p:grpSpPr bwMode="auto">
          <a:xfrm>
            <a:off x="2230438" y="2889250"/>
            <a:ext cx="2941637" cy="909638"/>
            <a:chOff x="2231231" y="2888940"/>
            <a:chExt cx="2941516" cy="909758"/>
          </a:xfrm>
        </p:grpSpPr>
        <p:sp>
          <p:nvSpPr>
            <p:cNvPr id="34840" name="TextBox 6"/>
            <p:cNvSpPr txBox="1">
              <a:spLocks noChangeArrowheads="1"/>
            </p:cNvSpPr>
            <p:nvPr/>
          </p:nvSpPr>
          <p:spPr bwMode="auto">
            <a:xfrm>
              <a:off x="4014072" y="2888940"/>
              <a:ext cx="1158675" cy="52322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sz="2800">
                  <a:latin typeface="+mj-lt"/>
                </a:rPr>
                <a:t>Vérité</a:t>
              </a:r>
            </a:p>
          </p:txBody>
        </p:sp>
        <p:cxnSp>
          <p:nvCxnSpPr>
            <p:cNvPr id="9216" name="Straight Arrow Connector 9215"/>
            <p:cNvCxnSpPr>
              <a:stCxn id="34840" idx="1"/>
            </p:cNvCxnSpPr>
            <p:nvPr/>
          </p:nvCxnSpPr>
          <p:spPr>
            <a:xfrm flipH="1">
              <a:off x="2231231" y="3150913"/>
              <a:ext cx="1782689" cy="6477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221" name="TextBox 9220"/>
          <p:cNvSpPr txBox="1">
            <a:spLocks noChangeArrowheads="1"/>
          </p:cNvSpPr>
          <p:nvPr/>
        </p:nvSpPr>
        <p:spPr bwMode="auto">
          <a:xfrm>
            <a:off x="457200" y="4689475"/>
            <a:ext cx="3178175" cy="40005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sz="2000">
                <a:latin typeface="+mj-lt"/>
              </a:rPr>
              <a:t>Exacte, mais pas précise</a:t>
            </a:r>
          </a:p>
        </p:txBody>
      </p:sp>
      <p:sp>
        <p:nvSpPr>
          <p:cNvPr id="40" name="TextBox 39"/>
          <p:cNvSpPr txBox="1">
            <a:spLocks noChangeArrowheads="1"/>
          </p:cNvSpPr>
          <p:nvPr/>
        </p:nvSpPr>
        <p:spPr bwMode="auto">
          <a:xfrm>
            <a:off x="5589588" y="4756150"/>
            <a:ext cx="3178175" cy="40005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sz="2000">
                <a:latin typeface="+mj-lt"/>
              </a:rPr>
              <a:t>Précise, mais pas exacte</a:t>
            </a:r>
          </a:p>
        </p:txBody>
      </p:sp>
      <p:sp>
        <p:nvSpPr>
          <p:cNvPr id="41" name="TextBox 40"/>
          <p:cNvSpPr txBox="1">
            <a:spLocks noChangeArrowheads="1"/>
          </p:cNvSpPr>
          <p:nvPr/>
        </p:nvSpPr>
        <p:spPr bwMode="auto">
          <a:xfrm>
            <a:off x="2982913" y="6237288"/>
            <a:ext cx="3178175" cy="400050"/>
          </a:xfrm>
          <a:prstGeom prst="rect">
            <a:avLst/>
          </a:prstGeom>
          <a:noFill/>
          <a:ln>
            <a:noFill/>
          </a:ln>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rgbClr val="FFFFFF"/>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sz="2000">
                <a:latin typeface="+mj-lt"/>
              </a:rPr>
              <a:t>Précise et exacte</a:t>
            </a:r>
          </a:p>
        </p:txBody>
      </p:sp>
    </p:spTree>
    <p:extLst>
      <p:ext uri="{BB962C8B-B14F-4D97-AF65-F5344CB8AC3E}">
        <p14:creationId xmlns:p14="http://schemas.microsoft.com/office/powerpoint/2010/main" val="3317412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7"/>
                                        </p:tgtEl>
                                        <p:attrNameLst>
                                          <p:attrName>style.visibility</p:attrName>
                                        </p:attrNameLst>
                                      </p:cBhvr>
                                      <p:to>
                                        <p:strVal val="visible"/>
                                      </p:to>
                                    </p:set>
                                    <p:animEffect transition="in" filter="fade">
                                      <p:cBhvr>
                                        <p:cTn id="12" dur="500"/>
                                        <p:tgtEl>
                                          <p:spTgt spid="9217"/>
                                        </p:tgtEl>
                                      </p:cBhvr>
                                    </p:animEffect>
                                  </p:childTnLst>
                                  <p:subTnLst>
                                    <p:set>
                                      <p:cBhvr override="childStyle">
                                        <p:cTn dur="1" fill="hold" display="0" masterRel="nextClick" afterEffect="1"/>
                                        <p:tgtEl>
                                          <p:spTgt spid="921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21"/>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grpId="0" nodeType="afterEffect">
                                  <p:stCondLst>
                                    <p:cond delay="500"/>
                                  </p:stCondLst>
                                  <p:childTnLst>
                                    <p:set>
                                      <p:cBhvr>
                                        <p:cTn id="25" dur="1" fill="hold">
                                          <p:stCondLst>
                                            <p:cond delay="0"/>
                                          </p:stCondLst>
                                        </p:cTn>
                                        <p:tgtEl>
                                          <p:spTgt spid="2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9221">
                                            <p:txEl>
                                              <p:pRg st="0" end="0"/>
                                            </p:txEl>
                                          </p:spTgt>
                                        </p:tgtEl>
                                        <p:attrNameLst>
                                          <p:attrName>style.visibility</p:attrName>
                                        </p:attrNameLst>
                                      </p:cBhvr>
                                      <p:to>
                                        <p:strVal val="visible"/>
                                      </p:to>
                                    </p:set>
                                    <p:animEffect transition="in" filter="fade">
                                      <p:cBhvr>
                                        <p:cTn id="30" dur="500"/>
                                        <p:tgtEl>
                                          <p:spTgt spid="9221">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500"/>
                                  </p:stCondLst>
                                  <p:childTnLst>
                                    <p:set>
                                      <p:cBhvr>
                                        <p:cTn id="42" dur="1" fill="hold">
                                          <p:stCondLst>
                                            <p:cond delay="0"/>
                                          </p:stCondLst>
                                        </p:cTn>
                                        <p:tgtEl>
                                          <p:spTgt spid="15"/>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0"/>
                                  </p:stCondLst>
                                  <p:childTnLst>
                                    <p:set>
                                      <p:cBhvr>
                                        <p:cTn id="45" dur="1" fill="hold">
                                          <p:stCondLst>
                                            <p:cond delay="0"/>
                                          </p:stCondLst>
                                        </p:cTn>
                                        <p:tgtEl>
                                          <p:spTgt spid="13"/>
                                        </p:tgtEl>
                                        <p:attrNameLst>
                                          <p:attrName>style.visibility</p:attrName>
                                        </p:attrNameLst>
                                      </p:cBhvr>
                                      <p:to>
                                        <p:strVal val="visible"/>
                                      </p:to>
                                    </p:set>
                                  </p:childTnLst>
                                </p:cTn>
                              </p:par>
                            </p:childTnLst>
                          </p:cTn>
                        </p:par>
                        <p:par>
                          <p:cTn id="46" fill="hold" nodeType="afterGroup">
                            <p:stCondLst>
                              <p:cond delay="1000"/>
                            </p:stCondLst>
                            <p:childTnLst>
                              <p:par>
                                <p:cTn id="47" presetID="1" presetClass="entr" presetSubtype="0" fill="hold" grpId="0" nodeType="afterEffect">
                                  <p:stCondLst>
                                    <p:cond delay="50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40">
                                            <p:txEl>
                                              <p:pRg st="0" end="0"/>
                                            </p:txEl>
                                          </p:spTgt>
                                        </p:tgtEl>
                                        <p:attrNameLst>
                                          <p:attrName>style.visibility</p:attrName>
                                        </p:attrNameLst>
                                      </p:cBhvr>
                                      <p:to>
                                        <p:strVal val="visible"/>
                                      </p:to>
                                    </p:set>
                                    <p:animEffect transition="in" filter="fade">
                                      <p:cBhvr>
                                        <p:cTn id="53" dur="500"/>
                                        <p:tgtEl>
                                          <p:spTgt spid="40">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par>
                          <p:cTn id="63" fill="hold" nodeType="afterGroup">
                            <p:stCondLst>
                              <p:cond delay="0"/>
                            </p:stCondLst>
                            <p:childTnLst>
                              <p:par>
                                <p:cTn id="64" presetID="1" presetClass="entr" presetSubtype="0" fill="hold" grpId="0" nodeType="afterEffect">
                                  <p:stCondLst>
                                    <p:cond delay="500"/>
                                  </p:stCondLst>
                                  <p:childTnLst>
                                    <p:set>
                                      <p:cBhvr>
                                        <p:cTn id="65" dur="1" fill="hold">
                                          <p:stCondLst>
                                            <p:cond delay="0"/>
                                          </p:stCondLst>
                                        </p:cTn>
                                        <p:tgtEl>
                                          <p:spTgt spid="28"/>
                                        </p:tgtEl>
                                        <p:attrNameLst>
                                          <p:attrName>style.visibility</p:attrName>
                                        </p:attrNameLst>
                                      </p:cBhvr>
                                      <p:to>
                                        <p:strVal val="visible"/>
                                      </p:to>
                                    </p:set>
                                  </p:childTnLst>
                                </p:cTn>
                              </p:par>
                            </p:childTnLst>
                          </p:cTn>
                        </p:par>
                        <p:par>
                          <p:cTn id="66" fill="hold" nodeType="afterGroup">
                            <p:stCondLst>
                              <p:cond delay="500"/>
                            </p:stCondLst>
                            <p:childTnLst>
                              <p:par>
                                <p:cTn id="67" presetID="1" presetClass="entr" presetSubtype="0" fill="hold" grpId="0" nodeType="afterEffect">
                                  <p:stCondLst>
                                    <p:cond delay="500"/>
                                  </p:stCondLst>
                                  <p:childTnLst>
                                    <p:set>
                                      <p:cBhvr>
                                        <p:cTn id="68" dur="1" fill="hold">
                                          <p:stCondLst>
                                            <p:cond delay="0"/>
                                          </p:stCondLst>
                                        </p:cTn>
                                        <p:tgtEl>
                                          <p:spTgt spid="31"/>
                                        </p:tgtEl>
                                        <p:attrNameLst>
                                          <p:attrName>style.visibility</p:attrName>
                                        </p:attrNameLst>
                                      </p:cBhvr>
                                      <p:to>
                                        <p:strVal val="visible"/>
                                      </p:to>
                                    </p:set>
                                  </p:childTnLst>
                                </p:cTn>
                              </p:par>
                            </p:childTnLst>
                          </p:cTn>
                        </p:par>
                        <p:par>
                          <p:cTn id="69" fill="hold" nodeType="afterGroup">
                            <p:stCondLst>
                              <p:cond delay="1000"/>
                            </p:stCondLst>
                            <p:childTnLst>
                              <p:par>
                                <p:cTn id="70" presetID="1" presetClass="entr" presetSubtype="0" fill="hold" grpId="0" nodeType="afterEffect">
                                  <p:stCondLst>
                                    <p:cond delay="500"/>
                                  </p:stCondLst>
                                  <p:childTnLst>
                                    <p:set>
                                      <p:cBhvr>
                                        <p:cTn id="71" dur="1" fill="hold">
                                          <p:stCondLst>
                                            <p:cond delay="0"/>
                                          </p:stCondLst>
                                        </p:cTn>
                                        <p:tgtEl>
                                          <p:spTgt spid="29"/>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41">
                                            <p:txEl>
                                              <p:pRg st="0" end="0"/>
                                            </p:txEl>
                                          </p:spTgt>
                                        </p:tgtEl>
                                        <p:attrNameLst>
                                          <p:attrName>style.visibility</p:attrName>
                                        </p:attrNameLst>
                                      </p:cBhvr>
                                      <p:to>
                                        <p:strVal val="visible"/>
                                      </p:to>
                                    </p:set>
                                    <p:animEffect transition="in" filter="fade">
                                      <p:cBhvr>
                                        <p:cTn id="76"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20" grpId="0" animBg="1"/>
      <p:bldP spid="21" grpId="0" animBg="1"/>
      <p:bldP spid="22" grpId="0" animBg="1"/>
      <p:bldP spid="23"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a:solidFill>
                  <a:srgbClr val="4F81BD"/>
                </a:solidFill>
                <a:latin typeface="+mj-lt"/>
              </a:rPr>
              <a:t>Deux</a:t>
            </a:r>
            <a:r>
              <a:rPr lang="fr-FR" smtClean="0"/>
              <a:t> </a:t>
            </a:r>
            <a:r>
              <a:rPr lang="fr-FR" sz="4800" b="1" dirty="0">
                <a:solidFill>
                  <a:srgbClr val="4F81BD"/>
                </a:solidFill>
                <a:latin typeface="+mj-lt"/>
              </a:rPr>
              <a:t>concepts</a:t>
            </a:r>
          </a:p>
        </p:txBody>
      </p:sp>
      <p:sp>
        <p:nvSpPr>
          <p:cNvPr id="35843" name="Rectangle 3"/>
          <p:cNvSpPr>
            <a:spLocks noChangeArrowheads="1"/>
          </p:cNvSpPr>
          <p:nvPr/>
        </p:nvSpPr>
        <p:spPr bwMode="auto">
          <a:xfrm>
            <a:off x="1042988" y="1773238"/>
            <a:ext cx="2376487" cy="863600"/>
          </a:xfrm>
          <a:prstGeom prst="rect">
            <a:avLst/>
          </a:prstGeom>
          <a:solidFill>
            <a:srgbClr val="FF0000">
              <a:alpha val="20000"/>
            </a:srgbClr>
          </a:solidFill>
          <a:ln w="38100">
            <a:solidFill>
              <a:srgbClr val="FF0000"/>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pPr algn="ctr"/>
            <a:r>
              <a:rPr lang="fr-FR" sz="3200">
                <a:latin typeface="+mj-lt"/>
              </a:rPr>
              <a:t>Exactitude</a:t>
            </a:r>
          </a:p>
        </p:txBody>
      </p:sp>
      <p:sp>
        <p:nvSpPr>
          <p:cNvPr id="35844" name="Rectangle 4"/>
          <p:cNvSpPr>
            <a:spLocks noChangeArrowheads="1"/>
          </p:cNvSpPr>
          <p:nvPr/>
        </p:nvSpPr>
        <p:spPr bwMode="auto">
          <a:xfrm>
            <a:off x="5580063" y="1773238"/>
            <a:ext cx="2376487" cy="863600"/>
          </a:xfrm>
          <a:prstGeom prst="rect">
            <a:avLst/>
          </a:prstGeom>
          <a:solidFill>
            <a:schemeClr val="accent2">
              <a:alpha val="20000"/>
            </a:schemeClr>
          </a:solidFill>
          <a:ln w="38100">
            <a:solidFill>
              <a:schemeClr val="accent2"/>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pPr algn="ctr"/>
            <a:r>
              <a:rPr lang="fr-FR" sz="3200">
                <a:latin typeface="+mj-lt"/>
              </a:rPr>
              <a:t>Précision</a:t>
            </a:r>
          </a:p>
        </p:txBody>
      </p:sp>
      <p:sp>
        <p:nvSpPr>
          <p:cNvPr id="35845" name="Text Box 5"/>
          <p:cNvSpPr txBox="1">
            <a:spLocks noChangeArrowheads="1"/>
          </p:cNvSpPr>
          <p:nvPr/>
        </p:nvSpPr>
        <p:spPr bwMode="auto">
          <a:xfrm>
            <a:off x="250825" y="3213100"/>
            <a:ext cx="4176713" cy="366713"/>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fr-FR">
                <a:latin typeface="+mj-lt"/>
              </a:rPr>
              <a:t>La réalité est-elle représentée de manière exacte ?</a:t>
            </a:r>
          </a:p>
        </p:txBody>
      </p:sp>
      <p:sp>
        <p:nvSpPr>
          <p:cNvPr id="35846" name="Text Box 6"/>
          <p:cNvSpPr txBox="1">
            <a:spLocks noChangeArrowheads="1"/>
          </p:cNvSpPr>
          <p:nvPr/>
        </p:nvSpPr>
        <p:spPr bwMode="auto">
          <a:xfrm>
            <a:off x="5076825" y="3213100"/>
            <a:ext cx="3492500" cy="366713"/>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fr-FR">
                <a:latin typeface="+mj-lt"/>
              </a:rPr>
              <a:t>Mon estimation est-elle précise ?</a:t>
            </a:r>
          </a:p>
        </p:txBody>
      </p:sp>
      <p:sp>
        <p:nvSpPr>
          <p:cNvPr id="35847" name="Text Box 7"/>
          <p:cNvSpPr txBox="1">
            <a:spLocks noChangeArrowheads="1"/>
          </p:cNvSpPr>
          <p:nvPr/>
        </p:nvSpPr>
        <p:spPr bwMode="auto">
          <a:xfrm>
            <a:off x="1043783" y="4078288"/>
            <a:ext cx="3024187" cy="4572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fr-FR" sz="2400" b="1" dirty="0">
                <a:solidFill>
                  <a:srgbClr val="CC0000"/>
                </a:solidFill>
                <a:latin typeface="+mj-lt"/>
              </a:rPr>
              <a:t>Représentativité</a:t>
            </a:r>
          </a:p>
        </p:txBody>
      </p:sp>
      <p:sp>
        <p:nvSpPr>
          <p:cNvPr id="35848" name="Text Box 8"/>
          <p:cNvSpPr txBox="1">
            <a:spLocks noChangeArrowheads="1"/>
          </p:cNvSpPr>
          <p:nvPr/>
        </p:nvSpPr>
        <p:spPr bwMode="auto">
          <a:xfrm>
            <a:off x="5219700" y="4005263"/>
            <a:ext cx="3024188" cy="4572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sz="2400" b="1">
                <a:solidFill>
                  <a:schemeClr val="accent2"/>
                </a:solidFill>
                <a:latin typeface="+mj-lt"/>
              </a:rPr>
              <a:t>Répétabilité</a:t>
            </a:r>
          </a:p>
        </p:txBody>
      </p:sp>
      <p:sp>
        <p:nvSpPr>
          <p:cNvPr id="35849" name="Line 9"/>
          <p:cNvSpPr>
            <a:spLocks noChangeShapeType="1"/>
          </p:cNvSpPr>
          <p:nvPr/>
        </p:nvSpPr>
        <p:spPr bwMode="auto">
          <a:xfrm>
            <a:off x="2195513" y="2708275"/>
            <a:ext cx="0" cy="504825"/>
          </a:xfrm>
          <a:prstGeom prst="line">
            <a:avLst/>
          </a:prstGeom>
          <a:noFill/>
          <a:ln w="28575">
            <a:solidFill>
              <a:schemeClr val="tx1"/>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35850" name="Line 10"/>
          <p:cNvSpPr>
            <a:spLocks noChangeShapeType="1"/>
          </p:cNvSpPr>
          <p:nvPr/>
        </p:nvSpPr>
        <p:spPr bwMode="auto">
          <a:xfrm>
            <a:off x="6732588" y="2708275"/>
            <a:ext cx="0" cy="504825"/>
          </a:xfrm>
          <a:prstGeom prst="line">
            <a:avLst/>
          </a:prstGeom>
          <a:noFill/>
          <a:ln w="28575">
            <a:solidFill>
              <a:schemeClr val="tx1"/>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35851" name="Line 11"/>
          <p:cNvSpPr>
            <a:spLocks noChangeShapeType="1"/>
          </p:cNvSpPr>
          <p:nvPr/>
        </p:nvSpPr>
        <p:spPr bwMode="auto">
          <a:xfrm>
            <a:off x="2195513" y="3644900"/>
            <a:ext cx="0" cy="504825"/>
          </a:xfrm>
          <a:prstGeom prst="line">
            <a:avLst/>
          </a:prstGeom>
          <a:noFill/>
          <a:ln w="28575">
            <a:solidFill>
              <a:schemeClr val="tx1"/>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35852" name="Line 12"/>
          <p:cNvSpPr>
            <a:spLocks noChangeShapeType="1"/>
          </p:cNvSpPr>
          <p:nvPr/>
        </p:nvSpPr>
        <p:spPr bwMode="auto">
          <a:xfrm>
            <a:off x="6732588" y="3573463"/>
            <a:ext cx="0" cy="504825"/>
          </a:xfrm>
          <a:prstGeom prst="line">
            <a:avLst/>
          </a:prstGeom>
          <a:noFill/>
          <a:ln w="28575">
            <a:solidFill>
              <a:schemeClr val="tx1"/>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35853" name="Line 13"/>
          <p:cNvSpPr>
            <a:spLocks noChangeShapeType="1"/>
          </p:cNvSpPr>
          <p:nvPr/>
        </p:nvSpPr>
        <p:spPr bwMode="auto">
          <a:xfrm>
            <a:off x="2195513" y="4652963"/>
            <a:ext cx="0" cy="504825"/>
          </a:xfrm>
          <a:prstGeom prst="line">
            <a:avLst/>
          </a:prstGeom>
          <a:noFill/>
          <a:ln w="28575">
            <a:solidFill>
              <a:schemeClr val="tx1"/>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
        <p:nvSpPr>
          <p:cNvPr id="35854" name="Text Box 14"/>
          <p:cNvSpPr txBox="1">
            <a:spLocks noChangeArrowheads="1"/>
          </p:cNvSpPr>
          <p:nvPr/>
        </p:nvSpPr>
        <p:spPr bwMode="auto">
          <a:xfrm>
            <a:off x="468313" y="5229225"/>
            <a:ext cx="3311525" cy="579438"/>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sz="3200" b="1">
                <a:solidFill>
                  <a:srgbClr val="CC0000"/>
                </a:solidFill>
                <a:latin typeface="+mj-lt"/>
              </a:rPr>
              <a:t>Échantillonnage</a:t>
            </a:r>
          </a:p>
        </p:txBody>
      </p:sp>
      <p:sp>
        <p:nvSpPr>
          <p:cNvPr id="35855" name="Text Box 15"/>
          <p:cNvSpPr txBox="1">
            <a:spLocks noChangeArrowheads="1"/>
          </p:cNvSpPr>
          <p:nvPr/>
        </p:nvSpPr>
        <p:spPr bwMode="auto">
          <a:xfrm>
            <a:off x="4859337" y="5157788"/>
            <a:ext cx="3744913" cy="10668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ct val="50000"/>
              </a:spcBef>
            </a:pPr>
            <a:r>
              <a:rPr lang="fr-FR" sz="3200" b="1" dirty="0">
                <a:solidFill>
                  <a:schemeClr val="accent2"/>
                </a:solidFill>
                <a:latin typeface="+mj-lt"/>
              </a:rPr>
              <a:t>Variation de la taille de l’échantillon</a:t>
            </a:r>
          </a:p>
        </p:txBody>
      </p:sp>
      <p:sp>
        <p:nvSpPr>
          <p:cNvPr id="35856" name="Line 16"/>
          <p:cNvSpPr>
            <a:spLocks noChangeShapeType="1"/>
          </p:cNvSpPr>
          <p:nvPr/>
        </p:nvSpPr>
        <p:spPr bwMode="auto">
          <a:xfrm>
            <a:off x="6732588" y="4581525"/>
            <a:ext cx="0" cy="504825"/>
          </a:xfrm>
          <a:prstGeom prst="line">
            <a:avLst/>
          </a:prstGeom>
          <a:noFill/>
          <a:ln w="28575">
            <a:solidFill>
              <a:schemeClr val="tx1"/>
            </a:solidFill>
            <a:round/>
            <a:headEnd/>
            <a:tailEnd type="triangle" w="med" len="med"/>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noFill/>
              </a14:hiddenFill>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endParaRPr lang="en-US">
              <a:latin typeface="+mj-lt"/>
            </a:endParaRPr>
          </a:p>
        </p:txBody>
      </p:sp>
    </p:spTree>
    <p:extLst>
      <p:ext uri="{BB962C8B-B14F-4D97-AF65-F5344CB8AC3E}">
        <p14:creationId xmlns:p14="http://schemas.microsoft.com/office/powerpoint/2010/main" val="1266309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a:solidFill>
                  <a:srgbClr val="4F81BD"/>
                </a:solidFill>
                <a:latin typeface="+mj-lt"/>
              </a:rPr>
              <a:t>Précision</a:t>
            </a:r>
          </a:p>
        </p:txBody>
      </p:sp>
      <p:sp>
        <p:nvSpPr>
          <p:cNvPr id="36867" name="Rectangle 7"/>
          <p:cNvSpPr>
            <a:spLocks noChangeArrowheads="1"/>
          </p:cNvSpPr>
          <p:nvPr/>
        </p:nvSpPr>
        <p:spPr bwMode="auto">
          <a:xfrm>
            <a:off x="0" y="1268413"/>
            <a:ext cx="9144000" cy="4824412"/>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a:latin typeface="+mj-lt"/>
              </a:rPr>
              <a:t>Taille de l’échantillon</a:t>
            </a:r>
          </a:p>
          <a:p>
            <a:pPr marL="990600" lvl="1" indent="-533400">
              <a:lnSpc>
                <a:spcPct val="90000"/>
              </a:lnSpc>
              <a:spcBef>
                <a:spcPct val="20000"/>
              </a:spcBef>
              <a:buClr>
                <a:schemeClr val="accent2"/>
              </a:buClr>
              <a:buFontTx/>
              <a:buChar char="–"/>
            </a:pPr>
            <a:r>
              <a:rPr lang="fr-FR" sz="2800">
                <a:latin typeface="+mj-lt"/>
              </a:rPr>
              <a:t>Plus l’échantillon est grand, plus l’étude est précise.</a:t>
            </a:r>
          </a:p>
          <a:p>
            <a:pPr marL="990600" lvl="1" indent="-533400">
              <a:lnSpc>
                <a:spcPct val="90000"/>
              </a:lnSpc>
              <a:spcBef>
                <a:spcPct val="20000"/>
              </a:spcBef>
              <a:buClr>
                <a:schemeClr val="accent2"/>
              </a:buClr>
              <a:buFontTx/>
              <a:buChar char="–"/>
            </a:pPr>
            <a:r>
              <a:rPr lang="fr-FR" sz="2800">
                <a:latin typeface="+mj-lt"/>
              </a:rPr>
              <a:t>Néanmoins, une étude significative d’un point de vue statistique n’est pas nécessairement significative pour le programme.</a:t>
            </a:r>
          </a:p>
          <a:p>
            <a:pPr marL="990600" lvl="1" indent="-533400">
              <a:lnSpc>
                <a:spcPct val="90000"/>
              </a:lnSpc>
              <a:spcBef>
                <a:spcPct val="20000"/>
              </a:spcBef>
              <a:buClr>
                <a:schemeClr val="accent2"/>
              </a:buClr>
              <a:buFontTx/>
              <a:buChar char="–"/>
            </a:pPr>
            <a:r>
              <a:rPr lang="fr-FR" sz="2800">
                <a:latin typeface="+mj-lt"/>
              </a:rPr>
              <a:t>Même les échantillons très réduits peuvent s’avérer utiles (LQAS).</a:t>
            </a:r>
          </a:p>
        </p:txBody>
      </p:sp>
    </p:spTree>
    <p:extLst>
      <p:ext uri="{BB962C8B-B14F-4D97-AF65-F5344CB8AC3E}">
        <p14:creationId xmlns:p14="http://schemas.microsoft.com/office/powerpoint/2010/main" val="2829708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a:solidFill>
                  <a:srgbClr val="4F81BD"/>
                </a:solidFill>
                <a:latin typeface="+mj-lt"/>
              </a:rPr>
              <a:t>Exactitude</a:t>
            </a:r>
          </a:p>
        </p:txBody>
      </p:sp>
      <p:sp>
        <p:nvSpPr>
          <p:cNvPr id="37891" name="Rectangle 3"/>
          <p:cNvSpPr>
            <a:spLocks noChangeArrowheads="1"/>
          </p:cNvSpPr>
          <p:nvPr/>
        </p:nvSpPr>
        <p:spPr bwMode="auto">
          <a:xfrm>
            <a:off x="323850" y="1341438"/>
            <a:ext cx="8820150" cy="15113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a:latin typeface="+mj-lt"/>
              </a:rPr>
              <a:t>Échantillonnage</a:t>
            </a:r>
          </a:p>
          <a:p>
            <a:pPr marL="990600" lvl="1" indent="-533400">
              <a:lnSpc>
                <a:spcPct val="90000"/>
              </a:lnSpc>
              <a:spcBef>
                <a:spcPct val="20000"/>
              </a:spcBef>
              <a:buClr>
                <a:schemeClr val="accent2"/>
              </a:buClr>
              <a:buFontTx/>
              <a:buChar char="–"/>
            </a:pPr>
            <a:r>
              <a:rPr lang="fr-FR" sz="2800">
                <a:latin typeface="+mj-lt"/>
              </a:rPr>
              <a:t>Quand les ménages étudiés sont homogènes, toutes les méthodes d’échantillonnage permettent d’obtenir des résultats exacts.</a:t>
            </a:r>
          </a:p>
        </p:txBody>
      </p:sp>
      <p:sp>
        <p:nvSpPr>
          <p:cNvPr id="37892" name="Oval 8"/>
          <p:cNvSpPr>
            <a:spLocks noChangeArrowheads="1"/>
          </p:cNvSpPr>
          <p:nvPr/>
        </p:nvSpPr>
        <p:spPr bwMode="auto">
          <a:xfrm>
            <a:off x="2411413" y="3141663"/>
            <a:ext cx="3529012" cy="3240087"/>
          </a:xfrm>
          <a:prstGeom prst="ellipse">
            <a:avLst/>
          </a:prstGeom>
          <a:solidFill>
            <a:srgbClr val="FFFFD7"/>
          </a:solidFill>
          <a:ln w="25400">
            <a:solidFill>
              <a:srgbClr val="990033"/>
            </a:solidFill>
            <a:round/>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nvGrpSpPr>
          <p:cNvPr id="37893" name="Group 9"/>
          <p:cNvGrpSpPr>
            <a:grpSpLocks noChangeAspect="1"/>
          </p:cNvGrpSpPr>
          <p:nvPr/>
        </p:nvGrpSpPr>
        <p:grpSpPr bwMode="auto">
          <a:xfrm>
            <a:off x="4643438" y="4365625"/>
            <a:ext cx="107950" cy="144463"/>
            <a:chOff x="3470" y="3113"/>
            <a:chExt cx="272" cy="272"/>
          </a:xfrm>
        </p:grpSpPr>
        <p:sp>
          <p:nvSpPr>
            <p:cNvPr id="37990" name="Rectangle 1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91" name="AutoShape 1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894" name="Group 12"/>
          <p:cNvGrpSpPr>
            <a:grpSpLocks noChangeAspect="1"/>
          </p:cNvGrpSpPr>
          <p:nvPr/>
        </p:nvGrpSpPr>
        <p:grpSpPr bwMode="auto">
          <a:xfrm>
            <a:off x="4067175" y="3502025"/>
            <a:ext cx="107950" cy="144463"/>
            <a:chOff x="3470" y="3113"/>
            <a:chExt cx="272" cy="272"/>
          </a:xfrm>
        </p:grpSpPr>
        <p:sp>
          <p:nvSpPr>
            <p:cNvPr id="37988" name="Rectangle 13"/>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89" name="AutoShape 14"/>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895" name="Group 15"/>
          <p:cNvGrpSpPr>
            <a:grpSpLocks noChangeAspect="1"/>
          </p:cNvGrpSpPr>
          <p:nvPr/>
        </p:nvGrpSpPr>
        <p:grpSpPr bwMode="auto">
          <a:xfrm>
            <a:off x="2698750" y="4510088"/>
            <a:ext cx="107950" cy="144462"/>
            <a:chOff x="3470" y="3113"/>
            <a:chExt cx="272" cy="272"/>
          </a:xfrm>
        </p:grpSpPr>
        <p:sp>
          <p:nvSpPr>
            <p:cNvPr id="37986" name="Rectangle 1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87" name="AutoShape 1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896" name="Group 18"/>
          <p:cNvGrpSpPr>
            <a:grpSpLocks noChangeAspect="1"/>
          </p:cNvGrpSpPr>
          <p:nvPr/>
        </p:nvGrpSpPr>
        <p:grpSpPr bwMode="auto">
          <a:xfrm>
            <a:off x="3419475" y="4221163"/>
            <a:ext cx="107950" cy="144462"/>
            <a:chOff x="3470" y="3113"/>
            <a:chExt cx="272" cy="272"/>
          </a:xfrm>
        </p:grpSpPr>
        <p:sp>
          <p:nvSpPr>
            <p:cNvPr id="37984" name="Rectangle 19"/>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85" name="AutoShape 20"/>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897" name="Group 21"/>
          <p:cNvGrpSpPr>
            <a:grpSpLocks noChangeAspect="1"/>
          </p:cNvGrpSpPr>
          <p:nvPr/>
        </p:nvGrpSpPr>
        <p:grpSpPr bwMode="auto">
          <a:xfrm>
            <a:off x="3635375" y="4437063"/>
            <a:ext cx="107950" cy="144462"/>
            <a:chOff x="3470" y="3113"/>
            <a:chExt cx="272" cy="272"/>
          </a:xfrm>
        </p:grpSpPr>
        <p:sp>
          <p:nvSpPr>
            <p:cNvPr id="37982" name="Rectangle 2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83" name="AutoShape 2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898" name="Group 24"/>
          <p:cNvGrpSpPr>
            <a:grpSpLocks noChangeAspect="1"/>
          </p:cNvGrpSpPr>
          <p:nvPr/>
        </p:nvGrpSpPr>
        <p:grpSpPr bwMode="auto">
          <a:xfrm>
            <a:off x="3275013" y="4725988"/>
            <a:ext cx="107950" cy="144462"/>
            <a:chOff x="3470" y="3113"/>
            <a:chExt cx="272" cy="272"/>
          </a:xfrm>
        </p:grpSpPr>
        <p:sp>
          <p:nvSpPr>
            <p:cNvPr id="37980" name="Rectangle 25"/>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81" name="AutoShape 26"/>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899" name="Group 27"/>
          <p:cNvGrpSpPr>
            <a:grpSpLocks noChangeAspect="1"/>
          </p:cNvGrpSpPr>
          <p:nvPr/>
        </p:nvGrpSpPr>
        <p:grpSpPr bwMode="auto">
          <a:xfrm>
            <a:off x="3922713" y="4652963"/>
            <a:ext cx="107950" cy="144462"/>
            <a:chOff x="3470" y="3113"/>
            <a:chExt cx="272" cy="272"/>
          </a:xfrm>
        </p:grpSpPr>
        <p:sp>
          <p:nvSpPr>
            <p:cNvPr id="37978" name="Rectangle 2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79" name="AutoShape 2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0" name="Group 30"/>
          <p:cNvGrpSpPr>
            <a:grpSpLocks noChangeAspect="1"/>
          </p:cNvGrpSpPr>
          <p:nvPr/>
        </p:nvGrpSpPr>
        <p:grpSpPr bwMode="auto">
          <a:xfrm>
            <a:off x="2914650" y="5086350"/>
            <a:ext cx="107950" cy="144463"/>
            <a:chOff x="3470" y="3113"/>
            <a:chExt cx="272" cy="272"/>
          </a:xfrm>
        </p:grpSpPr>
        <p:sp>
          <p:nvSpPr>
            <p:cNvPr id="37976" name="Rectangle 3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77" name="AutoShape 3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1" name="Group 33"/>
          <p:cNvGrpSpPr>
            <a:grpSpLocks noChangeAspect="1"/>
          </p:cNvGrpSpPr>
          <p:nvPr/>
        </p:nvGrpSpPr>
        <p:grpSpPr bwMode="auto">
          <a:xfrm>
            <a:off x="3635375" y="5878513"/>
            <a:ext cx="107950" cy="144462"/>
            <a:chOff x="3470" y="3113"/>
            <a:chExt cx="272" cy="272"/>
          </a:xfrm>
        </p:grpSpPr>
        <p:sp>
          <p:nvSpPr>
            <p:cNvPr id="37974" name="Rectangle 34"/>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75" name="AutoShape 35"/>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2" name="Group 36"/>
          <p:cNvGrpSpPr>
            <a:grpSpLocks noChangeAspect="1"/>
          </p:cNvGrpSpPr>
          <p:nvPr/>
        </p:nvGrpSpPr>
        <p:grpSpPr bwMode="auto">
          <a:xfrm>
            <a:off x="5003800" y="5445125"/>
            <a:ext cx="107950" cy="144463"/>
            <a:chOff x="3470" y="3113"/>
            <a:chExt cx="272" cy="272"/>
          </a:xfrm>
        </p:grpSpPr>
        <p:sp>
          <p:nvSpPr>
            <p:cNvPr id="37972" name="Rectangle 3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73" name="AutoShape 3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3" name="Group 39"/>
          <p:cNvGrpSpPr>
            <a:grpSpLocks noChangeAspect="1"/>
          </p:cNvGrpSpPr>
          <p:nvPr/>
        </p:nvGrpSpPr>
        <p:grpSpPr bwMode="auto">
          <a:xfrm>
            <a:off x="3419475" y="3502025"/>
            <a:ext cx="107950" cy="144463"/>
            <a:chOff x="3470" y="3113"/>
            <a:chExt cx="272" cy="272"/>
          </a:xfrm>
        </p:grpSpPr>
        <p:sp>
          <p:nvSpPr>
            <p:cNvPr id="37970" name="Rectangle 4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71" name="AutoShape 4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4" name="Group 42"/>
          <p:cNvGrpSpPr>
            <a:grpSpLocks noChangeAspect="1"/>
          </p:cNvGrpSpPr>
          <p:nvPr/>
        </p:nvGrpSpPr>
        <p:grpSpPr bwMode="auto">
          <a:xfrm>
            <a:off x="3635375" y="3933825"/>
            <a:ext cx="107950" cy="144463"/>
            <a:chOff x="3470" y="3113"/>
            <a:chExt cx="272" cy="272"/>
          </a:xfrm>
        </p:grpSpPr>
        <p:sp>
          <p:nvSpPr>
            <p:cNvPr id="37968" name="Rectangle 4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69" name="AutoShape 4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5" name="Group 45"/>
          <p:cNvGrpSpPr>
            <a:grpSpLocks noChangeAspect="1"/>
          </p:cNvGrpSpPr>
          <p:nvPr/>
        </p:nvGrpSpPr>
        <p:grpSpPr bwMode="auto">
          <a:xfrm>
            <a:off x="3778250" y="4221163"/>
            <a:ext cx="107950" cy="144462"/>
            <a:chOff x="3470" y="3113"/>
            <a:chExt cx="272" cy="272"/>
          </a:xfrm>
        </p:grpSpPr>
        <p:sp>
          <p:nvSpPr>
            <p:cNvPr id="37966" name="Rectangle 46"/>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67" name="AutoShape 47"/>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6" name="Group 48"/>
          <p:cNvGrpSpPr>
            <a:grpSpLocks noChangeAspect="1"/>
          </p:cNvGrpSpPr>
          <p:nvPr/>
        </p:nvGrpSpPr>
        <p:grpSpPr bwMode="auto">
          <a:xfrm>
            <a:off x="4283075" y="5013325"/>
            <a:ext cx="107950" cy="144463"/>
            <a:chOff x="3470" y="3113"/>
            <a:chExt cx="272" cy="272"/>
          </a:xfrm>
        </p:grpSpPr>
        <p:sp>
          <p:nvSpPr>
            <p:cNvPr id="37964" name="Rectangle 49"/>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65" name="AutoShape 50"/>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7" name="Group 51"/>
          <p:cNvGrpSpPr>
            <a:grpSpLocks noChangeAspect="1"/>
          </p:cNvGrpSpPr>
          <p:nvPr/>
        </p:nvGrpSpPr>
        <p:grpSpPr bwMode="auto">
          <a:xfrm>
            <a:off x="3995738" y="4005263"/>
            <a:ext cx="107950" cy="144462"/>
            <a:chOff x="3470" y="3113"/>
            <a:chExt cx="272" cy="272"/>
          </a:xfrm>
        </p:grpSpPr>
        <p:sp>
          <p:nvSpPr>
            <p:cNvPr id="37962" name="Rectangle 5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63" name="AutoShape 5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8" name="Group 54"/>
          <p:cNvGrpSpPr>
            <a:grpSpLocks noChangeAspect="1"/>
          </p:cNvGrpSpPr>
          <p:nvPr/>
        </p:nvGrpSpPr>
        <p:grpSpPr bwMode="auto">
          <a:xfrm>
            <a:off x="5073650" y="4940300"/>
            <a:ext cx="107950" cy="144463"/>
            <a:chOff x="3470" y="3113"/>
            <a:chExt cx="272" cy="272"/>
          </a:xfrm>
        </p:grpSpPr>
        <p:sp>
          <p:nvSpPr>
            <p:cNvPr id="37960" name="Rectangle 5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61" name="AutoShape 5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09" name="Group 57"/>
          <p:cNvGrpSpPr>
            <a:grpSpLocks noChangeAspect="1"/>
          </p:cNvGrpSpPr>
          <p:nvPr/>
        </p:nvGrpSpPr>
        <p:grpSpPr bwMode="auto">
          <a:xfrm>
            <a:off x="5289550" y="5156200"/>
            <a:ext cx="107950" cy="144463"/>
            <a:chOff x="3470" y="3113"/>
            <a:chExt cx="272" cy="272"/>
          </a:xfrm>
        </p:grpSpPr>
        <p:sp>
          <p:nvSpPr>
            <p:cNvPr id="37958" name="Rectangle 5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59" name="AutoShape 5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0" name="Group 60"/>
          <p:cNvGrpSpPr>
            <a:grpSpLocks noChangeAspect="1"/>
          </p:cNvGrpSpPr>
          <p:nvPr/>
        </p:nvGrpSpPr>
        <p:grpSpPr bwMode="auto">
          <a:xfrm>
            <a:off x="4714875" y="3429000"/>
            <a:ext cx="107950" cy="144463"/>
            <a:chOff x="3470" y="3113"/>
            <a:chExt cx="272" cy="272"/>
          </a:xfrm>
        </p:grpSpPr>
        <p:sp>
          <p:nvSpPr>
            <p:cNvPr id="37956" name="Rectangle 6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57" name="AutoShape 6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1" name="Group 63"/>
          <p:cNvGrpSpPr>
            <a:grpSpLocks noChangeAspect="1"/>
          </p:cNvGrpSpPr>
          <p:nvPr/>
        </p:nvGrpSpPr>
        <p:grpSpPr bwMode="auto">
          <a:xfrm>
            <a:off x="3922713" y="4365625"/>
            <a:ext cx="107950" cy="144463"/>
            <a:chOff x="3470" y="3113"/>
            <a:chExt cx="272" cy="272"/>
          </a:xfrm>
        </p:grpSpPr>
        <p:sp>
          <p:nvSpPr>
            <p:cNvPr id="37954" name="Rectangle 6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55" name="AutoShape 6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2" name="Group 66"/>
          <p:cNvGrpSpPr>
            <a:grpSpLocks noChangeAspect="1"/>
          </p:cNvGrpSpPr>
          <p:nvPr/>
        </p:nvGrpSpPr>
        <p:grpSpPr bwMode="auto">
          <a:xfrm>
            <a:off x="4930775" y="3862388"/>
            <a:ext cx="107950" cy="144462"/>
            <a:chOff x="3470" y="3113"/>
            <a:chExt cx="272" cy="272"/>
          </a:xfrm>
        </p:grpSpPr>
        <p:sp>
          <p:nvSpPr>
            <p:cNvPr id="37952" name="Rectangle 67"/>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53" name="AutoShape 68"/>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3" name="Group 69"/>
          <p:cNvGrpSpPr>
            <a:grpSpLocks noChangeAspect="1"/>
          </p:cNvGrpSpPr>
          <p:nvPr/>
        </p:nvGrpSpPr>
        <p:grpSpPr bwMode="auto">
          <a:xfrm>
            <a:off x="3778250" y="4510088"/>
            <a:ext cx="107950" cy="144462"/>
            <a:chOff x="3470" y="3113"/>
            <a:chExt cx="272" cy="272"/>
          </a:xfrm>
        </p:grpSpPr>
        <p:sp>
          <p:nvSpPr>
            <p:cNvPr id="37950" name="Rectangle 7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51" name="AutoShape 7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4" name="Group 72"/>
          <p:cNvGrpSpPr>
            <a:grpSpLocks noChangeAspect="1"/>
          </p:cNvGrpSpPr>
          <p:nvPr/>
        </p:nvGrpSpPr>
        <p:grpSpPr bwMode="auto">
          <a:xfrm>
            <a:off x="5146675" y="4581525"/>
            <a:ext cx="107950" cy="144463"/>
            <a:chOff x="3470" y="3113"/>
            <a:chExt cx="272" cy="272"/>
          </a:xfrm>
        </p:grpSpPr>
        <p:sp>
          <p:nvSpPr>
            <p:cNvPr id="37948" name="Rectangle 7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49" name="AutoShape 7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5" name="Group 75"/>
          <p:cNvGrpSpPr>
            <a:grpSpLocks noChangeAspect="1"/>
          </p:cNvGrpSpPr>
          <p:nvPr/>
        </p:nvGrpSpPr>
        <p:grpSpPr bwMode="auto">
          <a:xfrm>
            <a:off x="5362575" y="4797425"/>
            <a:ext cx="107950" cy="144463"/>
            <a:chOff x="3470" y="3113"/>
            <a:chExt cx="272" cy="272"/>
          </a:xfrm>
        </p:grpSpPr>
        <p:sp>
          <p:nvSpPr>
            <p:cNvPr id="37946" name="Rectangle 7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47" name="AutoShape 7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6" name="Group 78"/>
          <p:cNvGrpSpPr>
            <a:grpSpLocks noChangeAspect="1"/>
          </p:cNvGrpSpPr>
          <p:nvPr/>
        </p:nvGrpSpPr>
        <p:grpSpPr bwMode="auto">
          <a:xfrm>
            <a:off x="5578475" y="5013325"/>
            <a:ext cx="107950" cy="144463"/>
            <a:chOff x="3470" y="3113"/>
            <a:chExt cx="272" cy="272"/>
          </a:xfrm>
        </p:grpSpPr>
        <p:sp>
          <p:nvSpPr>
            <p:cNvPr id="37944" name="Rectangle 79"/>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45" name="AutoShape 80"/>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7" name="Group 81"/>
          <p:cNvGrpSpPr>
            <a:grpSpLocks noChangeAspect="1"/>
          </p:cNvGrpSpPr>
          <p:nvPr/>
        </p:nvGrpSpPr>
        <p:grpSpPr bwMode="auto">
          <a:xfrm>
            <a:off x="3346450" y="4510088"/>
            <a:ext cx="107950" cy="144462"/>
            <a:chOff x="3470" y="3113"/>
            <a:chExt cx="272" cy="272"/>
          </a:xfrm>
        </p:grpSpPr>
        <p:sp>
          <p:nvSpPr>
            <p:cNvPr id="37942" name="Rectangle 82"/>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43" name="AutoShape 83"/>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8" name="Group 84"/>
          <p:cNvGrpSpPr>
            <a:grpSpLocks noChangeAspect="1"/>
          </p:cNvGrpSpPr>
          <p:nvPr/>
        </p:nvGrpSpPr>
        <p:grpSpPr bwMode="auto">
          <a:xfrm>
            <a:off x="3059113" y="4365625"/>
            <a:ext cx="107950" cy="144463"/>
            <a:chOff x="3470" y="3113"/>
            <a:chExt cx="272" cy="272"/>
          </a:xfrm>
        </p:grpSpPr>
        <p:sp>
          <p:nvSpPr>
            <p:cNvPr id="37940" name="Rectangle 85"/>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41" name="AutoShape 86"/>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19" name="Group 87"/>
          <p:cNvGrpSpPr>
            <a:grpSpLocks noChangeAspect="1"/>
          </p:cNvGrpSpPr>
          <p:nvPr/>
        </p:nvGrpSpPr>
        <p:grpSpPr bwMode="auto">
          <a:xfrm>
            <a:off x="3059113" y="3933825"/>
            <a:ext cx="107950" cy="144463"/>
            <a:chOff x="3470" y="3113"/>
            <a:chExt cx="272" cy="272"/>
          </a:xfrm>
        </p:grpSpPr>
        <p:sp>
          <p:nvSpPr>
            <p:cNvPr id="37938" name="Rectangle 88"/>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39" name="AutoShape 89"/>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20" name="Group 90"/>
          <p:cNvGrpSpPr>
            <a:grpSpLocks noChangeAspect="1"/>
          </p:cNvGrpSpPr>
          <p:nvPr/>
        </p:nvGrpSpPr>
        <p:grpSpPr bwMode="auto">
          <a:xfrm>
            <a:off x="3490913" y="5229225"/>
            <a:ext cx="107950" cy="144463"/>
            <a:chOff x="3470" y="3113"/>
            <a:chExt cx="272" cy="272"/>
          </a:xfrm>
        </p:grpSpPr>
        <p:sp>
          <p:nvSpPr>
            <p:cNvPr id="37936" name="Rectangle 91"/>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37" name="AutoShape 92"/>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21" name="Group 93"/>
          <p:cNvGrpSpPr>
            <a:grpSpLocks noChangeAspect="1"/>
          </p:cNvGrpSpPr>
          <p:nvPr/>
        </p:nvGrpSpPr>
        <p:grpSpPr bwMode="auto">
          <a:xfrm>
            <a:off x="3203575" y="5013325"/>
            <a:ext cx="107950" cy="144463"/>
            <a:chOff x="3470" y="3113"/>
            <a:chExt cx="272" cy="272"/>
          </a:xfrm>
        </p:grpSpPr>
        <p:sp>
          <p:nvSpPr>
            <p:cNvPr id="37934" name="Rectangle 94"/>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35" name="AutoShape 95"/>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22" name="Group 96"/>
          <p:cNvGrpSpPr>
            <a:grpSpLocks noChangeAspect="1"/>
          </p:cNvGrpSpPr>
          <p:nvPr/>
        </p:nvGrpSpPr>
        <p:grpSpPr bwMode="auto">
          <a:xfrm>
            <a:off x="3995738" y="5518150"/>
            <a:ext cx="107950" cy="144463"/>
            <a:chOff x="3470" y="3113"/>
            <a:chExt cx="272" cy="272"/>
          </a:xfrm>
        </p:grpSpPr>
        <p:sp>
          <p:nvSpPr>
            <p:cNvPr id="37932" name="Rectangle 97"/>
            <p:cNvSpPr>
              <a:spLocks noChangeAspect="1" noChangeArrowheads="1"/>
            </p:cNvSpPr>
            <p:nvPr/>
          </p:nvSpPr>
          <p:spPr bwMode="auto">
            <a:xfrm>
              <a:off x="3470" y="3249"/>
              <a:ext cx="272" cy="136"/>
            </a:xfrm>
            <a:prstGeom prst="rect">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33" name="AutoShape 98"/>
            <p:cNvSpPr>
              <a:spLocks noChangeAspect="1" noChangeArrowheads="1"/>
            </p:cNvSpPr>
            <p:nvPr/>
          </p:nvSpPr>
          <p:spPr bwMode="auto">
            <a:xfrm>
              <a:off x="3470" y="3113"/>
              <a:ext cx="272" cy="136"/>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23" name="Group 99"/>
          <p:cNvGrpSpPr>
            <a:grpSpLocks noChangeAspect="1"/>
          </p:cNvGrpSpPr>
          <p:nvPr/>
        </p:nvGrpSpPr>
        <p:grpSpPr bwMode="auto">
          <a:xfrm>
            <a:off x="3562350" y="4652963"/>
            <a:ext cx="107950" cy="144462"/>
            <a:chOff x="3470" y="3113"/>
            <a:chExt cx="272" cy="272"/>
          </a:xfrm>
        </p:grpSpPr>
        <p:sp>
          <p:nvSpPr>
            <p:cNvPr id="37930" name="Rectangle 100"/>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31" name="AutoShape 101"/>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24" name="Group 102"/>
          <p:cNvGrpSpPr>
            <a:grpSpLocks noChangeAspect="1"/>
          </p:cNvGrpSpPr>
          <p:nvPr/>
        </p:nvGrpSpPr>
        <p:grpSpPr bwMode="auto">
          <a:xfrm>
            <a:off x="4281488" y="5445125"/>
            <a:ext cx="107950" cy="144463"/>
            <a:chOff x="3470" y="3113"/>
            <a:chExt cx="272" cy="272"/>
          </a:xfrm>
        </p:grpSpPr>
        <p:sp>
          <p:nvSpPr>
            <p:cNvPr id="37928" name="Rectangle 103"/>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29" name="AutoShape 104"/>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grpSp>
        <p:nvGrpSpPr>
          <p:cNvPr id="37925" name="Group 105"/>
          <p:cNvGrpSpPr>
            <a:grpSpLocks noChangeAspect="1"/>
          </p:cNvGrpSpPr>
          <p:nvPr/>
        </p:nvGrpSpPr>
        <p:grpSpPr bwMode="auto">
          <a:xfrm>
            <a:off x="4497388" y="5661025"/>
            <a:ext cx="107950" cy="144463"/>
            <a:chOff x="3470" y="3113"/>
            <a:chExt cx="272" cy="272"/>
          </a:xfrm>
        </p:grpSpPr>
        <p:sp>
          <p:nvSpPr>
            <p:cNvPr id="37926" name="Rectangle 106"/>
            <p:cNvSpPr>
              <a:spLocks noChangeAspect="1" noChangeArrowheads="1"/>
            </p:cNvSpPr>
            <p:nvPr/>
          </p:nvSpPr>
          <p:spPr bwMode="auto">
            <a:xfrm>
              <a:off x="3470" y="3249"/>
              <a:ext cx="272" cy="136"/>
            </a:xfrm>
            <a:prstGeom prst="rect">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sp>
          <p:nvSpPr>
            <p:cNvPr id="37927" name="AutoShape 107"/>
            <p:cNvSpPr>
              <a:spLocks noChangeAspect="1" noChangeArrowheads="1"/>
            </p:cNvSpPr>
            <p:nvPr/>
          </p:nvSpPr>
          <p:spPr bwMode="auto">
            <a:xfrm>
              <a:off x="3470" y="3113"/>
              <a:ext cx="272" cy="136"/>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wrap="none" anchor="ctr"/>
            <a:lstStyle/>
            <a:p>
              <a:endParaRPr lang="en-US">
                <a:latin typeface="+mj-lt"/>
              </a:endParaRPr>
            </a:p>
          </p:txBody>
        </p:sp>
      </p:grpSp>
    </p:spTree>
    <p:extLst>
      <p:ext uri="{BB962C8B-B14F-4D97-AF65-F5344CB8AC3E}">
        <p14:creationId xmlns:p14="http://schemas.microsoft.com/office/powerpoint/2010/main" val="3190274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274638"/>
            <a:ext cx="8229600" cy="1143000"/>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lgn="ctr">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nchor="ctr"/>
          <a:lstStyle/>
          <a:p>
            <a:pPr algn="ctr"/>
            <a:r>
              <a:rPr lang="fr-FR" sz="4800" b="1" dirty="0">
                <a:solidFill>
                  <a:srgbClr val="4F81BD"/>
                </a:solidFill>
                <a:latin typeface="+mj-lt"/>
              </a:rPr>
              <a:t>Exactitude</a:t>
            </a:r>
          </a:p>
        </p:txBody>
      </p:sp>
      <p:sp>
        <p:nvSpPr>
          <p:cNvPr id="38915" name="Rectangle 3"/>
          <p:cNvSpPr>
            <a:spLocks noChangeArrowheads="1"/>
          </p:cNvSpPr>
          <p:nvPr/>
        </p:nvSpPr>
        <p:spPr bwMode="auto">
          <a:xfrm>
            <a:off x="323850" y="1196975"/>
            <a:ext cx="8820150" cy="5472113"/>
          </a:xfrm>
          <a:prstGeom prst="rect">
            <a:avLst/>
          </a:prstGeom>
          <a:noFill/>
          <a:ln>
            <a:noFill/>
          </a:ln>
          <a:effectLst/>
          <a:extLst>
            <a:ext uri="{909E8E84-426E-40dd-AFC4-6F175D3DCCD1}">
              <a14:hiddenFill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solidFill>
                  <a:schemeClr val="accent1"/>
                </a:solidFill>
              </a14:hiddenFill>
            </a:ext>
            <a:ext uri="{91240B29-F687-4f45-9708-019B960494DF}">
              <a14:hiddenLine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a:effectLst>
                  <a:outerShdw dist="35921" dir="2700000" algn="ctr" rotWithShape="0">
                    <a:schemeClr val="bg2"/>
                  </a:outerShdw>
                </a:effectLst>
              </a14:hiddenEffects>
            </a:ext>
          </a:extLst>
        </p:spPr>
        <p:txBody>
          <a:bodyPr/>
          <a:lstStyle/>
          <a:p>
            <a:pPr marL="609600" indent="-609600">
              <a:lnSpc>
                <a:spcPct val="90000"/>
              </a:lnSpc>
              <a:spcBef>
                <a:spcPct val="20000"/>
              </a:spcBef>
              <a:buClr>
                <a:schemeClr val="accent2"/>
              </a:buClr>
              <a:buFontTx/>
              <a:buChar char="•"/>
            </a:pPr>
            <a:r>
              <a:rPr lang="fr-FR" sz="3200" dirty="0">
                <a:latin typeface="+mj-lt"/>
              </a:rPr>
              <a:t>Échantillonnage</a:t>
            </a:r>
          </a:p>
          <a:p>
            <a:pPr marL="990600" lvl="1" indent="-533400">
              <a:lnSpc>
                <a:spcPct val="90000"/>
              </a:lnSpc>
              <a:spcBef>
                <a:spcPct val="20000"/>
              </a:spcBef>
              <a:buClr>
                <a:schemeClr val="accent2"/>
              </a:buClr>
              <a:buFontTx/>
              <a:buChar char="–"/>
            </a:pPr>
            <a:r>
              <a:rPr lang="fr-FR" sz="2800" dirty="0">
                <a:latin typeface="+mj-lt"/>
              </a:rPr>
              <a:t>Néanmoins, les ménages ne sont généralement pas identiques, d’où l’importance de l’échantillonnage.</a:t>
            </a:r>
          </a:p>
          <a:p>
            <a:pPr marL="990600" lvl="1" indent="-533400">
              <a:lnSpc>
                <a:spcPct val="90000"/>
              </a:lnSpc>
              <a:spcBef>
                <a:spcPct val="20000"/>
              </a:spcBef>
              <a:buClr>
                <a:schemeClr val="accent2"/>
              </a:buClr>
              <a:buFontTx/>
              <a:buChar char="–"/>
            </a:pPr>
            <a:r>
              <a:rPr lang="fr-FR" sz="2800" dirty="0">
                <a:latin typeface="+mj-lt"/>
              </a:rPr>
              <a:t>Dans l’idéal, nous disposons d’une liste complète de tous les sujets de l’étude (cadre d’échantillonnage) et nous sélectionnons directement dans cette liste le nombre de ménages requis.</a:t>
            </a:r>
          </a:p>
          <a:p>
            <a:pPr marL="990600" lvl="1" indent="-533400">
              <a:lnSpc>
                <a:spcPct val="90000"/>
              </a:lnSpc>
              <a:spcBef>
                <a:spcPct val="20000"/>
              </a:spcBef>
              <a:buClr>
                <a:schemeClr val="accent2"/>
              </a:buClr>
              <a:buFontTx/>
              <a:buChar char="–"/>
            </a:pPr>
            <a:r>
              <a:rPr lang="fr-FR" sz="2800" dirty="0">
                <a:latin typeface="+mj-lt"/>
              </a:rPr>
              <a:t>Si ce n’est pas le cas, il est possible de choisir des sous-ensembles de sujets (grappes).</a:t>
            </a:r>
          </a:p>
          <a:p>
            <a:pPr marL="1371600" lvl="2" indent="-457200">
              <a:lnSpc>
                <a:spcPct val="90000"/>
              </a:lnSpc>
              <a:spcBef>
                <a:spcPct val="20000"/>
              </a:spcBef>
              <a:buClr>
                <a:schemeClr val="accent2"/>
              </a:buClr>
              <a:buFontTx/>
              <a:buChar char="•"/>
            </a:pPr>
            <a:r>
              <a:rPr lang="fr-FR" sz="2400" dirty="0">
                <a:latin typeface="+mj-lt"/>
              </a:rPr>
              <a:t>Établissements de santé</a:t>
            </a:r>
          </a:p>
          <a:p>
            <a:pPr marL="1371600" lvl="2" indent="-457200">
              <a:lnSpc>
                <a:spcPct val="90000"/>
              </a:lnSpc>
              <a:spcBef>
                <a:spcPct val="20000"/>
              </a:spcBef>
              <a:buClr>
                <a:schemeClr val="accent2"/>
              </a:buClr>
              <a:buFontTx/>
              <a:buChar char="•"/>
            </a:pPr>
            <a:r>
              <a:rPr lang="fr-FR" sz="2400" dirty="0">
                <a:latin typeface="+mj-lt"/>
              </a:rPr>
              <a:t>Villages</a:t>
            </a:r>
          </a:p>
          <a:p>
            <a:pPr marL="1371600" lvl="2" indent="-457200">
              <a:lnSpc>
                <a:spcPct val="90000"/>
              </a:lnSpc>
              <a:spcBef>
                <a:spcPct val="20000"/>
              </a:spcBef>
              <a:buClr>
                <a:schemeClr val="accent2"/>
              </a:buClr>
              <a:buFontTx/>
              <a:buChar char="•"/>
            </a:pPr>
            <a:r>
              <a:rPr lang="fr-FR" sz="2400" dirty="0">
                <a:latin typeface="+mj-lt"/>
              </a:rPr>
              <a:t>Écoles</a:t>
            </a:r>
          </a:p>
          <a:p>
            <a:pPr marL="990600" lvl="1" indent="-533400">
              <a:lnSpc>
                <a:spcPct val="90000"/>
              </a:lnSpc>
              <a:spcBef>
                <a:spcPct val="20000"/>
              </a:spcBef>
              <a:buClr>
                <a:schemeClr val="accent2"/>
              </a:buClr>
              <a:buFontTx/>
              <a:buChar char="–"/>
            </a:pPr>
            <a:r>
              <a:rPr lang="fr-FR" sz="2800" dirty="0">
                <a:latin typeface="+mj-lt"/>
              </a:rPr>
              <a:t>Échantillonnage en grappes à deux niveaux</a:t>
            </a:r>
          </a:p>
        </p:txBody>
      </p:sp>
    </p:spTree>
    <p:extLst>
      <p:ext uri="{BB962C8B-B14F-4D97-AF65-F5344CB8AC3E}">
        <p14:creationId xmlns:p14="http://schemas.microsoft.com/office/powerpoint/2010/main" val="3590689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1647</Words>
  <Application>Microsoft Office PowerPoint</Application>
  <PresentationFormat>On-screen Show (4:3)</PresentationFormat>
  <Paragraphs>172</Paragraphs>
  <Slides>24</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Myriad Pro Light</vt:lpstr>
      <vt:lpstr>Times</vt:lpstr>
      <vt:lpstr>Wingdings</vt:lpstr>
      <vt:lpstr>Office Theme</vt:lpstr>
      <vt:lpstr>Custom Design</vt:lpstr>
      <vt:lpstr>PowerPoint Presentation</vt:lpstr>
      <vt:lpstr>PowerPoint Presentation</vt:lpstr>
      <vt:lpstr>Objectif des enquêtes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Conception de la surveillance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Kilian</dc:creator>
  <cp:lastModifiedBy>Marine Gandit</cp:lastModifiedBy>
  <cp:revision>30</cp:revision>
  <dcterms:created xsi:type="dcterms:W3CDTF">2013-03-03T19:13:36Z</dcterms:created>
  <dcterms:modified xsi:type="dcterms:W3CDTF">2016-03-30T19:01:12Z</dcterms:modified>
</cp:coreProperties>
</file>