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57" r:id="rId3"/>
    <p:sldId id="258" r:id="rId4"/>
    <p:sldId id="259" r:id="rId5"/>
    <p:sldId id="260" r:id="rId6"/>
    <p:sldId id="261" r:id="rId7"/>
    <p:sldId id="262" r:id="rId8"/>
    <p:sldId id="264" r:id="rId9"/>
    <p:sldId id="275"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72" autoAdjust="0"/>
  </p:normalViewPr>
  <p:slideViewPr>
    <p:cSldViewPr>
      <p:cViewPr varScale="1">
        <p:scale>
          <a:sx n="62" d="100"/>
          <a:sy n="62" d="100"/>
        </p:scale>
        <p:origin x="2136"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700EA-CE98-4F5F-BA48-881B6C8291AA}" type="datetimeFigureOut">
              <a:rPr lang="en-US" smtClean="0"/>
              <a:t>3/30/2016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4E551-03EC-4B1F-8B1C-DFD302404865}" type="slidenum">
              <a:rPr lang="en-US" smtClean="0"/>
              <a:t>‹#›</a:t>
            </a:fld>
            <a:endParaRPr lang="fr-FR"/>
          </a:p>
        </p:txBody>
      </p:sp>
    </p:spTree>
    <p:extLst>
      <p:ext uri="{BB962C8B-B14F-4D97-AF65-F5344CB8AC3E}">
        <p14:creationId xmlns:p14="http://schemas.microsoft.com/office/powerpoint/2010/main" val="274970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rPr>
              <a:t>Si vous ne connaissez pas la taille d’une grappe (village, communauté ou zone de recensement), le chef de groupe demande aux autorités locales quelle est sa taille approximative. Il accomplit cette tâche pendant la phase de mobilisation. Si la grappe compte plus de 200 ménages, il convient de diviser la communauté en 2 sections à peu près égales ou plus. Dans le cas contraire, les investigateurs mettront trop longtemps à répertorier les ménages et cette grappe nécessitera une journée de travail en plus.</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3</a:t>
            </a:fld>
            <a:endParaRPr lang="fr-FR"/>
          </a:p>
        </p:txBody>
      </p:sp>
    </p:spTree>
    <p:extLst>
      <p:ext uri="{BB962C8B-B14F-4D97-AF65-F5344CB8AC3E}">
        <p14:creationId xmlns:p14="http://schemas.microsoft.com/office/powerpoint/2010/main" val="429284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Cette diapositive montre la liste complète des ménages sélectionnés : ils sont cochés dans la colonne « Sélectionné ».</a:t>
            </a:r>
          </a:p>
          <a:p>
            <a:endParaRPr lang="fr-FR" b="0" dirty="0" smtClean="0"/>
          </a:p>
          <a:p>
            <a:r>
              <a:rPr lang="fr-FR" smtClean="0"/>
              <a:t>Important : le numéro de ménage qui doit être indiqué dans le questionnaire n’est PAS le même que la numérotation de la colonne « Chef de groupe / N° ». L’identifiant du ménage est le numéro initialement attribué par l’investigateur lorsqu’il a répertorié les foyers ; il figure dans la colonne « Id. ménage » (entourée en rouge dans cet exemple).</a:t>
            </a:r>
            <a:endParaRPr lang="fr-FR" b="0" dirty="0"/>
          </a:p>
        </p:txBody>
      </p:sp>
      <p:sp>
        <p:nvSpPr>
          <p:cNvPr id="4" name="Slide Number Placeholder 3"/>
          <p:cNvSpPr>
            <a:spLocks noGrp="1"/>
          </p:cNvSpPr>
          <p:nvPr>
            <p:ph type="sldNum" sz="quarter" idx="10"/>
          </p:nvPr>
        </p:nvSpPr>
        <p:spPr/>
        <p:txBody>
          <a:bodyPr/>
          <a:lstStyle/>
          <a:p>
            <a:fld id="{9A04E551-03EC-4B1F-8B1C-DFD302404865}" type="slidenum">
              <a:rPr lang="en-US" smtClean="0"/>
              <a:t>13</a:t>
            </a:fld>
            <a:endParaRPr lang="fr-FR"/>
          </a:p>
        </p:txBody>
      </p:sp>
    </p:spTree>
    <p:extLst>
      <p:ext uri="{BB962C8B-B14F-4D97-AF65-F5344CB8AC3E}">
        <p14:creationId xmlns:p14="http://schemas.microsoft.com/office/powerpoint/2010/main" val="339210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L’identifiant ménage à indiquer dans le questionnaire correspond à l’identifiant attribué par l’investigateur dans la liste des ménages.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b="0" kern="1200" dirty="0" smtClean="0">
                <a:solidFill>
                  <a:schemeClr val="tx1"/>
                </a:solidFill>
                <a:effectLst/>
                <a:latin typeface="+mn-lt"/>
              </a:rPr>
              <a:t>Il est important d’indiquer également le code de l’investigateur sur chaque questionnaire afin de différencier les doublons potentiels au niveau des identifiants ménages au sein des grappes.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mtClean="0"/>
              <a:t>Cet exemple montre qu’il est possible d’attribuer un identifiant à 4 chiffres aux ménages. En effet, lorsque des investigateurs sont remplacés, leur code peut être 10 ou plus.</a:t>
            </a:r>
            <a:r>
              <a:rPr lang="fr-FR" sz="1200" b="0" kern="1200" baseline="0" dirty="0" smtClean="0">
                <a:solidFill>
                  <a:schemeClr val="tx1"/>
                </a:solidFill>
                <a:effectLst/>
                <a:latin typeface="+mn-lt"/>
              </a:rPr>
              <a:t> </a:t>
            </a:r>
            <a:r>
              <a:rPr lang="fr-FR" smtClean="0"/>
              <a:t>Dans ce cas, si le numéro de ménage compte seulement 3 chiffres, on le précède d’un 0, comme dans cet exemple.</a:t>
            </a: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14</a:t>
            </a:fld>
            <a:endParaRPr lang="fr-FR"/>
          </a:p>
        </p:txBody>
      </p:sp>
    </p:spTree>
    <p:extLst>
      <p:ext uri="{BB962C8B-B14F-4D97-AF65-F5344CB8AC3E}">
        <p14:creationId xmlns:p14="http://schemas.microsoft.com/office/powerpoint/2010/main" val="1127112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Nous utilisons à nouveau la ligne correspondant aux 36 ménages (colonne « Ménages répertoriés »), mais cette fois-ci, nous sélectionnons seulement les ménages suppléants.</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16</a:t>
            </a:fld>
            <a:endParaRPr lang="fr-FR"/>
          </a:p>
        </p:txBody>
      </p:sp>
    </p:spTree>
    <p:extLst>
      <p:ext uri="{BB962C8B-B14F-4D97-AF65-F5344CB8AC3E}">
        <p14:creationId xmlns:p14="http://schemas.microsoft.com/office/powerpoint/2010/main" val="350559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Par exemple, si 5 ménages suppléants sont nécessaires, nous prenons les 5 premiers numéros (R1 à R5) de la liste de numéros aléatoires. Ces ménages sont répartis entre les trois équipes d’investigateurs, qui leur rendent visite pour mener l’entretien.</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17</a:t>
            </a:fld>
            <a:endParaRPr lang="fr-FR"/>
          </a:p>
        </p:txBody>
      </p:sp>
    </p:spTree>
    <p:extLst>
      <p:ext uri="{BB962C8B-B14F-4D97-AF65-F5344CB8AC3E}">
        <p14:creationId xmlns:p14="http://schemas.microsoft.com/office/powerpoint/2010/main" val="1712864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rPr>
              <a:t>Une fois les entretiens terminés, le chef de groupe consigne les détails de la grappe dans sa fiche de suivi des grappes. Il doit bien veiller à renseigner le nombre de ménages suppléants utilisés : cette information est très importante.</a:t>
            </a:r>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04E551-03EC-4B1F-8B1C-DFD302404865}" type="slidenum">
              <a:rPr lang="en-US" smtClean="0"/>
              <a:t>18</a:t>
            </a:fld>
            <a:endParaRPr lang="fr-FR"/>
          </a:p>
        </p:txBody>
      </p:sp>
    </p:spTree>
    <p:extLst>
      <p:ext uri="{BB962C8B-B14F-4D97-AF65-F5344CB8AC3E}">
        <p14:creationId xmlns:p14="http://schemas.microsoft.com/office/powerpoint/2010/main" val="240173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Avec l’aide des autorités locales ou du chef de la communauté, nous préparons un plan approximatif de la zone, en nous appuyant sur les frontières naturelles, comme les routes ou rivières, ou les divisions existantes au sein de la communauté. Chaque section doit compter au moins 60 à 100 ménages.</a:t>
            </a:r>
            <a:endParaRPr lang="fr-FR"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Ensuite, nous sélectionnons une section au hasard, soit à l’aide de petits bouts de papier, soit en confiant cette opération à une personne qui ne participe pas au processus de sélection. Cette sélection peut être effectuée avant la visite sur le terrain ou au tout début de celle-ci, quand l’équipe arrive au sein de la grappe.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Le chef de groupe attribue ensuite une zone précise au sein de la communauté (ou de la section sélectionnée) à chaque investigateur (accompagné du guide local). Il vérifie également que les investigateurs disposent de la liste des ménages.</a:t>
            </a:r>
          </a:p>
        </p:txBody>
      </p:sp>
      <p:sp>
        <p:nvSpPr>
          <p:cNvPr id="4" name="Slide Number Placeholder 3"/>
          <p:cNvSpPr>
            <a:spLocks noGrp="1"/>
          </p:cNvSpPr>
          <p:nvPr>
            <p:ph type="sldNum" sz="quarter" idx="10"/>
          </p:nvPr>
        </p:nvSpPr>
        <p:spPr/>
        <p:txBody>
          <a:bodyPr/>
          <a:lstStyle/>
          <a:p>
            <a:fld id="{9A04E551-03EC-4B1F-8B1C-DFD302404865}" type="slidenum">
              <a:rPr lang="en-US" smtClean="0"/>
              <a:t>4</a:t>
            </a:fld>
            <a:endParaRPr lang="fr-FR"/>
          </a:p>
        </p:txBody>
      </p:sp>
    </p:spTree>
    <p:extLst>
      <p:ext uri="{BB962C8B-B14F-4D97-AF65-F5344CB8AC3E}">
        <p14:creationId xmlns:p14="http://schemas.microsoft.com/office/powerpoint/2010/main" val="323630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r-FR" sz="1200" kern="1200" dirty="0" smtClean="0">
                <a:solidFill>
                  <a:schemeClr val="tx1"/>
                </a:solidFill>
                <a:effectLst/>
                <a:latin typeface="+mn-lt"/>
              </a:rPr>
              <a:t>Au sein de sa zone, chaque investigateur se rend dans la totalité des logements habités (c’est-à-dire où les personnes habitent et où certaines ont dormi la nuit précédente) et consigne le nom des chefs de famille. </a:t>
            </a:r>
          </a:p>
          <a:p>
            <a:pPr marL="228600" indent="-228600">
              <a:buAutoNum type="arabicPeriod"/>
            </a:pPr>
            <a:r>
              <a:rPr lang="fr-FR" sz="1200" kern="1200" dirty="0" smtClean="0">
                <a:solidFill>
                  <a:schemeClr val="tx1"/>
                </a:solidFill>
                <a:effectLst/>
                <a:latin typeface="+mn-lt"/>
              </a:rPr>
              <a:t>Les bâtiments exclus sont les mêmes que lors de la campagne de distribution : bureaux, écoles, marchés, établissements de santé, prisons, orphelinats et tout logement inhabité.</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5</a:t>
            </a:fld>
            <a:endParaRPr lang="fr-FR"/>
          </a:p>
        </p:txBody>
      </p:sp>
    </p:spTree>
    <p:extLst>
      <p:ext uri="{BB962C8B-B14F-4D97-AF65-F5344CB8AC3E}">
        <p14:creationId xmlns:p14="http://schemas.microsoft.com/office/powerpoint/2010/main" val="388738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r-FR" smtClean="0"/>
              <a:t>Le chef de groupe répartit les sections de la grappe entre les investigateurs, en veillant à ce que les différentes zones soient bien délimitées. Il s’assure également qu’aucun ménage n’est oublié et qu’il n’y a aucun doublon.</a:t>
            </a:r>
            <a:endParaRPr lang="fr-FR" baseline="0" dirty="0" smtClean="0"/>
          </a:p>
          <a:p>
            <a:pPr marL="228600" indent="-228600">
              <a:buAutoNum type="arabicPeriod"/>
            </a:pPr>
            <a:r>
              <a:rPr lang="fr-FR" smtClean="0"/>
              <a:t>Chaque investigateur dispose d’une fiche destinée à établir les listes. Les investigateurs attribuent les numéros de ménages uniques selon la méthode suivante :</a:t>
            </a:r>
          </a:p>
          <a:p>
            <a:pPr marL="685800" lvl="1" indent="-228600">
              <a:buAutoNum type="arabicPeriod"/>
            </a:pPr>
            <a:r>
              <a:rPr lang="fr-FR" smtClean="0"/>
              <a:t>l’identifiant du ménage se compose de trois chiffres ;</a:t>
            </a:r>
          </a:p>
          <a:p>
            <a:pPr marL="685800" lvl="1" indent="-228600">
              <a:buAutoNum type="arabicPeriod"/>
            </a:pPr>
            <a:r>
              <a:rPr lang="fr-FR" smtClean="0"/>
              <a:t>le premier chiffre correspond au numéro de l’investigateur, qui est attribué par le chef de groupe (1 à 9 pour les trois équipes comprenant chacune trois investigateurs) ;</a:t>
            </a:r>
          </a:p>
          <a:p>
            <a:pPr marL="685800" lvl="1" indent="-228600">
              <a:buAutoNum type="arabicPeriod"/>
            </a:pPr>
            <a:r>
              <a:rPr lang="fr-FR" smtClean="0"/>
              <a:t>les deux derniers chiffres sont les numéros que l’investigateur attribue dans l’ordre aux ménages, en partant de 01 et en allant jusqu’à 99. Par conséquent, chaque investigateur doit avoir moins de 100 ménages à répertorier ;</a:t>
            </a:r>
            <a:endParaRPr lang="fr-FR" baseline="0" dirty="0" smtClean="0"/>
          </a:p>
          <a:p>
            <a:pPr marL="685800" lvl="1" indent="-228600">
              <a:buAutoNum type="arabicPeriod"/>
            </a:pPr>
            <a:r>
              <a:rPr lang="fr-FR" smtClean="0"/>
              <a:t>le numéro de ménage global est un nombre à trois chiffres, comme dans ces exemples.</a:t>
            </a:r>
            <a:endParaRPr lang="fr-FR" baseline="0" dirty="0" smtClean="0"/>
          </a:p>
          <a:p>
            <a:pPr marL="685800" lvl="1" indent="-228600">
              <a:buAutoNum type="arabicPeriod"/>
            </a:pP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6</a:t>
            </a:fld>
            <a:endParaRPr lang="fr-FR"/>
          </a:p>
        </p:txBody>
      </p:sp>
    </p:spTree>
    <p:extLst>
      <p:ext uri="{BB962C8B-B14F-4D97-AF65-F5344CB8AC3E}">
        <p14:creationId xmlns:p14="http://schemas.microsoft.com/office/powerpoint/2010/main" val="115103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Cet exemple montre les numéros des 9 premiers ménages répertoriés par le premier investigateur.</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7</a:t>
            </a:fld>
            <a:endParaRPr lang="fr-FR"/>
          </a:p>
        </p:txBody>
      </p:sp>
    </p:spTree>
    <p:extLst>
      <p:ext uri="{BB962C8B-B14F-4D97-AF65-F5344CB8AC3E}">
        <p14:creationId xmlns:p14="http://schemas.microsoft.com/office/powerpoint/2010/main" val="363011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rPr>
              <a:t>Les</a:t>
            </a:r>
            <a:r>
              <a:rPr lang="fr-FR" smtClean="0"/>
              <a:t> </a:t>
            </a:r>
            <a:r>
              <a:rPr lang="fr-FR" sz="1200" kern="1200" dirty="0" smtClean="0">
                <a:solidFill>
                  <a:schemeClr val="tx1"/>
                </a:solidFill>
                <a:effectLst/>
                <a:latin typeface="+mn-lt"/>
              </a:rPr>
              <a:t>points de cette</a:t>
            </a:r>
            <a:r>
              <a:rPr lang="fr-FR" smtClean="0"/>
              <a:t> </a:t>
            </a:r>
            <a:r>
              <a:rPr lang="fr-FR" sz="1200" kern="1200" dirty="0" smtClean="0">
                <a:solidFill>
                  <a:schemeClr val="tx1"/>
                </a:solidFill>
                <a:effectLst/>
                <a:latin typeface="+mn-lt"/>
              </a:rPr>
              <a:t>diapositive sont illustrés à la</a:t>
            </a:r>
            <a:r>
              <a:rPr lang="fr-FR" smtClean="0"/>
              <a:t> </a:t>
            </a:r>
            <a:r>
              <a:rPr lang="fr-FR" sz="1200" kern="1200" dirty="0" smtClean="0">
                <a:solidFill>
                  <a:schemeClr val="tx1"/>
                </a:solidFill>
                <a:effectLst/>
                <a:latin typeface="+mn-lt"/>
              </a:rPr>
              <a:t>diapositive</a:t>
            </a:r>
            <a:r>
              <a:rPr lang="fr-FR" smtClean="0"/>
              <a:t> </a:t>
            </a:r>
            <a:r>
              <a:rPr lang="fr-FR" sz="1200" kern="1200" baseline="0" dirty="0" smtClean="0">
                <a:solidFill>
                  <a:schemeClr val="tx1"/>
                </a:solidFill>
                <a:effectLst/>
                <a:latin typeface="+mn-lt"/>
              </a:rPr>
              <a:t>suivante.</a:t>
            </a:r>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04E551-03EC-4B1F-8B1C-DFD302404865}" type="slidenum">
              <a:rPr lang="en-US" smtClean="0"/>
              <a:t>9</a:t>
            </a:fld>
            <a:endParaRPr lang="fr-FR"/>
          </a:p>
        </p:txBody>
      </p:sp>
    </p:spTree>
    <p:extLst>
      <p:ext uri="{BB962C8B-B14F-4D97-AF65-F5344CB8AC3E}">
        <p14:creationId xmlns:p14="http://schemas.microsoft.com/office/powerpoint/2010/main" val="417262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Le chef de groupe « fusionne » les listes</a:t>
            </a:r>
            <a:r>
              <a:rPr lang="fr-FR" smtClean="0"/>
              <a:t> </a:t>
            </a:r>
            <a:r>
              <a:rPr lang="fr-FR" sz="1200" kern="1200" dirty="0" smtClean="0">
                <a:solidFill>
                  <a:schemeClr val="tx1"/>
                </a:solidFill>
                <a:effectLst/>
                <a:latin typeface="+mn-lt"/>
              </a:rPr>
              <a:t>selon la méthode suivante : il trie les listes en fonction des investigateurs, en commençant par le premier, puis le deuxième, etc. Puis dans la colonne « N° », il indique un numéro en commençant par 1, jusqu’au dernier ménage du premier investigateur. Ces numéros correspondant au premier investigateur sont identiques au numéro indiqué dans la colonne sans titre de la liste.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Pour le deuxième investigateur, le chef de groupe </a:t>
            </a:r>
            <a:r>
              <a:rPr lang="fr-FR" sz="1200" b="1" kern="1200" dirty="0" smtClean="0">
                <a:solidFill>
                  <a:schemeClr val="tx1"/>
                </a:solidFill>
                <a:effectLst/>
                <a:latin typeface="+mn-lt"/>
              </a:rPr>
              <a:t>continue cette numérotation</a:t>
            </a:r>
            <a:r>
              <a:rPr lang="fr-FR" sz="1200" kern="1200" dirty="0" smtClean="0">
                <a:solidFill>
                  <a:schemeClr val="tx1"/>
                </a:solidFill>
                <a:effectLst/>
                <a:latin typeface="+mn-lt"/>
              </a:rPr>
              <a:t> : si le premier investigateur se terminait sur le numéro 46, alors le premier numéro du deuxième investigateur sera le 47, dans la colonne « N° ».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Ainsi, le dernier numéro du dernier investigateur est n, le nombre total de ménages répertoriés.</a:t>
            </a:r>
          </a:p>
        </p:txBody>
      </p:sp>
      <p:sp>
        <p:nvSpPr>
          <p:cNvPr id="4" name="Slide Number Placeholder 3"/>
          <p:cNvSpPr>
            <a:spLocks noGrp="1"/>
          </p:cNvSpPr>
          <p:nvPr>
            <p:ph type="sldNum" sz="quarter" idx="10"/>
          </p:nvPr>
        </p:nvSpPr>
        <p:spPr/>
        <p:txBody>
          <a:bodyPr/>
          <a:lstStyle/>
          <a:p>
            <a:fld id="{9A04E551-03EC-4B1F-8B1C-DFD302404865}" type="slidenum">
              <a:rPr lang="en-US" smtClean="0"/>
              <a:t>10</a:t>
            </a:fld>
            <a:endParaRPr lang="fr-FR"/>
          </a:p>
        </p:txBody>
      </p:sp>
    </p:spTree>
    <p:extLst>
      <p:ext uri="{BB962C8B-B14F-4D97-AF65-F5344CB8AC3E}">
        <p14:creationId xmlns:p14="http://schemas.microsoft.com/office/powerpoint/2010/main" val="87334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Encore une fois, ces points sont illustrés à la diapositive suivante.</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11</a:t>
            </a:fld>
            <a:endParaRPr lang="fr-FR"/>
          </a:p>
        </p:txBody>
      </p:sp>
    </p:spTree>
    <p:extLst>
      <p:ext uri="{BB962C8B-B14F-4D97-AF65-F5344CB8AC3E}">
        <p14:creationId xmlns:p14="http://schemas.microsoft.com/office/powerpoint/2010/main" val="389401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Dans la première colonne du tableau de numéros aléatoires qui lui a été fourni (colonne « Ménages répertoriés »), le chef de groupe cherche le dernier numéro de la liste (n) (c’est-à-dire le nombre total de ménages répertoriés).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Dans cet exemple, ce nombre est « 36 ». Sur la ligne 36, on trouve 15 colonnes numérotées de 1 à 15. Ces colonnes désignent les ménages devant être échantillonnés : 1, 3, 6, 8, 10, etc.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smtClean="0">
                <a:solidFill>
                  <a:schemeClr val="tx1"/>
                </a:solidFill>
                <a:effectLst/>
                <a:latin typeface="+mn-lt"/>
              </a:rPr>
              <a:t>Ces numéros sont à retrouver dans la liste totale des ménages, colonne « N° ». Dans cette liste, le chef de groupe coche la colonne « Sélectionné » correspondant aux numéros indiqués : ce sont les ménages sélectionnés.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rPr>
              <a:t>Remarque : </a:t>
            </a:r>
            <a:r>
              <a:rPr lang="fr-FR" smtClean="0"/>
              <a:t>cet exemple provient d’une ancienne étude, dans laquelle 15 ménages étaient sélectionnés.</a:t>
            </a:r>
            <a:r>
              <a:rPr lang="fr-FR" sz="1200" kern="1200" dirty="0" smtClean="0">
                <a:solidFill>
                  <a:schemeClr val="tx1"/>
                </a:solidFill>
                <a:effectLst/>
                <a:latin typeface="+mn-lt"/>
              </a:rPr>
              <a:t> </a:t>
            </a:r>
            <a:r>
              <a:rPr lang="fr-FR" smtClean="0"/>
              <a:t>Dans notre étude, seuls 10 ménages seront sélectionnés !!!</a:t>
            </a:r>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04E551-03EC-4B1F-8B1C-DFD302404865}" type="slidenum">
              <a:rPr lang="en-US" smtClean="0"/>
              <a:t>12</a:t>
            </a:fld>
            <a:endParaRPr lang="fr-FR"/>
          </a:p>
        </p:txBody>
      </p:sp>
    </p:spTree>
    <p:extLst>
      <p:ext uri="{BB962C8B-B14F-4D97-AF65-F5344CB8AC3E}">
        <p14:creationId xmlns:p14="http://schemas.microsoft.com/office/powerpoint/2010/main" val="385173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96120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2324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80955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0623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8760"/>
            <a:ext cx="8229600" cy="48574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a:xfrm>
            <a:off x="468313" y="6237288"/>
            <a:ext cx="8280400" cy="365125"/>
          </a:xfrm>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0186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a:xfrm>
            <a:off x="395288" y="6308725"/>
            <a:ext cx="8280400" cy="365125"/>
          </a:xfrm>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93544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39584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0128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EAC60-D186-45B7-A2B4-EF1F09192038}"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98066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EAC60-D186-45B7-A2B4-EF1F09192038}"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339227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EAC60-D186-45B7-A2B4-EF1F09192038}"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51150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EAC60-D186-45B7-A2B4-EF1F09192038}"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93857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AC60-D186-45B7-A2B4-EF1F09192038}"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309360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AC60-D186-45B7-A2B4-EF1F09192038}"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08324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EAC60-D186-45B7-A2B4-EF1F09192038}" type="datetimeFigureOut">
              <a:rPr lang="en-US" smtClean="0"/>
              <a:t>3/30/2016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F1A75-654B-4CA5-9B90-3A2C98F831FF}" type="slidenum">
              <a:rPr lang="en-US" smtClean="0"/>
              <a:t>‹#›</a:t>
            </a:fld>
            <a:endParaRPr lang="en-US"/>
          </a:p>
        </p:txBody>
      </p:sp>
    </p:spTree>
    <p:extLst>
      <p:ext uri="{BB962C8B-B14F-4D97-AF65-F5344CB8AC3E}">
        <p14:creationId xmlns:p14="http://schemas.microsoft.com/office/powerpoint/2010/main" val="281758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3"/>
          </p:nvPr>
        </p:nvSpPr>
        <p:spPr>
          <a:xfrm>
            <a:off x="468313" y="6356350"/>
            <a:ext cx="8280400" cy="365125"/>
          </a:xfrm>
          <a:prstGeom prst="rect">
            <a:avLst/>
          </a:prstGeom>
        </p:spPr>
        <p:txBody>
          <a:bodyPr vert="horz" lIns="91440" tIns="45720" rIns="91440" bIns="45720" rtlCol="0" anchor="ctr"/>
          <a:lstStyle>
            <a:lvl1pPr algn="ctr">
              <a:defRPr sz="1100" i="1">
                <a:solidFill>
                  <a:prstClr val="black">
                    <a:tint val="75000"/>
                  </a:prstClr>
                </a:solidFill>
                <a:latin typeface="Myriad Pro Light"/>
                <a:cs typeface="+mn-cs"/>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1814008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rtl="0" eaLnBrk="0" fontAlgn="base" hangingPunct="0">
        <a:spcBef>
          <a:spcPct val="0"/>
        </a:spcBef>
        <a:spcAft>
          <a:spcPct val="0"/>
        </a:spcAft>
        <a:defRPr sz="4000" kern="1200">
          <a:solidFill>
            <a:schemeClr val="tx1"/>
          </a:solidFill>
          <a:latin typeface="Myriad Pro Light"/>
          <a:ea typeface="+mj-ea"/>
          <a:cs typeface="+mj-cs"/>
        </a:defRPr>
      </a:lvl1pPr>
      <a:lvl2pPr algn="ctr" rtl="0" eaLnBrk="0" fontAlgn="base" hangingPunct="0">
        <a:spcBef>
          <a:spcPct val="0"/>
        </a:spcBef>
        <a:spcAft>
          <a:spcPct val="0"/>
        </a:spcAft>
        <a:defRPr sz="4000">
          <a:solidFill>
            <a:schemeClr val="tx1"/>
          </a:solidFill>
          <a:latin typeface="Myriad Pro Light" pitchFamily="-109" charset="0"/>
        </a:defRPr>
      </a:lvl2pPr>
      <a:lvl3pPr algn="ctr" rtl="0" eaLnBrk="0" fontAlgn="base" hangingPunct="0">
        <a:spcBef>
          <a:spcPct val="0"/>
        </a:spcBef>
        <a:spcAft>
          <a:spcPct val="0"/>
        </a:spcAft>
        <a:defRPr sz="4000">
          <a:solidFill>
            <a:schemeClr val="tx1"/>
          </a:solidFill>
          <a:latin typeface="Myriad Pro Light" pitchFamily="-109" charset="0"/>
        </a:defRPr>
      </a:lvl3pPr>
      <a:lvl4pPr algn="ctr" rtl="0" eaLnBrk="0" fontAlgn="base" hangingPunct="0">
        <a:spcBef>
          <a:spcPct val="0"/>
        </a:spcBef>
        <a:spcAft>
          <a:spcPct val="0"/>
        </a:spcAft>
        <a:defRPr sz="4000">
          <a:solidFill>
            <a:schemeClr val="tx1"/>
          </a:solidFill>
          <a:latin typeface="Myriad Pro Light" pitchFamily="-109" charset="0"/>
        </a:defRPr>
      </a:lvl4pPr>
      <a:lvl5pPr algn="ctr" rtl="0" eaLnBrk="0" fontAlgn="base" hangingPunct="0">
        <a:spcBef>
          <a:spcPct val="0"/>
        </a:spcBef>
        <a:spcAft>
          <a:spcPct val="0"/>
        </a:spcAft>
        <a:defRPr sz="4000">
          <a:solidFill>
            <a:schemeClr val="tx1"/>
          </a:solidFill>
          <a:latin typeface="Myriad Pro Light" pitchFamily="-109" charset="0"/>
        </a:defRPr>
      </a:lvl5pPr>
      <a:lvl6pPr marL="457200" algn="ctr" rtl="0" fontAlgn="base">
        <a:spcBef>
          <a:spcPct val="0"/>
        </a:spcBef>
        <a:spcAft>
          <a:spcPct val="0"/>
        </a:spcAft>
        <a:defRPr sz="4000">
          <a:solidFill>
            <a:schemeClr val="tx1"/>
          </a:solidFill>
          <a:latin typeface="Myriad Pro Light" pitchFamily="-109" charset="0"/>
        </a:defRPr>
      </a:lvl6pPr>
      <a:lvl7pPr marL="914400" algn="ctr" rtl="0" fontAlgn="base">
        <a:spcBef>
          <a:spcPct val="0"/>
        </a:spcBef>
        <a:spcAft>
          <a:spcPct val="0"/>
        </a:spcAft>
        <a:defRPr sz="4000">
          <a:solidFill>
            <a:schemeClr val="tx1"/>
          </a:solidFill>
          <a:latin typeface="Myriad Pro Light" pitchFamily="-109" charset="0"/>
        </a:defRPr>
      </a:lvl7pPr>
      <a:lvl8pPr marL="1371600" algn="ctr" rtl="0" fontAlgn="base">
        <a:spcBef>
          <a:spcPct val="0"/>
        </a:spcBef>
        <a:spcAft>
          <a:spcPct val="0"/>
        </a:spcAft>
        <a:defRPr sz="4000">
          <a:solidFill>
            <a:schemeClr val="tx1"/>
          </a:solidFill>
          <a:latin typeface="Myriad Pro Light" pitchFamily="-109" charset="0"/>
        </a:defRPr>
      </a:lvl8pPr>
      <a:lvl9pPr marL="1828800" algn="ctr" rtl="0" fontAlgn="base">
        <a:spcBef>
          <a:spcPct val="0"/>
        </a:spcBef>
        <a:spcAft>
          <a:spcPct val="0"/>
        </a:spcAft>
        <a:defRPr sz="4000">
          <a:solidFill>
            <a:schemeClr val="tx1"/>
          </a:solidFill>
          <a:latin typeface="Myriad Pro Light" pitchFamily="-109"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yriad Pro Ligh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yriad Pro Ligh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yriad Pro Ligh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yriad Pro Light"/>
          <a:ea typeface="+mn-ea"/>
          <a:cs typeface="+mn-cs"/>
        </a:defRPr>
      </a:lvl4pPr>
      <a:lvl5pPr marL="2057400" indent="-228600" algn="l" rtl="0" eaLnBrk="0" fontAlgn="base" hangingPunct="0">
        <a:spcBef>
          <a:spcPct val="20000"/>
        </a:spcBef>
        <a:spcAft>
          <a:spcPct val="0"/>
        </a:spcAft>
        <a:buFont typeface="Arial" pitchFamily="34" charset="0"/>
        <a:buChar char="»"/>
        <a:defRPr sz="2800" kern="1200">
          <a:solidFill>
            <a:schemeClr val="tx1"/>
          </a:solidFill>
          <a:latin typeface="Myriad Pro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60125" y="260648"/>
            <a:ext cx="72723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fr-FR" sz="3600" b="1" dirty="0" smtClean="0">
                <a:solidFill>
                  <a:srgbClr val="993366"/>
                </a:solidFill>
                <a:latin typeface="+mj-lt"/>
              </a:rPr>
              <a:t>Surveillance de la durabilité des MILD</a:t>
            </a:r>
            <a:endParaRPr lang="fr-FR" sz="3600" b="1" dirty="0">
              <a:solidFill>
                <a:srgbClr val="993366"/>
              </a:solidFill>
              <a:latin typeface="+mj-lt"/>
            </a:endParaRPr>
          </a:p>
          <a:p>
            <a:pPr algn="ctr" eaLnBrk="1" hangingPunct="1"/>
            <a:endParaRPr lang="fr-FR" sz="3600" b="1" dirty="0">
              <a:solidFill>
                <a:srgbClr val="993366"/>
              </a:solidFill>
              <a:latin typeface="+mj-lt"/>
            </a:endParaRPr>
          </a:p>
        </p:txBody>
      </p:sp>
      <p:sp>
        <p:nvSpPr>
          <p:cNvPr id="8" name="Text Box 4"/>
          <p:cNvSpPr txBox="1">
            <a:spLocks noChangeArrowheads="1"/>
          </p:cNvSpPr>
          <p:nvPr/>
        </p:nvSpPr>
        <p:spPr bwMode="auto">
          <a:xfrm>
            <a:off x="347821" y="2348879"/>
            <a:ext cx="8496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fr-FR" sz="3600" b="1" dirty="0" smtClean="0">
                <a:solidFill>
                  <a:schemeClr val="accent1">
                    <a:lumMod val="50000"/>
                  </a:schemeClr>
                </a:solidFill>
                <a:latin typeface="+mj-lt"/>
              </a:rPr>
              <a:t>Sélection des ménages</a:t>
            </a:r>
            <a:endParaRPr lang="fr-FR" sz="3600" b="1" dirty="0">
              <a:solidFill>
                <a:schemeClr val="accent1">
                  <a:lumMod val="50000"/>
                </a:schemeClr>
              </a:solidFill>
              <a:latin typeface="+mj-lt"/>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051720" y="4365104"/>
            <a:ext cx="5030417" cy="1667490"/>
          </a:xfrm>
          <a:prstGeom prst="rect">
            <a:avLst/>
          </a:prstGeom>
        </p:spPr>
      </p:pic>
    </p:spTree>
    <p:extLst>
      <p:ext uri="{BB962C8B-B14F-4D97-AF65-F5344CB8AC3E}">
        <p14:creationId xmlns:p14="http://schemas.microsoft.com/office/powerpoint/2010/main" val="235492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99" y="1412776"/>
            <a:ext cx="2714625" cy="2638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Liste des ménages</a:t>
            </a:r>
            <a:endParaRPr lang="fr-FR" sz="4000" b="1" dirty="0">
              <a:solidFill>
                <a:srgbClr val="C00000"/>
              </a:solidFill>
              <a:latin typeface="+mj-lt"/>
            </a:endParaRPr>
          </a:p>
        </p:txBody>
      </p:sp>
      <p:sp>
        <p:nvSpPr>
          <p:cNvPr id="3" name="Oval 2"/>
          <p:cNvSpPr/>
          <p:nvPr/>
        </p:nvSpPr>
        <p:spPr>
          <a:xfrm>
            <a:off x="5724128" y="5449457"/>
            <a:ext cx="432048" cy="3546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785223" y="3889079"/>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019513"/>
            <a:ext cx="2781300" cy="3448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6453593" y="542711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42980" y="542711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77691" y="5588824"/>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42980" y="5750946"/>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886744" y="592212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77691" y="6084243"/>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428097" y="558857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28097" y="5750946"/>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454840" y="5921452"/>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437150" y="609195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453755" y="625341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46203" y="6414864"/>
            <a:ext cx="288032" cy="68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0598" y="6083827"/>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150" y="592212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6648" y="5750946"/>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51092" y="5598293"/>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851092" y="5427118"/>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996952"/>
            <a:ext cx="2781300" cy="3257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 name="Rectangle 64"/>
          <p:cNvSpPr/>
          <p:nvPr/>
        </p:nvSpPr>
        <p:spPr>
          <a:xfrm>
            <a:off x="6831991" y="5588571"/>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428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Sélection des ménages</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dirty="0" smtClean="0">
                <a:latin typeface="+mj-lt"/>
              </a:rPr>
              <a:t>Le chef de groupe cherche ensuite le numéro correspondant au nombre total de ménages répertoriés dans la « liste de numéros aléatoires », colonne « Ménages répertoriés ».</a:t>
            </a:r>
          </a:p>
          <a:p>
            <a:pPr>
              <a:buClr>
                <a:srgbClr val="C00000"/>
              </a:buClr>
              <a:buFont typeface="Wingdings" pitchFamily="2" charset="2"/>
              <a:buChar char="§"/>
            </a:pPr>
            <a:r>
              <a:rPr lang="fr-FR" dirty="0" smtClean="0">
                <a:latin typeface="+mj-lt"/>
              </a:rPr>
              <a:t>Les 10 premiers numéros de cette ligne (colonnes 1-10) sont les ménages sélectionnés.</a:t>
            </a:r>
          </a:p>
          <a:p>
            <a:pPr>
              <a:buClr>
                <a:srgbClr val="C00000"/>
              </a:buClr>
              <a:buFont typeface="Wingdings" pitchFamily="2" charset="2"/>
              <a:buChar char="§"/>
            </a:pPr>
            <a:r>
              <a:rPr lang="fr-FR" dirty="0" smtClean="0">
                <a:latin typeface="+mj-lt"/>
              </a:rPr>
              <a:t>Le chef de groupe les coche dans la liste.</a:t>
            </a:r>
          </a:p>
        </p:txBody>
      </p:sp>
    </p:spTree>
    <p:extLst>
      <p:ext uri="{BB962C8B-B14F-4D97-AF65-F5344CB8AC3E}">
        <p14:creationId xmlns:p14="http://schemas.microsoft.com/office/powerpoint/2010/main" val="381739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Sélection des ménages</a:t>
            </a:r>
            <a:endParaRPr lang="fr-FR" sz="4000" b="1" dirty="0">
              <a:solidFill>
                <a:srgbClr val="C00000"/>
              </a:solidFill>
              <a:latin typeface="+mj-lt"/>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6" y="1196752"/>
            <a:ext cx="9144000" cy="37243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6" y="5422384"/>
            <a:ext cx="9214118" cy="1155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51520" y="1988840"/>
            <a:ext cx="0" cy="23762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906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33329"/>
            <a:ext cx="2771775" cy="2705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161830"/>
            <a:ext cx="2676525" cy="3457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Sélection des ménages</a:t>
            </a:r>
            <a:endParaRPr lang="fr-FR" sz="4000" b="1" dirty="0">
              <a:solidFill>
                <a:srgbClr val="C00000"/>
              </a:solidFill>
              <a:latin typeface="+mj-lt"/>
            </a:endParaRPr>
          </a:p>
        </p:txBody>
      </p:sp>
      <p:sp>
        <p:nvSpPr>
          <p:cNvPr id="12" name="Content Placeholder 5"/>
          <p:cNvSpPr>
            <a:spLocks noGrp="1"/>
          </p:cNvSpPr>
          <p:nvPr>
            <p:ph idx="1"/>
          </p:nvPr>
        </p:nvSpPr>
        <p:spPr>
          <a:xfrm>
            <a:off x="355302" y="5013176"/>
            <a:ext cx="8229600" cy="1333824"/>
          </a:xfrm>
        </p:spPr>
        <p:txBody>
          <a:bodyPr>
            <a:normAutofit fontScale="77500" lnSpcReduction="20000"/>
          </a:bodyPr>
          <a:lstStyle/>
          <a:p>
            <a:pPr>
              <a:buClr>
                <a:srgbClr val="C00000"/>
              </a:buClr>
              <a:buFont typeface="Wingdings" pitchFamily="2" charset="2"/>
              <a:buChar char="§"/>
            </a:pPr>
            <a:r>
              <a:rPr lang="fr-FR" dirty="0" smtClean="0">
                <a:latin typeface="+mj-lt"/>
              </a:rPr>
              <a:t>Les investigateurs rendent visite à tous les ménages sélectionnés. Dans le questionnaire, le numéro de ménage est celui indiqué dans la colonne « Id. ménage ».</a:t>
            </a:r>
          </a:p>
        </p:txBody>
      </p:sp>
      <p:sp>
        <p:nvSpPr>
          <p:cNvPr id="13" name="Oval 12"/>
          <p:cNvSpPr/>
          <p:nvPr/>
        </p:nvSpPr>
        <p:spPr>
          <a:xfrm>
            <a:off x="2030657" y="3284983"/>
            <a:ext cx="432048" cy="3546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1547591"/>
            <a:ext cx="2781300" cy="3076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8341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Identifiants des ménages</a:t>
            </a:r>
            <a:endParaRPr lang="fr-FR" sz="4000" b="1" dirty="0">
              <a:solidFill>
                <a:srgbClr val="C00000"/>
              </a:solidFill>
              <a:latin typeface="+mj-l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853" y="1412776"/>
            <a:ext cx="6448425" cy="422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2977238" y="3645024"/>
            <a:ext cx="1018697"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Oval 5"/>
          <p:cNvSpPr/>
          <p:nvPr/>
        </p:nvSpPr>
        <p:spPr>
          <a:xfrm>
            <a:off x="6372200" y="3651720"/>
            <a:ext cx="1018697"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Oval 6"/>
          <p:cNvSpPr/>
          <p:nvPr/>
        </p:nvSpPr>
        <p:spPr>
          <a:xfrm>
            <a:off x="4355976" y="4144567"/>
            <a:ext cx="1872208"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4222176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Ménages suppléants</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dirty="0" smtClean="0">
                <a:latin typeface="+mj-lt"/>
              </a:rPr>
              <a:t>S’il s’avère qu’un ménage sélectionné n’est pas éligible car il n’a pas reçu de moustiquaire dans le cadre de la campagne, l’investigateur le pointe dans la liste (il entoure l’identifiant).</a:t>
            </a:r>
          </a:p>
          <a:p>
            <a:pPr>
              <a:buClr>
                <a:srgbClr val="C00000"/>
              </a:buClr>
              <a:buFont typeface="Wingdings" pitchFamily="2" charset="2"/>
              <a:buChar char="§"/>
            </a:pPr>
            <a:r>
              <a:rPr lang="fr-FR" dirty="0" smtClean="0">
                <a:latin typeface="+mj-lt"/>
              </a:rPr>
              <a:t>Une fois que les investigateurs ont rendu visite aux 10 ménages, le chef de groupe sélectionne le nombre de ménages requis parmi les suppléants, R1 à R6, dans la liste de numéros aléatoires.</a:t>
            </a:r>
          </a:p>
        </p:txBody>
      </p:sp>
    </p:spTree>
    <p:extLst>
      <p:ext uri="{BB962C8B-B14F-4D97-AF65-F5344CB8AC3E}">
        <p14:creationId xmlns:p14="http://schemas.microsoft.com/office/powerpoint/2010/main" val="427989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Ménages suppléants</a:t>
            </a:r>
            <a:endParaRPr lang="fr-FR" sz="4000" b="1" dirty="0">
              <a:solidFill>
                <a:srgbClr val="C00000"/>
              </a:solidFill>
              <a:latin typeface="+mj-l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5966"/>
            <a:ext cx="9144000" cy="36870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841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Ménages suppléants</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dirty="0" smtClean="0">
                <a:latin typeface="+mj-lt"/>
              </a:rPr>
              <a:t>Ces numéros suppléants sont utilisés dans l’ordre des ménages non éligibles, de gauche à droite.</a:t>
            </a:r>
          </a:p>
          <a:p>
            <a:pPr>
              <a:buClr>
                <a:srgbClr val="C00000"/>
              </a:buClr>
              <a:buFont typeface="Wingdings" pitchFamily="2" charset="2"/>
              <a:buChar char="§"/>
            </a:pPr>
            <a:r>
              <a:rPr lang="fr-FR" dirty="0" smtClean="0">
                <a:latin typeface="+mj-lt"/>
              </a:rPr>
              <a:t>Si un ménage suppléant n’est pas non plus éligible, il n’est PAS remplacé.</a:t>
            </a:r>
          </a:p>
          <a:p>
            <a:pPr>
              <a:buClr>
                <a:srgbClr val="C00000"/>
              </a:buClr>
              <a:buFont typeface="Wingdings" pitchFamily="2" charset="2"/>
              <a:buChar char="§"/>
            </a:pPr>
            <a:r>
              <a:rPr lang="fr-FR" dirty="0" smtClean="0">
                <a:latin typeface="+mj-lt"/>
              </a:rPr>
              <a:t>Pas plus de 6 ménages suppléants au total.</a:t>
            </a:r>
          </a:p>
        </p:txBody>
      </p:sp>
    </p:spTree>
    <p:extLst>
      <p:ext uri="{BB962C8B-B14F-4D97-AF65-F5344CB8AC3E}">
        <p14:creationId xmlns:p14="http://schemas.microsoft.com/office/powerpoint/2010/main" val="1763195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Résumé des résultats de chaque grappe</a:t>
            </a:r>
            <a:endParaRPr lang="fr-FR" sz="4000" b="1" dirty="0">
              <a:solidFill>
                <a:srgbClr val="C00000"/>
              </a:solidFill>
              <a:latin typeface="+mj-lt"/>
            </a:endParaRPr>
          </a:p>
        </p:txBody>
      </p:sp>
      <p:sp>
        <p:nvSpPr>
          <p:cNvPr id="48" name="Content Placeholder 5"/>
          <p:cNvSpPr>
            <a:spLocks noGrp="1"/>
          </p:cNvSpPr>
          <p:nvPr>
            <p:ph idx="1"/>
          </p:nvPr>
        </p:nvSpPr>
        <p:spPr>
          <a:xfrm>
            <a:off x="349188" y="1293920"/>
            <a:ext cx="8229600" cy="1440160"/>
          </a:xfrm>
        </p:spPr>
        <p:txBody>
          <a:bodyPr>
            <a:normAutofit/>
          </a:bodyPr>
          <a:lstStyle/>
          <a:p>
            <a:pPr>
              <a:buClr>
                <a:srgbClr val="C00000"/>
              </a:buClr>
              <a:buFont typeface="Wingdings" pitchFamily="2" charset="2"/>
              <a:buChar char="§"/>
            </a:pPr>
            <a:r>
              <a:rPr lang="fr-FR" dirty="0" smtClean="0">
                <a:latin typeface="+mj-lt"/>
              </a:rPr>
              <a:t>Lorsqu’une grappe est terminée, le chef de groupe établit un résumé des résultats.</a:t>
            </a:r>
          </a:p>
        </p:txBody>
      </p:sp>
      <p:pic>
        <p:nvPicPr>
          <p:cNvPr id="2" name="Picture 1"/>
          <p:cNvPicPr>
            <a:picLocks noChangeAspect="1"/>
          </p:cNvPicPr>
          <p:nvPr/>
        </p:nvPicPr>
        <p:blipFill rotWithShape="1">
          <a:blip r:embed="rId3"/>
          <a:srcRect l="42158" t="28300" r="26866" b="36132"/>
          <a:stretch/>
        </p:blipFill>
        <p:spPr>
          <a:xfrm>
            <a:off x="1331640" y="2636912"/>
            <a:ext cx="5688632" cy="3658872"/>
          </a:xfrm>
          <a:prstGeom prst="rect">
            <a:avLst/>
          </a:prstGeom>
        </p:spPr>
      </p:pic>
    </p:spTree>
    <p:extLst>
      <p:ext uri="{BB962C8B-B14F-4D97-AF65-F5344CB8AC3E}">
        <p14:creationId xmlns:p14="http://schemas.microsoft.com/office/powerpoint/2010/main" val="31910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Présentation générale</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smtClean="0">
                <a:latin typeface="+mj-lt"/>
              </a:rPr>
              <a:t>Division de la communauté en sections</a:t>
            </a:r>
          </a:p>
          <a:p>
            <a:pPr>
              <a:buClr>
                <a:srgbClr val="C00000"/>
              </a:buClr>
              <a:buFont typeface="Wingdings" pitchFamily="2" charset="2"/>
              <a:buChar char="§"/>
            </a:pPr>
            <a:r>
              <a:rPr lang="fr-FR" smtClean="0">
                <a:latin typeface="+mj-lt"/>
              </a:rPr>
              <a:t>Liste et numérotation de tous les ménages éligibles</a:t>
            </a:r>
          </a:p>
          <a:p>
            <a:pPr>
              <a:buClr>
                <a:srgbClr val="C00000"/>
              </a:buClr>
              <a:buFont typeface="Wingdings" pitchFamily="2" charset="2"/>
              <a:buChar char="§"/>
            </a:pPr>
            <a:r>
              <a:rPr lang="fr-FR" smtClean="0">
                <a:latin typeface="+mj-lt"/>
              </a:rPr>
              <a:t>Sélection des ménages à l’aide de listes de numéros aléatoires</a:t>
            </a:r>
          </a:p>
          <a:p>
            <a:pPr>
              <a:buClr>
                <a:srgbClr val="C00000"/>
              </a:buClr>
              <a:buFont typeface="Wingdings" pitchFamily="2" charset="2"/>
              <a:buChar char="§"/>
            </a:pPr>
            <a:r>
              <a:rPr lang="fr-FR" smtClean="0">
                <a:latin typeface="+mj-lt"/>
              </a:rPr>
              <a:t>Répartition des entretiens et ménages suppléants</a:t>
            </a:r>
          </a:p>
          <a:p>
            <a:pPr>
              <a:buClr>
                <a:srgbClr val="C00000"/>
              </a:buClr>
              <a:buFont typeface="Wingdings" pitchFamily="2" charset="2"/>
              <a:buChar char="§"/>
            </a:pPr>
            <a:endParaRPr lang="fr-FR" smtClean="0">
              <a:latin typeface="+mj-lt"/>
            </a:endParaRPr>
          </a:p>
        </p:txBody>
      </p:sp>
    </p:spTree>
    <p:extLst>
      <p:ext uri="{BB962C8B-B14F-4D97-AF65-F5344CB8AC3E}">
        <p14:creationId xmlns:p14="http://schemas.microsoft.com/office/powerpoint/2010/main" val="3939544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Division des grappes en sections</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dirty="0" smtClean="0">
                <a:latin typeface="+mj-lt"/>
              </a:rPr>
              <a:t>Dans chaque site, 15 grappes ont été sélectionnées.</a:t>
            </a:r>
          </a:p>
          <a:p>
            <a:pPr>
              <a:buClr>
                <a:srgbClr val="C00000"/>
              </a:buClr>
              <a:buFont typeface="Wingdings" pitchFamily="2" charset="2"/>
              <a:buChar char="§"/>
            </a:pPr>
            <a:r>
              <a:rPr lang="fr-FR" dirty="0" smtClean="0">
                <a:latin typeface="+mj-lt"/>
              </a:rPr>
              <a:t>Si une communauté compte plus de 200 ménages, elle doit être divisée en sections égales, comprenant 60 à 100 ménages.</a:t>
            </a:r>
          </a:p>
          <a:p>
            <a:pPr>
              <a:buClr>
                <a:srgbClr val="C00000"/>
              </a:buClr>
              <a:buFont typeface="Wingdings" pitchFamily="2" charset="2"/>
              <a:buChar char="§"/>
            </a:pPr>
            <a:r>
              <a:rPr lang="fr-FR" smtClean="0"/>
              <a:t>Ces sections restent inchangées pendant les trois cycles d’entretiens.</a:t>
            </a:r>
          </a:p>
          <a:p>
            <a:pPr>
              <a:buClr>
                <a:srgbClr val="C00000"/>
              </a:buClr>
              <a:buFont typeface="Wingdings" pitchFamily="2" charset="2"/>
              <a:buChar char="§"/>
            </a:pPr>
            <a:endParaRPr lang="fr-FR" dirty="0" smtClean="0">
              <a:latin typeface="+mj-lt"/>
            </a:endParaRPr>
          </a:p>
        </p:txBody>
      </p:sp>
    </p:spTree>
    <p:extLst>
      <p:ext uri="{BB962C8B-B14F-4D97-AF65-F5344CB8AC3E}">
        <p14:creationId xmlns:p14="http://schemas.microsoft.com/office/powerpoint/2010/main" val="3390773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Division des communautés en sections</a:t>
            </a:r>
            <a:endParaRPr lang="fr-FR" sz="4000" b="1" dirty="0">
              <a:solidFill>
                <a:srgbClr val="C00000"/>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556" y="2073269"/>
            <a:ext cx="5842862" cy="474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88187" y="1027483"/>
            <a:ext cx="8229600" cy="4824536"/>
          </a:xfrm>
        </p:spPr>
        <p:txBody>
          <a:bodyPr>
            <a:normAutofit/>
          </a:bodyPr>
          <a:lstStyle/>
          <a:p>
            <a:pPr>
              <a:buClr>
                <a:srgbClr val="C00000"/>
              </a:buClr>
              <a:buFont typeface="Wingdings" pitchFamily="2" charset="2"/>
              <a:buChar char="§"/>
            </a:pPr>
            <a:r>
              <a:rPr lang="fr-FR" sz="2800" dirty="0" smtClean="0">
                <a:latin typeface="+mj-lt"/>
              </a:rPr>
              <a:t>Cette tâche est à effectuer avec la collaboration des autorités locales ou du chef de la communauté.</a:t>
            </a:r>
          </a:p>
        </p:txBody>
      </p:sp>
    </p:spTree>
    <p:extLst>
      <p:ext uri="{BB962C8B-B14F-4D97-AF65-F5344CB8AC3E}">
        <p14:creationId xmlns:p14="http://schemas.microsoft.com/office/powerpoint/2010/main" val="42972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Liste des ménages</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dirty="0" smtClean="0">
                <a:latin typeface="+mj-lt"/>
              </a:rPr>
              <a:t>Au sein de la communauté (ou de la section), nous répertorions tous les logements habités et nous leur attribuons un numéro.</a:t>
            </a:r>
          </a:p>
          <a:p>
            <a:pPr>
              <a:buClr>
                <a:srgbClr val="C00000"/>
              </a:buClr>
              <a:buFont typeface="Wingdings" pitchFamily="2" charset="2"/>
              <a:buChar char="§"/>
            </a:pPr>
            <a:r>
              <a:rPr lang="fr-FR" dirty="0" smtClean="0">
                <a:latin typeface="+mj-lt"/>
              </a:rPr>
              <a:t>Nous ne répertorions pas :</a:t>
            </a:r>
          </a:p>
          <a:p>
            <a:pPr lvl="1">
              <a:buClr>
                <a:srgbClr val="C00000"/>
              </a:buClr>
              <a:buFont typeface="Wingdings" pitchFamily="2" charset="2"/>
              <a:buChar char="§"/>
            </a:pPr>
            <a:r>
              <a:rPr lang="fr-FR" dirty="0">
                <a:latin typeface="+mj-lt"/>
              </a:rPr>
              <a:t>les bureaux</a:t>
            </a:r>
          </a:p>
          <a:p>
            <a:pPr lvl="1">
              <a:buClr>
                <a:srgbClr val="C00000"/>
              </a:buClr>
              <a:buFont typeface="Wingdings" pitchFamily="2" charset="2"/>
              <a:buChar char="§"/>
            </a:pPr>
            <a:r>
              <a:rPr lang="fr-FR" dirty="0" smtClean="0">
                <a:latin typeface="+mj-lt"/>
              </a:rPr>
              <a:t>les écoles et établissements de santé</a:t>
            </a:r>
          </a:p>
          <a:p>
            <a:pPr lvl="1">
              <a:buClr>
                <a:srgbClr val="C00000"/>
              </a:buClr>
              <a:buFont typeface="Wingdings" pitchFamily="2" charset="2"/>
              <a:buChar char="§"/>
            </a:pPr>
            <a:r>
              <a:rPr lang="fr-FR" dirty="0" smtClean="0">
                <a:latin typeface="+mj-lt"/>
              </a:rPr>
              <a:t>les marchés, lieux de commerce </a:t>
            </a:r>
          </a:p>
          <a:p>
            <a:pPr lvl="1">
              <a:buClr>
                <a:srgbClr val="C00000"/>
              </a:buClr>
              <a:buFont typeface="Wingdings" pitchFamily="2" charset="2"/>
              <a:buChar char="§"/>
            </a:pPr>
            <a:r>
              <a:rPr lang="fr-FR" dirty="0" smtClean="0">
                <a:latin typeface="+mj-lt"/>
              </a:rPr>
              <a:t>les prisons, orphelinats, casernes</a:t>
            </a:r>
          </a:p>
          <a:p>
            <a:pPr lvl="1">
              <a:buClr>
                <a:srgbClr val="C00000"/>
              </a:buClr>
              <a:buFont typeface="Wingdings" pitchFamily="2" charset="2"/>
              <a:buChar char="§"/>
            </a:pPr>
            <a:r>
              <a:rPr lang="fr-FR" dirty="0" smtClean="0">
                <a:latin typeface="+mj-lt"/>
              </a:rPr>
              <a:t>tout autre bâtiment non habité</a:t>
            </a:r>
          </a:p>
        </p:txBody>
      </p:sp>
    </p:spTree>
    <p:extLst>
      <p:ext uri="{BB962C8B-B14F-4D97-AF65-F5344CB8AC3E}">
        <p14:creationId xmlns:p14="http://schemas.microsoft.com/office/powerpoint/2010/main" val="627253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Liste des ménages</a:t>
            </a:r>
            <a:endParaRPr lang="fr-FR" sz="4000" b="1" dirty="0">
              <a:solidFill>
                <a:srgbClr val="C00000"/>
              </a:solidFill>
              <a:latin typeface="+mj-lt"/>
            </a:endParaRPr>
          </a:p>
        </p:txBody>
      </p:sp>
      <p:sp>
        <p:nvSpPr>
          <p:cNvPr id="48" name="Content Placeholder 5"/>
          <p:cNvSpPr>
            <a:spLocks noGrp="1"/>
          </p:cNvSpPr>
          <p:nvPr>
            <p:ph idx="1"/>
          </p:nvPr>
        </p:nvSpPr>
        <p:spPr>
          <a:xfrm>
            <a:off x="488187" y="1340768"/>
            <a:ext cx="8229600" cy="4824536"/>
          </a:xfrm>
        </p:spPr>
        <p:txBody>
          <a:bodyPr>
            <a:normAutofit lnSpcReduction="10000"/>
          </a:bodyPr>
          <a:lstStyle/>
          <a:p>
            <a:pPr>
              <a:buClr>
                <a:srgbClr val="C00000"/>
              </a:buClr>
              <a:buFont typeface="Wingdings" pitchFamily="2" charset="2"/>
              <a:buChar char="§"/>
            </a:pPr>
            <a:r>
              <a:rPr lang="fr-FR" dirty="0" smtClean="0">
                <a:latin typeface="+mj-lt"/>
              </a:rPr>
              <a:t>Chaque investigateur se voit attribuer une partie de la communauté (section) pour y dresser cette liste.</a:t>
            </a:r>
          </a:p>
          <a:p>
            <a:pPr>
              <a:buClr>
                <a:srgbClr val="C00000"/>
              </a:buClr>
              <a:buFont typeface="Wingdings" pitchFamily="2" charset="2"/>
              <a:buChar char="§"/>
            </a:pPr>
            <a:r>
              <a:rPr lang="fr-FR" dirty="0" smtClean="0">
                <a:latin typeface="+mj-lt"/>
              </a:rPr>
              <a:t>Chaque ménage éligible reçoit un numéro unique.</a:t>
            </a:r>
          </a:p>
          <a:p>
            <a:pPr>
              <a:buClr>
                <a:srgbClr val="C00000"/>
              </a:buClr>
              <a:buFont typeface="Wingdings" pitchFamily="2" charset="2"/>
              <a:buChar char="§"/>
            </a:pPr>
            <a:r>
              <a:rPr lang="fr-FR" dirty="0" smtClean="0">
                <a:latin typeface="+mj-lt"/>
              </a:rPr>
              <a:t>Ce numéro se compose de deux parties :</a:t>
            </a:r>
          </a:p>
          <a:p>
            <a:pPr lvl="1">
              <a:buClr>
                <a:srgbClr val="C00000"/>
              </a:buClr>
              <a:buFont typeface="Wingdings" pitchFamily="2" charset="2"/>
              <a:buChar char="§"/>
            </a:pPr>
            <a:r>
              <a:rPr lang="fr-FR" dirty="0" smtClean="0">
                <a:latin typeface="+mj-lt"/>
              </a:rPr>
              <a:t>un chiffre correspondant à l’investigateur (1-9)</a:t>
            </a:r>
          </a:p>
          <a:p>
            <a:pPr lvl="2">
              <a:buClr>
                <a:srgbClr val="C00000"/>
              </a:buClr>
              <a:buFont typeface="Wingdings" pitchFamily="2" charset="2"/>
              <a:buChar char="§"/>
            </a:pPr>
            <a:r>
              <a:rPr lang="fr-FR" dirty="0" smtClean="0">
                <a:latin typeface="+mj-lt"/>
              </a:rPr>
              <a:t>équipe 1 : 1-3, équipe 2 : 4-6, équipe 3 : 7-9</a:t>
            </a:r>
          </a:p>
          <a:p>
            <a:pPr lvl="1">
              <a:buClr>
                <a:srgbClr val="C00000"/>
              </a:buClr>
              <a:buFont typeface="Wingdings" pitchFamily="2" charset="2"/>
              <a:buChar char="§"/>
            </a:pPr>
            <a:r>
              <a:rPr lang="fr-FR" dirty="0" smtClean="0">
                <a:latin typeface="+mj-lt"/>
              </a:rPr>
              <a:t>deux chiffres correspondant au ménage (01-99)</a:t>
            </a:r>
          </a:p>
          <a:p>
            <a:pPr lvl="1">
              <a:buClr>
                <a:srgbClr val="C00000"/>
              </a:buClr>
              <a:buFont typeface="Wingdings" pitchFamily="2" charset="2"/>
              <a:buChar char="§"/>
            </a:pPr>
            <a:r>
              <a:rPr lang="fr-FR" dirty="0" smtClean="0">
                <a:latin typeface="+mj-lt"/>
              </a:rPr>
              <a:t>par exemple, 101, 312, 645</a:t>
            </a:r>
          </a:p>
        </p:txBody>
      </p:sp>
    </p:spTree>
    <p:extLst>
      <p:ext uri="{BB962C8B-B14F-4D97-AF65-F5344CB8AC3E}">
        <p14:creationId xmlns:p14="http://schemas.microsoft.com/office/powerpoint/2010/main" val="199940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552" y="260648"/>
            <a:ext cx="9252520" cy="707886"/>
          </a:xfrm>
          <a:prstGeom prst="rect">
            <a:avLst/>
          </a:prstGeom>
          <a:noFill/>
        </p:spPr>
        <p:txBody>
          <a:bodyPr wrap="square" rtlCol="0">
            <a:spAutoFit/>
          </a:bodyPr>
          <a:lstStyle/>
          <a:p>
            <a:pPr algn="ctr"/>
            <a:r>
              <a:rPr lang="fr-FR" sz="4000" b="1" dirty="0" smtClean="0">
                <a:solidFill>
                  <a:srgbClr val="C00000"/>
                </a:solidFill>
                <a:latin typeface="+mj-lt"/>
              </a:rPr>
              <a:t>Liste des ménages</a:t>
            </a:r>
            <a:endParaRPr lang="fr-FR" sz="4000" b="1" dirty="0">
              <a:solidFill>
                <a:srgbClr val="C00000"/>
              </a:solidFill>
              <a:latin typeface="+mj-lt"/>
            </a:endParaRPr>
          </a:p>
        </p:txBody>
      </p:sp>
      <p:pic>
        <p:nvPicPr>
          <p:cNvPr id="2" name="Picture 1"/>
          <p:cNvPicPr>
            <a:picLocks noChangeAspect="1"/>
          </p:cNvPicPr>
          <p:nvPr/>
        </p:nvPicPr>
        <p:blipFill rotWithShape="1">
          <a:blip r:embed="rId3"/>
          <a:srcRect l="11127" t="19900" r="67396" b="32501"/>
          <a:stretch/>
        </p:blipFill>
        <p:spPr>
          <a:xfrm>
            <a:off x="755576" y="1196752"/>
            <a:ext cx="7200800" cy="4896544"/>
          </a:xfrm>
          <a:prstGeom prst="rect">
            <a:avLst/>
          </a:prstGeom>
        </p:spPr>
      </p:pic>
    </p:spTree>
    <p:extLst>
      <p:ext uri="{BB962C8B-B14F-4D97-AF65-F5344CB8AC3E}">
        <p14:creationId xmlns:p14="http://schemas.microsoft.com/office/powerpoint/2010/main" val="4021409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solidFill>
                  <a:srgbClr val="C00000"/>
                </a:solidFill>
              </a:rPr>
              <a:t>Liste des ménages</a:t>
            </a:r>
            <a:br>
              <a:rPr lang="fr-FR" b="1" dirty="0">
                <a:solidFill>
                  <a:srgbClr val="C00000"/>
                </a:solidFill>
              </a:rPr>
            </a:br>
            <a:endParaRPr lang="en-US" dirty="0"/>
          </a:p>
        </p:txBody>
      </p:sp>
      <p:pic>
        <p:nvPicPr>
          <p:cNvPr id="4" name="Content Placeholder 3"/>
          <p:cNvPicPr>
            <a:picLocks noGrp="1" noChangeAspect="1"/>
          </p:cNvPicPr>
          <p:nvPr>
            <p:ph idx="1"/>
          </p:nvPr>
        </p:nvPicPr>
        <p:blipFill rotWithShape="1">
          <a:blip r:embed="rId2"/>
          <a:srcRect l="23202" t="24742" r="27903" b="28227"/>
          <a:stretch/>
        </p:blipFill>
        <p:spPr>
          <a:xfrm>
            <a:off x="827572" y="1918990"/>
            <a:ext cx="7488856" cy="3888382"/>
          </a:xfrm>
          <a:prstGeom prst="rect">
            <a:avLst/>
          </a:prstGeom>
        </p:spPr>
      </p:pic>
    </p:spTree>
    <p:extLst>
      <p:ext uri="{BB962C8B-B14F-4D97-AF65-F5344CB8AC3E}">
        <p14:creationId xmlns:p14="http://schemas.microsoft.com/office/powerpoint/2010/main" val="1686916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Liste des ménages</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dirty="0" smtClean="0">
                <a:latin typeface="+mj-lt"/>
              </a:rPr>
              <a:t>Une fois que tous les investigateurs ont établi leurs listes, le chef de groupe les fusionne.</a:t>
            </a:r>
          </a:p>
          <a:p>
            <a:pPr>
              <a:buClr>
                <a:srgbClr val="C00000"/>
              </a:buClr>
              <a:buFont typeface="Wingdings" pitchFamily="2" charset="2"/>
              <a:buChar char="§"/>
            </a:pPr>
            <a:r>
              <a:rPr lang="fr-FR" dirty="0" smtClean="0">
                <a:latin typeface="+mj-lt"/>
              </a:rPr>
              <a:t>Dans la colonne « Chef de groupe (N°) » de la liste des ménages, il numérote dans l’ordre la totalité des ménages répertoriés.</a:t>
            </a:r>
          </a:p>
          <a:p>
            <a:pPr>
              <a:buClr>
                <a:srgbClr val="C00000"/>
              </a:buClr>
              <a:buFont typeface="Wingdings" pitchFamily="2" charset="2"/>
              <a:buChar char="§"/>
            </a:pPr>
            <a:r>
              <a:rPr lang="fr-FR" dirty="0" smtClean="0">
                <a:latin typeface="+mj-lt"/>
              </a:rPr>
              <a:t>Le dernier numéro correspond donc au nombre total de ménages répertoriés.</a:t>
            </a:r>
          </a:p>
        </p:txBody>
      </p:sp>
    </p:spTree>
    <p:extLst>
      <p:ext uri="{BB962C8B-B14F-4D97-AF65-F5344CB8AC3E}">
        <p14:creationId xmlns:p14="http://schemas.microsoft.com/office/powerpoint/2010/main" val="1646236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4195</TotalTime>
  <Words>741</Words>
  <Application>Microsoft Office PowerPoint</Application>
  <PresentationFormat>On-screen Show (4:3)</PresentationFormat>
  <Paragraphs>100</Paragraphs>
  <Slides>18</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Myriad Pro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 des ménages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Kilian</dc:creator>
  <cp:lastModifiedBy>Marine Gandit</cp:lastModifiedBy>
  <cp:revision>60</cp:revision>
  <dcterms:created xsi:type="dcterms:W3CDTF">2013-03-03T19:13:36Z</dcterms:created>
  <dcterms:modified xsi:type="dcterms:W3CDTF">2016-03-30T19:50:07Z</dcterms:modified>
</cp:coreProperties>
</file>