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6"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49" autoAdjust="0"/>
  </p:normalViewPr>
  <p:slideViewPr>
    <p:cSldViewPr>
      <p:cViewPr varScale="1">
        <p:scale>
          <a:sx n="48" d="100"/>
          <a:sy n="48" d="100"/>
        </p:scale>
        <p:origin x="251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C85BD-7719-4746-BF42-30FDE888FEFC}" type="datetimeFigureOut">
              <a:rPr lang="en-US" smtClean="0"/>
              <a:t>3/30/2016</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FA1AC-FB10-45C4-877B-C5EB00465471}" type="slidenum">
              <a:rPr lang="en-US" smtClean="0"/>
              <a:t>‹#›</a:t>
            </a:fld>
            <a:endParaRPr lang="fr-FR"/>
          </a:p>
        </p:txBody>
      </p:sp>
    </p:spTree>
    <p:extLst>
      <p:ext uri="{BB962C8B-B14F-4D97-AF65-F5344CB8AC3E}">
        <p14:creationId xmlns:p14="http://schemas.microsoft.com/office/powerpoint/2010/main" val="42423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présentation fournit une vue d’ensemble de la structure du questionnaire, tout en soulignant certaines règles générales lorsqu’il s’agit de saisir les réponses. Cette présentation est censée précéder un examen étape par étape du questionnaire, ainsi qu’un jeu de rôles.</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1</a:t>
            </a:fld>
            <a:endParaRPr lang="fr-FR"/>
          </a:p>
        </p:txBody>
      </p:sp>
    </p:spTree>
    <p:extLst>
      <p:ext uri="{BB962C8B-B14F-4D97-AF65-F5344CB8AC3E}">
        <p14:creationId xmlns:p14="http://schemas.microsoft.com/office/powerpoint/2010/main" val="71212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 questionnaire initial (qui sert à établir la cohorte de moustiquaires issues de la campagne et devant être surveillées) se compose de six sections : ...</a:t>
            </a:r>
          </a:p>
          <a:p>
            <a:r>
              <a:rPr lang="fr-FR" smtClean="0"/>
              <a:t>À noter que lors des cycles suivants, la section 4 disparaît et les questions pertinentes sont intégrées à la section 5 pour chacune des moustiquaires de la cohorte.</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2</a:t>
            </a:fld>
            <a:endParaRPr lang="fr-FR"/>
          </a:p>
        </p:txBody>
      </p:sp>
    </p:spTree>
    <p:extLst>
      <p:ext uri="{BB962C8B-B14F-4D97-AF65-F5344CB8AC3E}">
        <p14:creationId xmlns:p14="http://schemas.microsoft.com/office/powerpoint/2010/main" val="45087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mtClean="0"/>
              <a:t>La section « Identification » est la plus importante de ce questionnaire car sans ces renseignements, les informations recueillies ne peuvent pas être analysées et par conséquent, n’apportent rien à cette étude.</a:t>
            </a:r>
          </a:p>
          <a:p>
            <a:pPr marL="0" indent="0">
              <a:buNone/>
            </a:pPr>
            <a:r>
              <a:rPr lang="fr-FR" smtClean="0"/>
              <a:t>La localité (dans cet exemple, la zone d’administration locale [ZAL] au Nigeria), c’est-à-dire un quartier et la ville ou province, permet de clarifier l’emplacement géographique. Cependant, dans le cadre de ce premier questionnaire, l’élément le plus important reste l’identifiant.</a:t>
            </a:r>
            <a:r>
              <a:rPr lang="fr-FR" sz="1200" b="0" kern="1200" baseline="0" dirty="0" smtClean="0">
                <a:solidFill>
                  <a:schemeClr val="tx1"/>
                </a:solidFill>
                <a:effectLst/>
                <a:latin typeface="+mn-lt"/>
              </a:rPr>
              <a:t> </a:t>
            </a:r>
            <a:r>
              <a:rPr lang="fr-FR" smtClean="0"/>
              <a:t>Cet identifiant se compose du numéro de grappe (le numéro du village ou de la communauté) suivi du numéro du ménage (qui se trouve dans la liste de tous les ménages de la communauté)...</a:t>
            </a:r>
            <a:r>
              <a:rPr lang="fr-FR" sz="1200" b="0" kern="1200" baseline="0" dirty="0" smtClean="0">
                <a:solidFill>
                  <a:schemeClr val="tx1"/>
                </a:solidFill>
                <a:effectLst/>
                <a:latin typeface="+mn-lt"/>
              </a:rPr>
              <a:t> </a:t>
            </a:r>
            <a:r>
              <a:rPr lang="fr-FR" smtClean="0"/>
              <a:t>Cette procédure est expliquée plus en détail dans la présentation « Sélection des ménages ».</a:t>
            </a:r>
            <a:endParaRPr lang="fr-FR" sz="1200" b="0" kern="1200" baseline="0" dirty="0" smtClean="0">
              <a:solidFill>
                <a:schemeClr val="tx1"/>
              </a:solidFill>
              <a:effectLst/>
              <a:latin typeface="+mn-lt"/>
              <a:ea typeface="+mn-ea"/>
              <a:cs typeface="+mn-cs"/>
            </a:endParaRPr>
          </a:p>
          <a:p>
            <a:pPr marL="0" indent="0">
              <a:buNone/>
            </a:pPr>
            <a:r>
              <a:rPr lang="fr-FR" smtClean="0"/>
              <a:t>La deuxième section documente les contacts avec le ménage sélectionné (échantillonné) : elle doit être systématiquement remplie, même si le ménage a refusé de répondre ou s’il était toujours absent après trois tentatives.</a:t>
            </a:r>
          </a:p>
          <a:p>
            <a:pPr marL="0" indent="0">
              <a:buNone/>
            </a:pPr>
            <a:r>
              <a:rPr lang="fr-FR" smtClean="0"/>
              <a:t>Après l’identification, vous lisez le script de consentement (voir le document correspondant), et si le ménage accepte de participer, vous effectuez l’entretien.</a:t>
            </a:r>
            <a:endParaRPr lang="fr-FR"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FA1AC-FB10-45C4-877B-C5EB00465471}" type="slidenum">
              <a:rPr lang="en-US" smtClean="0"/>
              <a:t>3</a:t>
            </a:fld>
            <a:endParaRPr lang="fr-FR"/>
          </a:p>
        </p:txBody>
      </p:sp>
    </p:spTree>
    <p:extLst>
      <p:ext uri="{BB962C8B-B14F-4D97-AF65-F5344CB8AC3E}">
        <p14:creationId xmlns:p14="http://schemas.microsoft.com/office/powerpoint/2010/main" val="5019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Dans le cadre de ce questionnaire, l’unité d’observation principale est le ménage, ou plus précisément le répondant au sein du ménage, mais les réponses correspondent généralement à la totalité du ménage. Cependant, cette unité d’observation est différente dans trois sections du questionnaire :</a:t>
            </a:r>
          </a:p>
          <a:p>
            <a:pPr marL="228600" indent="-228600">
              <a:buAutoNum type="arabicPeriod"/>
            </a:pPr>
            <a:r>
              <a:rPr lang="fr-FR" smtClean="0"/>
              <a:t>la liste des membres du ménage, où chaque ligne correspond à un individu qui habite dans le logement ou qui s’y trouve en visite ;</a:t>
            </a:r>
            <a:endParaRPr lang="fr-FR" baseline="0" dirty="0" smtClean="0"/>
          </a:p>
          <a:p>
            <a:pPr marL="228600" indent="-228600">
              <a:buAutoNum type="arabicPeriod"/>
            </a:pPr>
            <a:r>
              <a:rPr lang="fr-FR" smtClean="0"/>
              <a:t>ce que sont devenues les moustiquaires que le ménage n’a plus en sa possession et pourquoi elles ont été perdues, où les réponses correspondent à chaque moustiquaire perdue ;</a:t>
            </a:r>
            <a:endParaRPr lang="fr-FR" baseline="0" dirty="0" smtClean="0"/>
          </a:p>
          <a:p>
            <a:pPr marL="228600" indent="-228600">
              <a:buAutoNum type="arabicPeriod"/>
            </a:pPr>
            <a:r>
              <a:rPr lang="fr-FR" smtClean="0"/>
              <a:t>les caractéristiques des moustiquaires que le ménage a en sa possession, où la moustiquaire est l’unité d’observation. Cette partie se compose d’une section qui examine toutes les moustiquaires issues de la campagne, et d’une autre section consacrée à toutes les autres moustiquaires (provenant d’autres sources).</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4</a:t>
            </a:fld>
            <a:endParaRPr lang="fr-FR"/>
          </a:p>
        </p:txBody>
      </p:sp>
    </p:spTree>
    <p:extLst>
      <p:ext uri="{BB962C8B-B14F-4D97-AF65-F5344CB8AC3E}">
        <p14:creationId xmlns:p14="http://schemas.microsoft.com/office/powerpoint/2010/main" val="375383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Voici quelques règles générales à respecter lorsque vous remplissez le questionnaire.</a:t>
            </a:r>
          </a:p>
          <a:p>
            <a:pPr marL="228600" indent="-228600">
              <a:buAutoNum type="arabicPeriod"/>
            </a:pPr>
            <a:r>
              <a:rPr lang="fr-FR" smtClean="0"/>
              <a:t>Ne lisez jamais les réponses possibles au répondant. Au contraire, écoutez ses réponses et cochez la proposition correspondante dans le questionnaire.</a:t>
            </a:r>
            <a:endParaRPr lang="fr-FR" baseline="0" dirty="0" smtClean="0"/>
          </a:p>
          <a:p>
            <a:pPr marL="228600" indent="-228600">
              <a:buAutoNum type="arabicPeriod"/>
            </a:pPr>
            <a:r>
              <a:rPr lang="fr-FR" smtClean="0"/>
              <a:t>Si la question nécessite de se remémorer des événements passés et si le répondant a du mal à s’en souvenir, aidez-le à retracer l’événement pas à pas afin de rafraîchir sa mémoire.</a:t>
            </a:r>
            <a:endParaRPr lang="fr-FR" baseline="0" dirty="0" smtClean="0"/>
          </a:p>
          <a:p>
            <a:pPr marL="228600" indent="-228600">
              <a:buAutoNum type="arabicPeriod"/>
            </a:pPr>
            <a:r>
              <a:rPr lang="fr-FR" smtClean="0"/>
              <a:t>Si la réponse fournie ne correspond pas exactement aux options formulées dans le questionnaire, cochez celle qui s’en approche le plus, c’est-à-dire dont le sens est identique, même si le répondant a utilisé d’autres mots. En revanche, si la réponse ne correspond à aucune proposition, si elle en est très différente, cochez la case « Autre ».</a:t>
            </a:r>
            <a:endParaRPr lang="fr-FR" baseline="0" dirty="0" smtClean="0"/>
          </a:p>
          <a:p>
            <a:pPr marL="228600" indent="-228600">
              <a:buAutoNum type="arabicPeriod"/>
            </a:pPr>
            <a:r>
              <a:rPr lang="fr-FR" smtClean="0"/>
              <a:t>Faites bien attention à l’enchaînement des questions, c’est-à-dire aux instructions fournies dans le questionnaire, qui vous indiquent quelle question poser en fonction des réponses (cette remarque ne s’applique pas aux investigateurs qui utilisent des appareils numériques pour la collecte des informations).</a:t>
            </a:r>
            <a:endParaRPr lang="fr-FR" baseline="0" dirty="0" smtClean="0"/>
          </a:p>
          <a:p>
            <a:pPr marL="228600" indent="-228600">
              <a:buAutoNum type="arabicPeriod"/>
            </a:pPr>
            <a:r>
              <a:rPr lang="fr-FR" smtClean="0"/>
              <a:t>Entourez bien clairement les réponses pour que les équipes chargées de saisir les données n’aient aucun doute lorsqu’elles examineront les réponses.</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5</a:t>
            </a:fld>
            <a:endParaRPr lang="fr-FR"/>
          </a:p>
        </p:txBody>
      </p:sp>
    </p:spTree>
    <p:extLst>
      <p:ext uri="{BB962C8B-B14F-4D97-AF65-F5344CB8AC3E}">
        <p14:creationId xmlns:p14="http://schemas.microsoft.com/office/powerpoint/2010/main" val="398542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Entourez toujours les réponses, plutôt que de les cocher, afin que les équipes chargées de la saisie puissent plus facilement les lire. Lorsque les questions appellent plusieurs réponses oui/non, comme ici la question Q25, il est très important de bien entourer également les réponses « Non », pour confirmer que la question a bien été posée (une absence de réponse n’équivaut PAS à un non).</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6</a:t>
            </a:fld>
            <a:endParaRPr lang="fr-FR"/>
          </a:p>
        </p:txBody>
      </p:sp>
    </p:spTree>
    <p:extLst>
      <p:ext uri="{BB962C8B-B14F-4D97-AF65-F5344CB8AC3E}">
        <p14:creationId xmlns:p14="http://schemas.microsoft.com/office/powerpoint/2010/main" val="206895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Voici un exemple d’enchaînement de questions. Lorsque le questionnaire ne fournit pas d’instruction particulière, passez simplement à la question suivante. Dans cet exemple, si la réponse à la question Q32 est « Oui », passez à la question Q33. En revanche, si la réponse est « Non » ou « Je ne sais pas », l’enchaînement vous indique de passer directement à la question Q34, sans poser la question 33 (qui ne concerne pas le répondant).</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7</a:t>
            </a:fld>
            <a:endParaRPr lang="fr-FR"/>
          </a:p>
        </p:txBody>
      </p:sp>
    </p:spTree>
    <p:extLst>
      <p:ext uri="{BB962C8B-B14F-4D97-AF65-F5344CB8AC3E}">
        <p14:creationId xmlns:p14="http://schemas.microsoft.com/office/powerpoint/2010/main" val="340243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Certaines questions permettent plusieurs réponses, comme dans cet exemple. Il est donc possible que le répondant fournisse plusieurs réponses, lesquelles doivent toutes être consignées (dans n’importe quel ordre). Comme expliqué précédemment, il est important de ne PAS lire les réponses possibles, mais au contraire d’écouter attentivement le répondant et d’entourer les réponses fournies. Dans cet exemple, nous demandons au répondant à quel endroit il a entendu des messages concernant les moustiquaires, leur entretien et leur réparation. La personne interrogée peut donc nous indiquer spontanément où elle a entendu ces messages. Cependant, avant de passer à la question suivante, veillez à toujours demander si le répondant se souvient d’autres sources, pour que la réponse soit la plus complète possible.</a:t>
            </a:r>
            <a:endParaRPr lang="fr-FR" dirty="0"/>
          </a:p>
        </p:txBody>
      </p:sp>
      <p:sp>
        <p:nvSpPr>
          <p:cNvPr id="4" name="Slide Number Placeholder 3"/>
          <p:cNvSpPr>
            <a:spLocks noGrp="1"/>
          </p:cNvSpPr>
          <p:nvPr>
            <p:ph type="sldNum" sz="quarter" idx="10"/>
          </p:nvPr>
        </p:nvSpPr>
        <p:spPr/>
        <p:txBody>
          <a:bodyPr/>
          <a:lstStyle/>
          <a:p>
            <a:fld id="{C16FA1AC-FB10-45C4-877B-C5EB00465471}" type="slidenum">
              <a:rPr lang="en-US" smtClean="0"/>
              <a:t>8</a:t>
            </a:fld>
            <a:endParaRPr lang="fr-FR"/>
          </a:p>
        </p:txBody>
      </p:sp>
    </p:spTree>
    <p:extLst>
      <p:ext uri="{BB962C8B-B14F-4D97-AF65-F5344CB8AC3E}">
        <p14:creationId xmlns:p14="http://schemas.microsoft.com/office/powerpoint/2010/main" val="264103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smtClean="0"/>
              <a:t>Dans le cadre de certaines questions, vous lisez une déclaration au répondant, qui vous indique s’il est d’accord ou non, selon quatre niveaux de réactions possibles. Certains répondants peuvent avoir du mal à vous répondre. Pour les aider, n’hésitez pas à lire plus lentement la déclaration (et si nécessaire, reformulez la phrase selon vos propres mots). Puis montrez-lui les différents visages et demandez quel état d’esprit décrit le mieux sa réaction face à cette déclaration, de « content » à « mécontent ».</a:t>
            </a:r>
            <a:endParaRPr lang="fr-FR" noProof="0"/>
          </a:p>
        </p:txBody>
      </p:sp>
      <p:sp>
        <p:nvSpPr>
          <p:cNvPr id="4" name="Slide Number Placeholder 3"/>
          <p:cNvSpPr>
            <a:spLocks noGrp="1"/>
          </p:cNvSpPr>
          <p:nvPr>
            <p:ph type="sldNum" sz="quarter" idx="10"/>
          </p:nvPr>
        </p:nvSpPr>
        <p:spPr/>
        <p:txBody>
          <a:bodyPr/>
          <a:lstStyle/>
          <a:p>
            <a:fld id="{C16FA1AC-FB10-45C4-877B-C5EB00465471}" type="slidenum">
              <a:rPr lang="en-US" smtClean="0"/>
              <a:t>9</a:t>
            </a:fld>
            <a:endParaRPr lang="fr-FR"/>
          </a:p>
        </p:txBody>
      </p:sp>
    </p:spTree>
    <p:extLst>
      <p:ext uri="{BB962C8B-B14F-4D97-AF65-F5344CB8AC3E}">
        <p14:creationId xmlns:p14="http://schemas.microsoft.com/office/powerpoint/2010/main" val="289544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35754C-FD1B-4839-9871-56E00E2426B9}"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211284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5754C-FD1B-4839-9871-56E00E2426B9}"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28162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5754C-FD1B-4839-9871-56E00E2426B9}"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6609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5754C-FD1B-4839-9871-56E00E2426B9}"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207543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5754C-FD1B-4839-9871-56E00E2426B9}"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189571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35754C-FD1B-4839-9871-56E00E2426B9}"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291759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35754C-FD1B-4839-9871-56E00E2426B9}"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392578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35754C-FD1B-4839-9871-56E00E2426B9}"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225527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5754C-FD1B-4839-9871-56E00E2426B9}"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428990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5754C-FD1B-4839-9871-56E00E2426B9}"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306378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5754C-FD1B-4839-9871-56E00E2426B9}"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8028-143F-46F9-9900-5318B33B7F35}" type="slidenum">
              <a:rPr lang="en-US" smtClean="0"/>
              <a:t>‹#›</a:t>
            </a:fld>
            <a:endParaRPr lang="en-US"/>
          </a:p>
        </p:txBody>
      </p:sp>
    </p:spTree>
    <p:extLst>
      <p:ext uri="{BB962C8B-B14F-4D97-AF65-F5344CB8AC3E}">
        <p14:creationId xmlns:p14="http://schemas.microsoft.com/office/powerpoint/2010/main" val="312784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5754C-FD1B-4839-9871-56E00E2426B9}"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18028-143F-46F9-9900-5318B33B7F35}" type="slidenum">
              <a:rPr lang="en-US" smtClean="0"/>
              <a:t>‹#›</a:t>
            </a:fld>
            <a:endParaRPr lang="en-US"/>
          </a:p>
        </p:txBody>
      </p:sp>
    </p:spTree>
    <p:extLst>
      <p:ext uri="{BB962C8B-B14F-4D97-AF65-F5344CB8AC3E}">
        <p14:creationId xmlns:p14="http://schemas.microsoft.com/office/powerpoint/2010/main" val="25966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646331"/>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rgbClr val="993366"/>
                </a:solidFill>
                <a:latin typeface="+mj-lt"/>
              </a:rPr>
              <a:t>Surveillance de la durabilité des MILD</a:t>
            </a:r>
            <a:endParaRPr lang="fr-FR" sz="3600" b="1" dirty="0">
              <a:solidFill>
                <a:srgbClr val="993366"/>
              </a:solidFill>
              <a:latin typeface="+mj-lt"/>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a:solidFill>
                  <a:schemeClr val="accent1">
                    <a:lumMod val="50000"/>
                  </a:schemeClr>
                </a:solidFill>
                <a:latin typeface="+mj-lt"/>
              </a:rPr>
              <a:t>Présentation générale du questionnaire</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195736" y="4285700"/>
            <a:ext cx="4813186" cy="1595482"/>
          </a:xfrm>
          <a:prstGeom prst="rect">
            <a:avLst/>
          </a:prstGeom>
        </p:spPr>
      </p:pic>
    </p:spTree>
    <p:extLst>
      <p:ext uri="{BB962C8B-B14F-4D97-AF65-F5344CB8AC3E}">
        <p14:creationId xmlns:p14="http://schemas.microsoft.com/office/powerpoint/2010/main" val="165132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Éléments (sections)</a:t>
            </a:r>
            <a:endParaRPr lang="fr-FR" sz="4000" b="1" dirty="0">
              <a:solidFill>
                <a:srgbClr val="C00000"/>
              </a:solidFill>
              <a:latin typeface="+mj-lt"/>
            </a:endParaRPr>
          </a:p>
        </p:txBody>
      </p:sp>
      <p:sp>
        <p:nvSpPr>
          <p:cNvPr id="48" name="Content Placeholder 5"/>
          <p:cNvSpPr>
            <a:spLocks noGrp="1"/>
          </p:cNvSpPr>
          <p:nvPr>
            <p:ph idx="1"/>
          </p:nvPr>
        </p:nvSpPr>
        <p:spPr>
          <a:xfrm>
            <a:off x="520903" y="1268760"/>
            <a:ext cx="8229600" cy="4824536"/>
          </a:xfrm>
        </p:spPr>
        <p:txBody>
          <a:bodyPr>
            <a:normAutofit fontScale="92500" lnSpcReduction="20000"/>
          </a:bodyPr>
          <a:lstStyle/>
          <a:p>
            <a:pPr>
              <a:buClr>
                <a:srgbClr val="C00000"/>
              </a:buClr>
              <a:buFont typeface="Wingdings" pitchFamily="2" charset="2"/>
              <a:buChar char="§"/>
            </a:pPr>
            <a:r>
              <a:rPr lang="fr-FR" dirty="0" smtClean="0">
                <a:latin typeface="+mj-lt"/>
              </a:rPr>
              <a:t>Identification et consentement</a:t>
            </a:r>
          </a:p>
          <a:p>
            <a:pPr marL="514350" indent="-514350">
              <a:buClr>
                <a:srgbClr val="C00000"/>
              </a:buClr>
              <a:buFont typeface="+mj-lt"/>
              <a:buAutoNum type="arabicPeriod"/>
            </a:pPr>
            <a:r>
              <a:rPr lang="fr-FR" dirty="0" smtClean="0">
                <a:latin typeface="+mj-lt"/>
              </a:rPr>
              <a:t>Membres du ménage</a:t>
            </a:r>
          </a:p>
          <a:p>
            <a:pPr marL="514350" indent="-514350">
              <a:buClr>
                <a:srgbClr val="C00000"/>
              </a:buClr>
              <a:buFont typeface="+mj-lt"/>
              <a:buAutoNum type="arabicPeriod"/>
            </a:pPr>
            <a:r>
              <a:rPr lang="fr-FR" dirty="0" smtClean="0">
                <a:latin typeface="+mj-lt"/>
              </a:rPr>
              <a:t>Caractéristiques du ménage et moustiquaires en sa possession </a:t>
            </a:r>
          </a:p>
          <a:p>
            <a:pPr marL="514350" indent="-514350">
              <a:buClr>
                <a:srgbClr val="C00000"/>
              </a:buClr>
              <a:buFont typeface="+mj-lt"/>
              <a:buAutoNum type="arabicPeriod"/>
            </a:pPr>
            <a:r>
              <a:rPr lang="fr-FR" dirty="0" smtClean="0">
                <a:latin typeface="+mj-lt"/>
              </a:rPr>
              <a:t>Comportement et attitudes en matière d’entretien et réparations</a:t>
            </a:r>
          </a:p>
          <a:p>
            <a:pPr marL="514350" indent="-514350">
              <a:buClr>
                <a:srgbClr val="C00000"/>
              </a:buClr>
              <a:buFont typeface="+mj-lt"/>
              <a:buAutoNum type="arabicPeriod"/>
            </a:pPr>
            <a:r>
              <a:rPr lang="fr-FR" dirty="0" smtClean="0">
                <a:latin typeface="+mj-lt"/>
              </a:rPr>
              <a:t>Moustiquaires perdues</a:t>
            </a:r>
          </a:p>
          <a:p>
            <a:pPr marL="514350" indent="-514350">
              <a:buClr>
                <a:srgbClr val="C00000"/>
              </a:buClr>
              <a:buFont typeface="+mj-lt"/>
              <a:buAutoNum type="arabicPeriod"/>
            </a:pPr>
            <a:r>
              <a:rPr lang="fr-FR" dirty="0" smtClean="0">
                <a:latin typeface="+mj-lt"/>
              </a:rPr>
              <a:t>Moustiquaires issues de la campagne et que le ménage a en sa possession</a:t>
            </a:r>
            <a:endParaRPr lang="fr-FR" dirty="0">
              <a:latin typeface="+mj-lt"/>
            </a:endParaRPr>
          </a:p>
          <a:p>
            <a:pPr marL="514350" indent="-514350">
              <a:buClr>
                <a:srgbClr val="C00000"/>
              </a:buClr>
              <a:buFont typeface="+mj-lt"/>
              <a:buAutoNum type="arabicPeriod"/>
            </a:pPr>
            <a:r>
              <a:rPr lang="fr-FR" dirty="0" smtClean="0">
                <a:latin typeface="+mj-lt"/>
              </a:rPr>
              <a:t>Autres moustiquaires que le ménage a en sa possession</a:t>
            </a:r>
          </a:p>
        </p:txBody>
      </p:sp>
    </p:spTree>
    <p:extLst>
      <p:ext uri="{BB962C8B-B14F-4D97-AF65-F5344CB8AC3E}">
        <p14:creationId xmlns:p14="http://schemas.microsoft.com/office/powerpoint/2010/main" val="4082157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Identification</a:t>
            </a:r>
            <a:endParaRPr lang="fr-FR" sz="4000" b="1" dirty="0">
              <a:solidFill>
                <a:srgbClr val="C00000"/>
              </a:solidFill>
              <a:latin typeface="+mj-lt"/>
            </a:endParaRPr>
          </a:p>
        </p:txBody>
      </p:sp>
      <p:pic>
        <p:nvPicPr>
          <p:cNvPr id="2" name="Picture 1"/>
          <p:cNvPicPr>
            <a:picLocks noChangeAspect="1"/>
          </p:cNvPicPr>
          <p:nvPr/>
        </p:nvPicPr>
        <p:blipFill rotWithShape="1">
          <a:blip r:embed="rId3"/>
          <a:srcRect l="34015" t="28226" r="30724" b="15162"/>
          <a:stretch/>
        </p:blipFill>
        <p:spPr>
          <a:xfrm>
            <a:off x="2195736" y="1340768"/>
            <a:ext cx="5400600" cy="4680520"/>
          </a:xfrm>
          <a:prstGeom prst="rect">
            <a:avLst/>
          </a:prstGeom>
        </p:spPr>
      </p:pic>
    </p:spTree>
    <p:extLst>
      <p:ext uri="{BB962C8B-B14F-4D97-AF65-F5344CB8AC3E}">
        <p14:creationId xmlns:p14="http://schemas.microsoft.com/office/powerpoint/2010/main" val="24671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Structure de base</a:t>
            </a:r>
            <a:endParaRPr lang="fr-FR" sz="4000" b="1" dirty="0">
              <a:solidFill>
                <a:srgbClr val="C00000"/>
              </a:solidFill>
              <a:latin typeface="+mj-lt"/>
            </a:endParaRPr>
          </a:p>
        </p:txBody>
      </p:sp>
      <p:sp>
        <p:nvSpPr>
          <p:cNvPr id="5" name="Rectangle 4"/>
          <p:cNvSpPr/>
          <p:nvPr/>
        </p:nvSpPr>
        <p:spPr>
          <a:xfrm>
            <a:off x="2067654" y="1727509"/>
            <a:ext cx="1512168" cy="32403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Ménage</a:t>
            </a:r>
            <a:endParaRPr lang="fr-FR" sz="2800" dirty="0">
              <a:solidFill>
                <a:schemeClr val="tx1"/>
              </a:solidFill>
              <a:latin typeface="+mj-lt"/>
            </a:endParaRPr>
          </a:p>
        </p:txBody>
      </p:sp>
      <p:sp>
        <p:nvSpPr>
          <p:cNvPr id="7" name="Rectangle 6"/>
          <p:cNvSpPr/>
          <p:nvPr/>
        </p:nvSpPr>
        <p:spPr>
          <a:xfrm>
            <a:off x="4330903" y="4014997"/>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13" name="Rectangle 12"/>
          <p:cNvSpPr/>
          <p:nvPr/>
        </p:nvSpPr>
        <p:spPr>
          <a:xfrm>
            <a:off x="4483303" y="4167397"/>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14" name="Rectangle 13"/>
          <p:cNvSpPr/>
          <p:nvPr/>
        </p:nvSpPr>
        <p:spPr>
          <a:xfrm>
            <a:off x="4635703" y="4319797"/>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chemeClr val="tx1"/>
                </a:solidFill>
                <a:latin typeface="+mj-lt"/>
              </a:rPr>
              <a:t>Moustiquaires</a:t>
            </a:r>
          </a:p>
          <a:p>
            <a:pPr algn="ctr"/>
            <a:r>
              <a:rPr lang="fr-FR" sz="1100" dirty="0" smtClean="0">
                <a:solidFill>
                  <a:schemeClr val="tx1"/>
                </a:solidFill>
                <a:latin typeface="+mj-lt"/>
              </a:rPr>
              <a:t>Campagne et autres</a:t>
            </a:r>
            <a:endParaRPr lang="fr-FR" sz="1100" dirty="0">
              <a:solidFill>
                <a:schemeClr val="tx1"/>
              </a:solidFill>
              <a:latin typeface="+mj-lt"/>
            </a:endParaRPr>
          </a:p>
        </p:txBody>
      </p:sp>
      <p:cxnSp>
        <p:nvCxnSpPr>
          <p:cNvPr id="16" name="Straight Arrow Connector 15"/>
          <p:cNvCxnSpPr>
            <a:endCxn id="7" idx="1"/>
          </p:cNvCxnSpPr>
          <p:nvPr/>
        </p:nvCxnSpPr>
        <p:spPr>
          <a:xfrm>
            <a:off x="3554603" y="4339033"/>
            <a:ext cx="77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p:cNvCxnSpPr>
          <p:nvPr/>
        </p:nvCxnSpPr>
        <p:spPr>
          <a:xfrm rot="10800000">
            <a:off x="3554603" y="4491433"/>
            <a:ext cx="1081100" cy="15240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30903" y="271885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20" name="Rectangle 19"/>
          <p:cNvSpPr/>
          <p:nvPr/>
        </p:nvSpPr>
        <p:spPr>
          <a:xfrm>
            <a:off x="4483303" y="287125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21" name="Rectangle 20"/>
          <p:cNvSpPr/>
          <p:nvPr/>
        </p:nvSpPr>
        <p:spPr>
          <a:xfrm>
            <a:off x="4635703" y="302365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chemeClr val="tx1"/>
                </a:solidFill>
                <a:latin typeface="+mj-lt"/>
              </a:rPr>
              <a:t>Moustiquaires perdues</a:t>
            </a:r>
            <a:endParaRPr lang="fr-FR" sz="1900" dirty="0">
              <a:solidFill>
                <a:schemeClr val="tx1"/>
              </a:solidFill>
              <a:latin typeface="+mj-lt"/>
            </a:endParaRPr>
          </a:p>
        </p:txBody>
      </p:sp>
      <p:cxnSp>
        <p:nvCxnSpPr>
          <p:cNvPr id="22" name="Straight Arrow Connector 21"/>
          <p:cNvCxnSpPr>
            <a:endCxn id="19" idx="1"/>
          </p:cNvCxnSpPr>
          <p:nvPr/>
        </p:nvCxnSpPr>
        <p:spPr>
          <a:xfrm>
            <a:off x="3554603" y="3042890"/>
            <a:ext cx="77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1" idx="1"/>
          </p:cNvCxnSpPr>
          <p:nvPr/>
        </p:nvCxnSpPr>
        <p:spPr>
          <a:xfrm rot="10800000">
            <a:off x="3554603" y="3195290"/>
            <a:ext cx="1081100" cy="15240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61759" y="154002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17" name="Rectangle 16"/>
          <p:cNvSpPr/>
          <p:nvPr/>
        </p:nvSpPr>
        <p:spPr>
          <a:xfrm>
            <a:off x="4514159" y="169242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j-lt"/>
              </a:rPr>
              <a:t>Tela</a:t>
            </a:r>
            <a:endParaRPr lang="fr-FR" sz="2800" dirty="0">
              <a:solidFill>
                <a:schemeClr val="tx1"/>
              </a:solidFill>
              <a:latin typeface="+mj-lt"/>
            </a:endParaRPr>
          </a:p>
        </p:txBody>
      </p:sp>
      <p:sp>
        <p:nvSpPr>
          <p:cNvPr id="24" name="Rectangle 23"/>
          <p:cNvSpPr/>
          <p:nvPr/>
        </p:nvSpPr>
        <p:spPr>
          <a:xfrm>
            <a:off x="4666559" y="1844824"/>
            <a:ext cx="1656184" cy="6480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chemeClr val="tx1"/>
                </a:solidFill>
                <a:latin typeface="+mj-lt"/>
              </a:rPr>
              <a:t>Membres</a:t>
            </a:r>
            <a:endParaRPr lang="fr-FR" sz="1900" dirty="0">
              <a:solidFill>
                <a:schemeClr val="tx1"/>
              </a:solidFill>
              <a:latin typeface="+mj-lt"/>
            </a:endParaRPr>
          </a:p>
        </p:txBody>
      </p:sp>
      <p:cxnSp>
        <p:nvCxnSpPr>
          <p:cNvPr id="25" name="Straight Arrow Connector 24"/>
          <p:cNvCxnSpPr>
            <a:endCxn id="15" idx="1"/>
          </p:cNvCxnSpPr>
          <p:nvPr/>
        </p:nvCxnSpPr>
        <p:spPr>
          <a:xfrm>
            <a:off x="3585459" y="1864060"/>
            <a:ext cx="77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4" idx="1"/>
          </p:cNvCxnSpPr>
          <p:nvPr/>
        </p:nvCxnSpPr>
        <p:spPr>
          <a:xfrm rot="10800000">
            <a:off x="3585459" y="2016460"/>
            <a:ext cx="1081100" cy="15240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95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252520" cy="707886"/>
          </a:xfrm>
          <a:prstGeom prst="rect">
            <a:avLst/>
          </a:prstGeom>
          <a:noFill/>
        </p:spPr>
        <p:txBody>
          <a:bodyPr wrap="square" rtlCol="0">
            <a:spAutoFit/>
          </a:bodyPr>
          <a:lstStyle/>
          <a:p>
            <a:pPr algn="ctr"/>
            <a:r>
              <a:rPr lang="fr-FR" sz="4000" b="1" dirty="0" smtClean="0">
                <a:solidFill>
                  <a:srgbClr val="C00000"/>
                </a:solidFill>
                <a:latin typeface="+mj-lt"/>
              </a:rPr>
              <a:t>Règles générales pour remplir le questionnaire</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fontScale="92500" lnSpcReduction="10000"/>
          </a:bodyPr>
          <a:lstStyle/>
          <a:p>
            <a:pPr>
              <a:buClr>
                <a:srgbClr val="C00000"/>
              </a:buClr>
              <a:buFont typeface="Wingdings" pitchFamily="2" charset="2"/>
              <a:buChar char="§"/>
            </a:pPr>
            <a:r>
              <a:rPr lang="fr-FR" dirty="0" smtClean="0">
                <a:latin typeface="+mj-lt"/>
              </a:rPr>
              <a:t>Ne lisez pas les réponses possibles.</a:t>
            </a:r>
          </a:p>
          <a:p>
            <a:pPr>
              <a:buClr>
                <a:srgbClr val="C00000"/>
              </a:buClr>
              <a:buFont typeface="Wingdings" pitchFamily="2" charset="2"/>
              <a:buChar char="§"/>
            </a:pPr>
            <a:r>
              <a:rPr lang="fr-FR" dirty="0" smtClean="0">
                <a:latin typeface="+mj-lt"/>
              </a:rPr>
              <a:t>Aidez le répondant à se remémorer correctement les événements, etc.</a:t>
            </a:r>
          </a:p>
          <a:p>
            <a:pPr>
              <a:buClr>
                <a:srgbClr val="C00000"/>
              </a:buClr>
              <a:buFont typeface="Wingdings" pitchFamily="2" charset="2"/>
              <a:buChar char="§"/>
            </a:pPr>
            <a:r>
              <a:rPr lang="fr-FR" dirty="0" smtClean="0">
                <a:latin typeface="+mj-lt"/>
              </a:rPr>
              <a:t>Si la réponse fournie ne figure pas dans le questionnaire, cochez la possibilité la plus proche. Si toutes les réponses proposées sont très différentes, cochez « Autre ».</a:t>
            </a:r>
          </a:p>
          <a:p>
            <a:pPr>
              <a:buClr>
                <a:srgbClr val="C00000"/>
              </a:buClr>
              <a:buFont typeface="Wingdings" pitchFamily="2" charset="2"/>
              <a:buChar char="§"/>
            </a:pPr>
            <a:r>
              <a:rPr lang="fr-FR" dirty="0" smtClean="0">
                <a:latin typeface="+mj-lt"/>
              </a:rPr>
              <a:t>Respectez l’enchaînement des questions tel qu’il est indiqué.</a:t>
            </a:r>
          </a:p>
          <a:p>
            <a:pPr>
              <a:buClr>
                <a:srgbClr val="C00000"/>
              </a:buClr>
              <a:buFont typeface="Wingdings" pitchFamily="2" charset="2"/>
              <a:buChar char="§"/>
            </a:pPr>
            <a:r>
              <a:rPr lang="fr-FR" dirty="0" smtClean="0">
                <a:latin typeface="+mj-lt"/>
              </a:rPr>
              <a:t>Entourez toujours clairement les réponses.</a:t>
            </a:r>
          </a:p>
          <a:p>
            <a:pPr>
              <a:buClr>
                <a:srgbClr val="C00000"/>
              </a:buClr>
              <a:buFont typeface="Wingdings" pitchFamily="2" charset="2"/>
              <a:buChar char="§"/>
            </a:pPr>
            <a:endParaRPr lang="fr-FR" dirty="0" smtClean="0">
              <a:latin typeface="+mj-lt"/>
            </a:endParaRPr>
          </a:p>
        </p:txBody>
      </p:sp>
    </p:spTree>
    <p:extLst>
      <p:ext uri="{BB962C8B-B14F-4D97-AF65-F5344CB8AC3E}">
        <p14:creationId xmlns:p14="http://schemas.microsoft.com/office/powerpoint/2010/main" val="152692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Règles générales pour remplir le questionnaire</a:t>
            </a:r>
            <a:endParaRPr lang="fr-FR" sz="4000" b="1" dirty="0">
              <a:solidFill>
                <a:srgbClr val="C0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654" y="1772816"/>
            <a:ext cx="6974097" cy="4195891"/>
          </a:xfrm>
          <a:prstGeom prst="rect">
            <a:avLst/>
          </a:prstGeom>
        </p:spPr>
      </p:pic>
      <p:sp>
        <p:nvSpPr>
          <p:cNvPr id="6" name="Oval 5"/>
          <p:cNvSpPr/>
          <p:nvPr/>
        </p:nvSpPr>
        <p:spPr>
          <a:xfrm>
            <a:off x="7560000" y="2276872"/>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7571726" y="3284984"/>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571726" y="3798753"/>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7236296" y="4581128"/>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7616114" y="4729403"/>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Oval 13"/>
          <p:cNvSpPr/>
          <p:nvPr/>
        </p:nvSpPr>
        <p:spPr>
          <a:xfrm>
            <a:off x="7616114" y="4896000"/>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p:cNvSpPr/>
          <p:nvPr/>
        </p:nvSpPr>
        <p:spPr>
          <a:xfrm>
            <a:off x="7616114" y="5076000"/>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p:cNvSpPr/>
          <p:nvPr/>
        </p:nvSpPr>
        <p:spPr>
          <a:xfrm>
            <a:off x="7616114" y="5301208"/>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7233508" y="5445224"/>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7616114" y="5589240"/>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p:cNvSpPr/>
          <p:nvPr/>
        </p:nvSpPr>
        <p:spPr>
          <a:xfrm>
            <a:off x="7613326" y="5733256"/>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47343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Règles générales pour remplir le questionnaire</a:t>
            </a:r>
            <a:endParaRPr lang="fr-FR" sz="4000" b="1" dirty="0">
              <a:solidFill>
                <a:srgbClr val="C00000"/>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46" y="2492896"/>
            <a:ext cx="8919513" cy="1631922"/>
          </a:xfrm>
          <a:prstGeom prst="rect">
            <a:avLst/>
          </a:prstGeom>
        </p:spPr>
      </p:pic>
      <p:sp>
        <p:nvSpPr>
          <p:cNvPr id="5" name="Oval 4"/>
          <p:cNvSpPr/>
          <p:nvPr/>
        </p:nvSpPr>
        <p:spPr>
          <a:xfrm>
            <a:off x="7308000" y="2708920"/>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extBox 5"/>
          <p:cNvSpPr txBox="1"/>
          <p:nvPr/>
        </p:nvSpPr>
        <p:spPr>
          <a:xfrm>
            <a:off x="6372200" y="3395561"/>
            <a:ext cx="576064" cy="369332"/>
          </a:xfrm>
          <a:prstGeom prst="rect">
            <a:avLst/>
          </a:prstGeom>
          <a:noFill/>
        </p:spPr>
        <p:txBody>
          <a:bodyPr wrap="square" rtlCol="0">
            <a:spAutoFit/>
          </a:bodyPr>
          <a:lstStyle/>
          <a:p>
            <a:r>
              <a:rPr lang="fr-FR" dirty="0" smtClean="0">
                <a:latin typeface="+mj-lt"/>
              </a:rPr>
              <a:t>0   3</a:t>
            </a:r>
            <a:endParaRPr lang="fr-FR" dirty="0">
              <a:latin typeface="+mj-lt"/>
            </a:endParaRPr>
          </a:p>
        </p:txBody>
      </p:sp>
      <p:sp>
        <p:nvSpPr>
          <p:cNvPr id="3" name="TextBox 2"/>
          <p:cNvSpPr txBox="1"/>
          <p:nvPr/>
        </p:nvSpPr>
        <p:spPr>
          <a:xfrm>
            <a:off x="7740352" y="2636912"/>
            <a:ext cx="1053814" cy="600164"/>
          </a:xfrm>
          <a:prstGeom prst="rect">
            <a:avLst/>
          </a:prstGeom>
          <a:solidFill>
            <a:schemeClr val="bg1"/>
          </a:solidFill>
        </p:spPr>
        <p:txBody>
          <a:bodyPr wrap="square" rtlCol="0">
            <a:spAutoFit/>
          </a:bodyPr>
          <a:lstStyle/>
          <a:p>
            <a:endParaRPr lang="fr-FR" sz="1100" b="1" dirty="0" smtClean="0"/>
          </a:p>
          <a:p>
            <a:r>
              <a:rPr lang="fr-FR" sz="1100" b="1" dirty="0" smtClean="0"/>
              <a:t>Non   </a:t>
            </a:r>
            <a:r>
              <a:rPr lang="en-GB" sz="1100" b="1" dirty="0" smtClean="0">
                <a:sym typeface="Wingdings"/>
              </a:rPr>
              <a:t></a:t>
            </a:r>
            <a:r>
              <a:rPr lang="fr-FR" sz="1100" b="1" dirty="0" smtClean="0">
                <a:sym typeface="Wingdings"/>
              </a:rPr>
              <a:t> Q34</a:t>
            </a:r>
            <a:endParaRPr lang="fr-FR" sz="900" b="1" dirty="0" smtClean="0"/>
          </a:p>
          <a:p>
            <a:r>
              <a:rPr lang="fr-FR" sz="1100" b="1" dirty="0" smtClean="0"/>
              <a:t>« Je ne sais pas » </a:t>
            </a:r>
            <a:r>
              <a:rPr lang="en-GB" sz="1100" b="1" dirty="0">
                <a:sym typeface="Wingdings"/>
              </a:rPr>
              <a:t></a:t>
            </a:r>
            <a:r>
              <a:rPr lang="fr-FR" sz="1100" b="1" dirty="0" smtClean="0"/>
              <a:t>Q34</a:t>
            </a:r>
            <a:endParaRPr lang="fr-FR" sz="1100" dirty="0"/>
          </a:p>
        </p:txBody>
      </p:sp>
    </p:spTree>
    <p:extLst>
      <p:ext uri="{BB962C8B-B14F-4D97-AF65-F5344CB8AC3E}">
        <p14:creationId xmlns:p14="http://schemas.microsoft.com/office/powerpoint/2010/main" val="2932031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Règles générales pour remplir le questionnaire</a:t>
            </a:r>
            <a:endParaRPr lang="fr-FR" sz="4000" b="1" dirty="0">
              <a:solidFill>
                <a:srgbClr val="C0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8131196" cy="3278709"/>
          </a:xfrm>
          <a:prstGeom prst="rect">
            <a:avLst/>
          </a:prstGeom>
        </p:spPr>
      </p:pic>
      <p:sp>
        <p:nvSpPr>
          <p:cNvPr id="7" name="Oval 6"/>
          <p:cNvSpPr/>
          <p:nvPr/>
        </p:nvSpPr>
        <p:spPr>
          <a:xfrm>
            <a:off x="7956376" y="2060848"/>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7983771" y="2933328"/>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7982983" y="3861048"/>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Oval 4"/>
          <p:cNvSpPr/>
          <p:nvPr/>
        </p:nvSpPr>
        <p:spPr>
          <a:xfrm>
            <a:off x="1259632" y="3077344"/>
            <a:ext cx="3024336" cy="9277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90651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Règles générales pour remplir le questionnaire</a:t>
            </a:r>
            <a:endParaRPr lang="fr-FR" sz="4000" b="1" dirty="0">
              <a:solidFill>
                <a:srgbClr val="C00000"/>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45" y="1772816"/>
            <a:ext cx="8041313" cy="20162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45" y="3573016"/>
            <a:ext cx="8485715" cy="3038095"/>
          </a:xfrm>
          <a:prstGeom prst="rect">
            <a:avLst/>
          </a:prstGeom>
        </p:spPr>
      </p:pic>
    </p:spTree>
    <p:extLst>
      <p:ext uri="{BB962C8B-B14F-4D97-AF65-F5344CB8AC3E}">
        <p14:creationId xmlns:p14="http://schemas.microsoft.com/office/powerpoint/2010/main" val="2561075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3779</TotalTime>
  <Words>730</Words>
  <Application>Microsoft Office PowerPoint</Application>
  <PresentationFormat>On-screen Show (4:3)</PresentationFormat>
  <Paragraphs>67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Kilian</dc:creator>
  <cp:lastModifiedBy>Marine Gandit</cp:lastModifiedBy>
  <cp:revision>52</cp:revision>
  <dcterms:created xsi:type="dcterms:W3CDTF">2014-03-09T15:37:47Z</dcterms:created>
  <dcterms:modified xsi:type="dcterms:W3CDTF">2016-03-30T19:52:04Z</dcterms:modified>
</cp:coreProperties>
</file>