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01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424" autoAdjust="0"/>
  </p:normalViewPr>
  <p:slideViewPr>
    <p:cSldViewPr snapToGrid="0" snapToObjects="1">
      <p:cViewPr varScale="1">
        <p:scale>
          <a:sx n="84" d="100"/>
          <a:sy n="84" d="100"/>
        </p:scale>
        <p:origin x="23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1EBE9-3C6F-4A1C-AA31-875CC880B0C8}" type="datetimeFigureOut">
              <a:rPr lang="en-US" smtClean="0"/>
              <a:t>3/30/2016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702A8-D2BD-4A7D-8A56-D0CD2C3A11A8}" type="slidenum">
              <a:rPr lang="en-US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09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Le coordinateur est le responsable global de la mise en œuvre pendant le travail / les activités sur le terrain. Il travaille depuis la zone de ces activités de terrain (quartier, province, etc.).</a:t>
            </a:r>
            <a:endParaRPr lang="fr-FR" baseline="0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702A8-D2BD-4A7D-8A56-D0CD2C3A11A8}" type="slidenum">
              <a:rPr lang="en-US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72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Chaque équipe est dirigée par un chef de groupe.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702A8-D2BD-4A7D-8A56-D0CD2C3A11A8}" type="slidenum">
              <a:rPr lang="en-US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577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Chaque équipe est constituée de deux ou trois investigateurs.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702A8-D2BD-4A7D-8A56-D0CD2C3A11A8}" type="slidenum">
              <a:rPr lang="en-US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228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0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8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7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0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4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9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3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0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1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0842-C002-C14A-A82E-D32910A7950A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2" r:id="rId1"/>
    <p:sldLayoutId id="2147484603" r:id="rId2"/>
    <p:sldLayoutId id="2147484604" r:id="rId3"/>
    <p:sldLayoutId id="2147484605" r:id="rId4"/>
    <p:sldLayoutId id="2147484606" r:id="rId5"/>
    <p:sldLayoutId id="2147484607" r:id="rId6"/>
    <p:sldLayoutId id="2147484608" r:id="rId7"/>
    <p:sldLayoutId id="2147484609" r:id="rId8"/>
    <p:sldLayoutId id="2147484610" r:id="rId9"/>
    <p:sldLayoutId id="2147484611" r:id="rId10"/>
    <p:sldLayoutId id="21474846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Rôles et responsabilités</a:t>
            </a:r>
            <a:r>
              <a:rPr dirty="0"/>
              <a:t/>
            </a:r>
            <a:br>
              <a:rPr dirty="0"/>
            </a:br>
            <a:r>
              <a:rPr lang="fr-FR" dirty="0" smtClean="0"/>
              <a:t>« Professionnalisme.</a:t>
            </a:r>
            <a:r>
              <a:rPr lang="fr-FR" sz="3600" dirty="0" smtClean="0"/>
              <a:t> </a:t>
            </a:r>
            <a:r>
              <a:rPr lang="fr-FR" dirty="0"/>
              <a:t>Rigueur. Respect. »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Surveillance de la durabilité</a:t>
            </a:r>
            <a:endParaRPr lang="fr-F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601" y="4665565"/>
            <a:ext cx="4128798" cy="136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87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b="1" dirty="0" smtClean="0"/>
              <a:t>Rôle et responsabilité du coordinateur</a:t>
            </a:r>
            <a:endParaRPr lang="fr-FR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Coordonner globalement les équipes pendant le travail de terrain.</a:t>
            </a:r>
          </a:p>
          <a:p>
            <a:r>
              <a:rPr lang="fr-FR" sz="2800" dirty="0" smtClean="0"/>
              <a:t>Rendre compte quotidiennement du travail accompli, au chef de groupe.</a:t>
            </a:r>
          </a:p>
          <a:p>
            <a:r>
              <a:rPr lang="fr-FR" sz="2800" dirty="0" smtClean="0"/>
              <a:t>Résoudre les questions techniques et autres problèmes, le cas échéant.</a:t>
            </a:r>
          </a:p>
          <a:p>
            <a:r>
              <a:rPr lang="fr-FR" sz="2800" dirty="0" smtClean="0"/>
              <a:t>Rémunérer le travail de terrain : 50 % au début et 50 % à la fin, en cas de travail satisfaisant.</a:t>
            </a:r>
          </a:p>
          <a:p>
            <a:r>
              <a:rPr lang="fr-FR" sz="2800" dirty="0" smtClean="0"/>
              <a:t>Transférer de manière sécurisée les questionnaires remplis, pour la saisie des données.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3891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b="1" dirty="0" smtClean="0"/>
              <a:t>Rôle et responsabilité du chef de groupe</a:t>
            </a:r>
            <a:endParaRPr lang="fr-FR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Contrôle qualité</a:t>
            </a:r>
          </a:p>
          <a:p>
            <a:pPr lvl="1"/>
            <a:r>
              <a:rPr lang="fr-FR" sz="2800" dirty="0" smtClean="0"/>
              <a:t>Veiller à ce qu’une liste complète soit établie au </a:t>
            </a:r>
            <a:r>
              <a:rPr lang="fr-FR" sz="2800" dirty="0"/>
              <a:t>sein du village ou de la section.</a:t>
            </a:r>
          </a:p>
          <a:p>
            <a:pPr lvl="1"/>
            <a:r>
              <a:rPr lang="fr-FR" sz="2800" dirty="0"/>
              <a:t>Sélectionner les sections et ménages à l’aide d’une liste de numéros aléatoires.</a:t>
            </a:r>
          </a:p>
          <a:p>
            <a:pPr lvl="1"/>
            <a:r>
              <a:rPr lang="fr-FR" sz="2800" dirty="0" smtClean="0"/>
              <a:t>Vérifier les questionnaires remplis AVANT de quitter la zone, pour s’assurer qu’une réponse a été fournie pour toutes les questions et que l’enchaînement des questionnaires a été respecté.</a:t>
            </a:r>
          </a:p>
          <a:p>
            <a:pPr lvl="1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4443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b="1" dirty="0" smtClean="0"/>
              <a:t>Rôle et responsabilité du chef de groupe</a:t>
            </a:r>
            <a:endParaRPr lang="fr-FR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Gestion du matériel et des documents</a:t>
            </a:r>
          </a:p>
          <a:p>
            <a:pPr lvl="1"/>
            <a:r>
              <a:rPr lang="fr-FR" sz="2400" dirty="0" smtClean="0"/>
              <a:t>Veiller à ce que l’équipe ait suffisamment de questionnaires et de documents (formulaires de consentement, etc.) pour le travail quotidien sur le terrain.</a:t>
            </a:r>
          </a:p>
          <a:p>
            <a:pPr lvl="1"/>
            <a:r>
              <a:rPr lang="fr-FR" sz="2400" dirty="0" smtClean="0"/>
              <a:t>Conserver les questionnaires remplis dans une enveloppe, en indiquant la date ainsi que le numéro et le nom de la grappe.</a:t>
            </a:r>
          </a:p>
          <a:p>
            <a:pPr lvl="1"/>
            <a:r>
              <a:rPr lang="fr-FR" sz="2400" dirty="0" smtClean="0"/>
              <a:t>Conserver en permanence les questionnaires de manière sécurisée et à l’abri de l’eau, puis les transmettre régulièrement au coordinateur.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5119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b="1" dirty="0" smtClean="0"/>
              <a:t>Rôle et responsabilité du chef de groupe</a:t>
            </a:r>
            <a:endParaRPr lang="fr-FR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Organisation</a:t>
            </a:r>
          </a:p>
          <a:p>
            <a:pPr lvl="1"/>
            <a:r>
              <a:rPr lang="fr-FR" sz="2100" dirty="0" smtClean="0"/>
              <a:t>Organiser les déplacements de l’équipe pour une efficacité maximale.</a:t>
            </a:r>
          </a:p>
          <a:p>
            <a:pPr lvl="1"/>
            <a:r>
              <a:rPr lang="fr-FR" sz="2100" dirty="0" smtClean="0"/>
              <a:t>Se coordonner avec les chefs / autorités locales.</a:t>
            </a:r>
          </a:p>
          <a:p>
            <a:pPr lvl="1"/>
            <a:r>
              <a:rPr lang="fr-FR" sz="2100" dirty="0" smtClean="0"/>
              <a:t>Veiller à ce que l’équipe travaille selon les mêmes principes.</a:t>
            </a:r>
          </a:p>
          <a:p>
            <a:pPr lvl="1"/>
            <a:r>
              <a:rPr lang="fr-FR" sz="2100" dirty="0" smtClean="0"/>
              <a:t>Signaler les éventuels problèmes au coordinateur.</a:t>
            </a:r>
          </a:p>
          <a:p>
            <a:pPr lvl="1"/>
            <a:r>
              <a:rPr lang="fr-FR" sz="2100" dirty="0" smtClean="0"/>
              <a:t>Rendre compte quotidiennement du travail effectué (y compris la fiche de surveillance des grappes), au coordinateur.</a:t>
            </a: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100189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b="1" dirty="0" smtClean="0"/>
              <a:t>Rôle et responsabilité de l’investigateur</a:t>
            </a:r>
            <a:endParaRPr lang="fr-FR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/>
              <a:t>Bien répertorier correctement et rigoureusement les ménages.</a:t>
            </a:r>
          </a:p>
          <a:p>
            <a:r>
              <a:rPr lang="fr-FR" sz="2400" dirty="0" smtClean="0"/>
              <a:t>Mener les entretiens en toute </a:t>
            </a:r>
            <a:r>
              <a:rPr lang="fr-FR" sz="2400" b="1" dirty="0" smtClean="0"/>
              <a:t>neutralité</a:t>
            </a:r>
            <a:r>
              <a:rPr lang="fr-FR" sz="2400" dirty="0" smtClean="0"/>
              <a:t>, avec politesse et professionnalisme.</a:t>
            </a:r>
          </a:p>
          <a:p>
            <a:r>
              <a:rPr lang="fr-FR" sz="2400" dirty="0" smtClean="0"/>
              <a:t>Mener les entretiens en toute </a:t>
            </a:r>
            <a:r>
              <a:rPr lang="fr-FR" sz="2400" b="1" dirty="0" smtClean="0"/>
              <a:t>rigueur</a:t>
            </a:r>
            <a:r>
              <a:rPr lang="fr-FR" sz="2400" dirty="0" smtClean="0"/>
              <a:t>, puis vérifier qu’aucun enchaînement ni aucune question n’a été oubliée.</a:t>
            </a:r>
          </a:p>
          <a:p>
            <a:r>
              <a:rPr lang="fr-FR" sz="2400" dirty="0" smtClean="0"/>
              <a:t>Respecter les règles déontologiques</a:t>
            </a:r>
          </a:p>
          <a:p>
            <a:r>
              <a:rPr lang="fr-FR" sz="2400" dirty="0" smtClean="0"/>
              <a:t>Compter </a:t>
            </a:r>
            <a:r>
              <a:rPr lang="fr-FR" sz="2400" b="1" dirty="0" smtClean="0"/>
              <a:t>rigoureusement et attentivement</a:t>
            </a:r>
            <a:r>
              <a:rPr lang="fr-FR" sz="2400" dirty="0" smtClean="0"/>
              <a:t> les trous et les réparations au niveau des moustiquaires issues de la campagne.</a:t>
            </a:r>
          </a:p>
          <a:p>
            <a:r>
              <a:rPr lang="fr-FR" sz="2400" dirty="0" smtClean="0"/>
              <a:t>Signaler les éventuels problèmes ou difficultés au chef de groupe.</a:t>
            </a:r>
          </a:p>
        </p:txBody>
      </p:sp>
    </p:spTree>
    <p:extLst>
      <p:ext uri="{BB962C8B-B14F-4D97-AF65-F5344CB8AC3E}">
        <p14:creationId xmlns:p14="http://schemas.microsoft.com/office/powerpoint/2010/main" val="298186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4535</TotalTime>
  <Words>405</Words>
  <Application>Microsoft Office PowerPoint</Application>
  <PresentationFormat>On-screen Show (4:3)</PresentationFormat>
  <Paragraphs>38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Rôles et responsabilités « Professionnalisme. Rigueur. Respect. »</vt:lpstr>
      <vt:lpstr>Rôle et responsabilité du coordinateur</vt:lpstr>
      <vt:lpstr>Rôle et responsabilité du chef de groupe</vt:lpstr>
      <vt:lpstr>Rôle et responsabilité du chef de groupe</vt:lpstr>
      <vt:lpstr>Rôle et responsabilité du chef de groupe</vt:lpstr>
      <vt:lpstr>Rôle et responsabilité de l’investigateur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and Responsibilities</dc:title>
  <dc:creator>Hannah Koenker</dc:creator>
  <cp:lastModifiedBy>Marine Gandit</cp:lastModifiedBy>
  <cp:revision>11</cp:revision>
  <dcterms:created xsi:type="dcterms:W3CDTF">2014-04-09T14:23:29Z</dcterms:created>
  <dcterms:modified xsi:type="dcterms:W3CDTF">2016-03-30T19:05:09Z</dcterms:modified>
</cp:coreProperties>
</file>