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56"/>
  </p:notesMasterIdLst>
  <p:handoutMasterIdLst>
    <p:handoutMasterId r:id="rId57"/>
  </p:handoutMasterIdLst>
  <p:sldIdLst>
    <p:sldId id="258" r:id="rId2"/>
    <p:sldId id="261" r:id="rId3"/>
    <p:sldId id="298" r:id="rId4"/>
    <p:sldId id="302" r:id="rId5"/>
    <p:sldId id="301" r:id="rId6"/>
    <p:sldId id="275" r:id="rId7"/>
    <p:sldId id="265" r:id="rId8"/>
    <p:sldId id="268" r:id="rId9"/>
    <p:sldId id="303" r:id="rId10"/>
    <p:sldId id="300" r:id="rId11"/>
    <p:sldId id="299" r:id="rId12"/>
    <p:sldId id="325" r:id="rId13"/>
    <p:sldId id="322" r:id="rId14"/>
    <p:sldId id="304" r:id="rId15"/>
    <p:sldId id="305" r:id="rId16"/>
    <p:sldId id="273" r:id="rId17"/>
    <p:sldId id="274" r:id="rId18"/>
    <p:sldId id="276" r:id="rId19"/>
    <p:sldId id="326" r:id="rId20"/>
    <p:sldId id="328" r:id="rId21"/>
    <p:sldId id="329" r:id="rId22"/>
    <p:sldId id="330" r:id="rId23"/>
    <p:sldId id="277" r:id="rId24"/>
    <p:sldId id="278" r:id="rId25"/>
    <p:sldId id="279" r:id="rId26"/>
    <p:sldId id="285" r:id="rId27"/>
    <p:sldId id="286" r:id="rId28"/>
    <p:sldId id="287" r:id="rId29"/>
    <p:sldId id="289" r:id="rId30"/>
    <p:sldId id="291" r:id="rId31"/>
    <p:sldId id="292" r:id="rId32"/>
    <p:sldId id="312" r:id="rId33"/>
    <p:sldId id="311" r:id="rId34"/>
    <p:sldId id="310" r:id="rId35"/>
    <p:sldId id="313" r:id="rId36"/>
    <p:sldId id="333" r:id="rId37"/>
    <p:sldId id="314" r:id="rId38"/>
    <p:sldId id="315" r:id="rId39"/>
    <p:sldId id="331" r:id="rId40"/>
    <p:sldId id="316" r:id="rId41"/>
    <p:sldId id="332" r:id="rId42"/>
    <p:sldId id="317" r:id="rId43"/>
    <p:sldId id="318" r:id="rId44"/>
    <p:sldId id="319" r:id="rId45"/>
    <p:sldId id="334" r:id="rId46"/>
    <p:sldId id="283" r:id="rId47"/>
    <p:sldId id="282" r:id="rId48"/>
    <p:sldId id="321" r:id="rId49"/>
    <p:sldId id="284" r:id="rId50"/>
    <p:sldId id="294" r:id="rId51"/>
    <p:sldId id="295" r:id="rId52"/>
    <p:sldId id="320" r:id="rId53"/>
    <p:sldId id="323" r:id="rId54"/>
    <p:sldId id="324" r:id="rId55"/>
  </p:sldIdLst>
  <p:sldSz cx="9144000" cy="6858000" type="screen4x3"/>
  <p:notesSz cx="6648450" cy="9850438"/>
  <p:defaultTextStyle>
    <a:defPPr>
      <a:defRPr lang="en-US"/>
    </a:defPPr>
    <a:lvl1pPr algn="l" rtl="0" eaLnBrk="0" fontAlgn="base" hangingPunct="0">
      <a:spcBef>
        <a:spcPct val="0"/>
      </a:spcBef>
      <a:spcAft>
        <a:spcPct val="0"/>
      </a:spcAft>
      <a:defRPr sz="2400" kern="1200">
        <a:solidFill>
          <a:schemeClr val="tx1"/>
        </a:solidFill>
        <a:latin typeface="Times" pitchFamily="18"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MS PGothic" pitchFamily="34" charset="-128"/>
        <a:cs typeface="+mn-cs"/>
      </a:defRPr>
    </a:lvl5pPr>
    <a:lvl6pPr marL="2286000" algn="l" defTabSz="914400" rtl="0" eaLnBrk="1" latinLnBrk="0" hangingPunct="1">
      <a:defRPr sz="2400" kern="1200">
        <a:solidFill>
          <a:schemeClr val="tx1"/>
        </a:solidFill>
        <a:latin typeface="Times" pitchFamily="18" charset="0"/>
        <a:ea typeface="MS PGothic" pitchFamily="34" charset="-128"/>
        <a:cs typeface="+mn-cs"/>
      </a:defRPr>
    </a:lvl6pPr>
    <a:lvl7pPr marL="2743200" algn="l" defTabSz="914400" rtl="0" eaLnBrk="1" latinLnBrk="0" hangingPunct="1">
      <a:defRPr sz="2400" kern="1200">
        <a:solidFill>
          <a:schemeClr val="tx1"/>
        </a:solidFill>
        <a:latin typeface="Times" pitchFamily="18" charset="0"/>
        <a:ea typeface="MS PGothic" pitchFamily="34" charset="-128"/>
        <a:cs typeface="+mn-cs"/>
      </a:defRPr>
    </a:lvl7pPr>
    <a:lvl8pPr marL="3200400" algn="l" defTabSz="914400" rtl="0" eaLnBrk="1" latinLnBrk="0" hangingPunct="1">
      <a:defRPr sz="2400" kern="1200">
        <a:solidFill>
          <a:schemeClr val="tx1"/>
        </a:solidFill>
        <a:latin typeface="Times" pitchFamily="18" charset="0"/>
        <a:ea typeface="MS PGothic" pitchFamily="34" charset="-128"/>
        <a:cs typeface="+mn-cs"/>
      </a:defRPr>
    </a:lvl8pPr>
    <a:lvl9pPr marL="3657600" algn="l" defTabSz="914400" rtl="0" eaLnBrk="1" latinLnBrk="0" hangingPunct="1">
      <a:defRPr sz="2400" kern="1200">
        <a:solidFill>
          <a:schemeClr val="tx1"/>
        </a:solidFill>
        <a:latin typeface="Times" pitchFamily="18" charset="0"/>
        <a:ea typeface="MS PGothic" pitchFamily="34" charset="-128"/>
        <a:cs typeface="+mn-cs"/>
      </a:defRPr>
    </a:lvl9pPr>
  </p:defaultTextStyle>
  <p:extLst>
    <p:ext uri="{EFAFB233-063F-42B5-8137-9DF3F51BA10A}">
      <p15:sldGuideLst xmlns:p15="http://schemas.microsoft.com/office/powerpoint/2012/main">
        <p15:guide id="1" orient="horz" pos="217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00"/>
    <a:srgbClr val="B2FF19"/>
    <a:srgbClr val="AAD7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92" autoAdjust="0"/>
    <p:restoredTop sz="62700" autoAdjust="0"/>
  </p:normalViewPr>
  <p:slideViewPr>
    <p:cSldViewPr snapToGrid="0">
      <p:cViewPr varScale="1">
        <p:scale>
          <a:sx n="54" d="100"/>
          <a:sy n="54" d="100"/>
        </p:scale>
        <p:origin x="2394" y="66"/>
      </p:cViewPr>
      <p:guideLst>
        <p:guide orient="horz" pos="2170"/>
        <p:guide pos="2880"/>
      </p:guideLst>
    </p:cSldViewPr>
  </p:slideViewPr>
  <p:outlineViewPr>
    <p:cViewPr>
      <p:scale>
        <a:sx n="33" d="100"/>
        <a:sy n="33" d="100"/>
      </p:scale>
      <p:origin x="0" y="21798"/>
    </p:cViewPr>
  </p:outlineViewPr>
  <p:notesTextViewPr>
    <p:cViewPr>
      <p:scale>
        <a:sx n="100" d="100"/>
        <a:sy n="100" d="100"/>
      </p:scale>
      <p:origin x="0" y="0"/>
    </p:cViewPr>
  </p:notesTextViewPr>
  <p:sorterViewPr>
    <p:cViewPr>
      <p:scale>
        <a:sx n="80" d="100"/>
        <a:sy n="80" d="100"/>
      </p:scale>
      <p:origin x="0" y="324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1313" cy="492125"/>
          </a:xfrm>
          <a:prstGeom prst="rect">
            <a:avLst/>
          </a:prstGeom>
        </p:spPr>
        <p:txBody>
          <a:bodyPr vert="horz" lIns="91440" tIns="45720" rIns="91440" bIns="45720" rtlCol="0"/>
          <a:lstStyle>
            <a:lvl1pPr algn="l" eaLnBrk="1" hangingPunct="1">
              <a:defRPr sz="1200"/>
            </a:lvl1pPr>
          </a:lstStyle>
          <a:p>
            <a:pPr>
              <a:defRPr/>
            </a:pPr>
            <a:endParaRPr lang="en-US"/>
          </a:p>
        </p:txBody>
      </p:sp>
      <p:sp>
        <p:nvSpPr>
          <p:cNvPr id="3" name="Date Placeholder 2"/>
          <p:cNvSpPr>
            <a:spLocks noGrp="1"/>
          </p:cNvSpPr>
          <p:nvPr>
            <p:ph type="dt" sz="quarter" idx="1"/>
          </p:nvPr>
        </p:nvSpPr>
        <p:spPr>
          <a:xfrm>
            <a:off x="3765550" y="0"/>
            <a:ext cx="2881313" cy="492125"/>
          </a:xfrm>
          <a:prstGeom prst="rect">
            <a:avLst/>
          </a:prstGeom>
        </p:spPr>
        <p:txBody>
          <a:bodyPr vert="horz" lIns="91440" tIns="45720" rIns="91440" bIns="45720" rtlCol="0"/>
          <a:lstStyle>
            <a:lvl1pPr algn="r" eaLnBrk="1" hangingPunct="1">
              <a:defRPr sz="1200"/>
            </a:lvl1pPr>
          </a:lstStyle>
          <a:p>
            <a:pPr>
              <a:defRPr/>
            </a:pPr>
            <a:fld id="{A997A6E4-3351-4CCF-8F9B-444F1938830F}" type="datetimeFigureOut">
              <a:rPr lang="en-US"/>
              <a:pPr>
                <a:defRPr/>
              </a:pPr>
              <a:t>3/30/2016</a:t>
            </a:fld>
            <a:endParaRPr lang="fr-FR"/>
          </a:p>
        </p:txBody>
      </p:sp>
      <p:sp>
        <p:nvSpPr>
          <p:cNvPr id="4" name="Footer Placeholder 3"/>
          <p:cNvSpPr>
            <a:spLocks noGrp="1"/>
          </p:cNvSpPr>
          <p:nvPr>
            <p:ph type="ftr" sz="quarter" idx="2"/>
          </p:nvPr>
        </p:nvSpPr>
        <p:spPr>
          <a:xfrm>
            <a:off x="0" y="9356725"/>
            <a:ext cx="2881313" cy="492125"/>
          </a:xfrm>
          <a:prstGeom prst="rect">
            <a:avLst/>
          </a:prstGeom>
        </p:spPr>
        <p:txBody>
          <a:bodyPr vert="horz" lIns="91440" tIns="45720" rIns="91440" bIns="45720" rtlCol="0" anchor="b"/>
          <a:lstStyle>
            <a:lvl1pPr algn="l" eaLnBrk="1" hangingPunct="1">
              <a:defRPr sz="1200"/>
            </a:lvl1pPr>
          </a:lstStyle>
          <a:p>
            <a:pPr>
              <a:defRPr/>
            </a:pPr>
            <a:endParaRPr lang="en-US"/>
          </a:p>
        </p:txBody>
      </p:sp>
      <p:sp>
        <p:nvSpPr>
          <p:cNvPr id="5" name="Slide Number Placeholder 4"/>
          <p:cNvSpPr>
            <a:spLocks noGrp="1"/>
          </p:cNvSpPr>
          <p:nvPr>
            <p:ph type="sldNum" sz="quarter" idx="3"/>
          </p:nvPr>
        </p:nvSpPr>
        <p:spPr>
          <a:xfrm>
            <a:off x="3765550" y="9356725"/>
            <a:ext cx="2881313" cy="49212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AC63540D-EB7D-4F0F-ACC4-FA93BBD75CFE}" type="slidenum">
              <a:rPr lang="en-US" altLang="en-US"/>
              <a:pPr>
                <a:defRPr/>
              </a:pPr>
              <a:t>‹#›</a:t>
            </a:fld>
            <a:endParaRPr lang="fr-FR" altLang="en-US"/>
          </a:p>
        </p:txBody>
      </p:sp>
    </p:spTree>
    <p:extLst>
      <p:ext uri="{BB962C8B-B14F-4D97-AF65-F5344CB8AC3E}">
        <p14:creationId xmlns:p14="http://schemas.microsoft.com/office/powerpoint/2010/main" val="16521040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1313" cy="492125"/>
          </a:xfrm>
          <a:prstGeom prst="rect">
            <a:avLst/>
          </a:prstGeom>
        </p:spPr>
        <p:txBody>
          <a:bodyPr vert="horz" lIns="91440" tIns="45720" rIns="91440" bIns="45720" rtlCol="0"/>
          <a:lstStyle>
            <a:lvl1pPr algn="l" eaLnBrk="1" hangingPunct="1">
              <a:defRPr sz="1200">
                <a:latin typeface="Times" pitchFamily="18" charset="0"/>
                <a:ea typeface="MS PGothic" pitchFamily="34" charset="-128"/>
                <a:cs typeface="Arial" pitchFamily="34" charset="0"/>
              </a:defRPr>
            </a:lvl1pPr>
          </a:lstStyle>
          <a:p>
            <a:pPr>
              <a:defRPr/>
            </a:pPr>
            <a:endParaRPr lang="en-CA"/>
          </a:p>
        </p:txBody>
      </p:sp>
      <p:sp>
        <p:nvSpPr>
          <p:cNvPr id="3" name="Date Placeholder 2"/>
          <p:cNvSpPr>
            <a:spLocks noGrp="1"/>
          </p:cNvSpPr>
          <p:nvPr>
            <p:ph type="dt" idx="1"/>
          </p:nvPr>
        </p:nvSpPr>
        <p:spPr>
          <a:xfrm>
            <a:off x="3765550" y="0"/>
            <a:ext cx="2881313" cy="49212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Times" charset="0"/>
              </a:defRPr>
            </a:lvl1pPr>
          </a:lstStyle>
          <a:p>
            <a:pPr>
              <a:defRPr/>
            </a:pPr>
            <a:fld id="{9F44C6BE-5BDF-458B-AEEA-27A8B45A2ED0}" type="datetimeFigureOut">
              <a:rPr lang="en-US"/>
              <a:pPr>
                <a:defRPr/>
              </a:pPr>
              <a:t>3/30/2016</a:t>
            </a:fld>
            <a:endParaRPr lang="fr-FR" dirty="0"/>
          </a:p>
        </p:txBody>
      </p:sp>
      <p:sp>
        <p:nvSpPr>
          <p:cNvPr id="4" name="Slide Image Placeholder 3"/>
          <p:cNvSpPr>
            <a:spLocks noGrp="1" noRot="1" noChangeAspect="1"/>
          </p:cNvSpPr>
          <p:nvPr>
            <p:ph type="sldImg" idx="2"/>
          </p:nvPr>
        </p:nvSpPr>
        <p:spPr>
          <a:xfrm>
            <a:off x="862013" y="738188"/>
            <a:ext cx="4924425" cy="3694112"/>
          </a:xfrm>
          <a:prstGeom prst="rect">
            <a:avLst/>
          </a:prstGeom>
          <a:noFill/>
          <a:ln w="12700">
            <a:solidFill>
              <a:prstClr val="black"/>
            </a:solidFill>
          </a:ln>
        </p:spPr>
        <p:txBody>
          <a:bodyPr vert="horz" lIns="91440" tIns="45720" rIns="91440" bIns="45720" rtlCol="0" anchor="ctr"/>
          <a:lstStyle/>
          <a:p>
            <a:pPr lvl="0"/>
            <a:endParaRPr lang="en-CA" noProof="0" dirty="0" smtClean="0"/>
          </a:p>
        </p:txBody>
      </p:sp>
      <p:sp>
        <p:nvSpPr>
          <p:cNvPr id="5" name="Notes Placeholder 4"/>
          <p:cNvSpPr>
            <a:spLocks noGrp="1"/>
          </p:cNvSpPr>
          <p:nvPr>
            <p:ph type="body" sz="quarter" idx="3"/>
          </p:nvPr>
        </p:nvSpPr>
        <p:spPr>
          <a:xfrm>
            <a:off x="665163" y="4678363"/>
            <a:ext cx="5318125" cy="4433887"/>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smtClean="0"/>
          </a:p>
        </p:txBody>
      </p:sp>
      <p:sp>
        <p:nvSpPr>
          <p:cNvPr id="6" name="Footer Placeholder 5"/>
          <p:cNvSpPr>
            <a:spLocks noGrp="1"/>
          </p:cNvSpPr>
          <p:nvPr>
            <p:ph type="ftr" sz="quarter" idx="4"/>
          </p:nvPr>
        </p:nvSpPr>
        <p:spPr>
          <a:xfrm>
            <a:off x="0" y="9356725"/>
            <a:ext cx="2881313" cy="492125"/>
          </a:xfrm>
          <a:prstGeom prst="rect">
            <a:avLst/>
          </a:prstGeom>
        </p:spPr>
        <p:txBody>
          <a:bodyPr vert="horz" lIns="91440" tIns="45720" rIns="91440" bIns="45720" rtlCol="0" anchor="b"/>
          <a:lstStyle>
            <a:lvl1pPr algn="l" eaLnBrk="1" hangingPunct="1">
              <a:defRPr sz="1200">
                <a:latin typeface="Times" pitchFamily="18" charset="0"/>
                <a:ea typeface="MS PGothic" pitchFamily="34" charset="-128"/>
                <a:cs typeface="Arial" pitchFamily="34" charset="0"/>
              </a:defRPr>
            </a:lvl1pPr>
          </a:lstStyle>
          <a:p>
            <a:pPr>
              <a:defRPr/>
            </a:pPr>
            <a:endParaRPr lang="en-CA"/>
          </a:p>
        </p:txBody>
      </p:sp>
      <p:sp>
        <p:nvSpPr>
          <p:cNvPr id="7" name="Slide Number Placeholder 6"/>
          <p:cNvSpPr>
            <a:spLocks noGrp="1"/>
          </p:cNvSpPr>
          <p:nvPr>
            <p:ph type="sldNum" sz="quarter" idx="5"/>
          </p:nvPr>
        </p:nvSpPr>
        <p:spPr>
          <a:xfrm>
            <a:off x="3765550" y="9356725"/>
            <a:ext cx="2881313" cy="49212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3C924735-E973-41CE-82ED-37D2119430B6}" type="slidenum">
              <a:rPr lang="en-CA" altLang="en-US"/>
              <a:pPr>
                <a:defRPr/>
              </a:pPr>
              <a:t>‹#›</a:t>
            </a:fld>
            <a:endParaRPr lang="fr-FR" altLang="en-US"/>
          </a:p>
        </p:txBody>
      </p:sp>
    </p:spTree>
    <p:extLst>
      <p:ext uri="{BB962C8B-B14F-4D97-AF65-F5344CB8AC3E}">
        <p14:creationId xmlns:p14="http://schemas.microsoft.com/office/powerpoint/2010/main" val="14371464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itchFamily="34" charset="-128"/>
        <a:cs typeface="+mn-cs"/>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FR" smtClean="0"/>
              <a:t>Image SarahHoibak / Camp de réfugiés de l’UNHCR, Dadaab, 2011</a:t>
            </a:r>
          </a:p>
          <a:p>
            <a:pPr eaLnBrk="1" hangingPunct="1">
              <a:spcBef>
                <a:spcPct val="0"/>
              </a:spcBef>
            </a:pPr>
            <a:r>
              <a:rPr lang="fr-FR" smtClean="0"/>
              <a:t>Les MILD sont un outil de protection efficace contre la transmission du paludisme. Néanmoins, leur efficacité repose sur leur durabilité chimique (insecticide) et physique (tissu). Cette formation enseigne comment mesurer la durabilité physique des MILD.</a:t>
            </a:r>
          </a:p>
          <a:p>
            <a:pPr eaLnBrk="1" hangingPunct="1">
              <a:spcBef>
                <a:spcPct val="0"/>
              </a:spcBef>
            </a:pPr>
            <a:endParaRPr lang="fr-FR" altLang="en-US" dirty="0" smtClean="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MS PGothic" pitchFamily="34" charset="-128"/>
              </a:defRPr>
            </a:lvl1pPr>
            <a:lvl2pPr marL="742950" indent="-285750">
              <a:spcBef>
                <a:spcPct val="30000"/>
              </a:spcBef>
              <a:defRPr sz="1200">
                <a:solidFill>
                  <a:schemeClr val="tx1"/>
                </a:solidFill>
                <a:latin typeface="Calibri" pitchFamily="34" charset="0"/>
                <a:ea typeface="MS PGothic" pitchFamily="34" charset="-128"/>
              </a:defRPr>
            </a:lvl2pPr>
            <a:lvl3pPr marL="1143000" indent="-228600">
              <a:spcBef>
                <a:spcPct val="30000"/>
              </a:spcBef>
              <a:defRPr sz="1200">
                <a:solidFill>
                  <a:schemeClr val="tx1"/>
                </a:solidFill>
                <a:latin typeface="Calibri" pitchFamily="34" charset="0"/>
                <a:ea typeface="MS PGothic" pitchFamily="34" charset="-128"/>
              </a:defRPr>
            </a:lvl3pPr>
            <a:lvl4pPr marL="1600200" indent="-228600">
              <a:spcBef>
                <a:spcPct val="30000"/>
              </a:spcBef>
              <a:defRPr sz="1200">
                <a:solidFill>
                  <a:schemeClr val="tx1"/>
                </a:solidFill>
                <a:latin typeface="Calibri" pitchFamily="34" charset="0"/>
                <a:ea typeface="MS PGothic" pitchFamily="34" charset="-128"/>
              </a:defRPr>
            </a:lvl4pPr>
            <a:lvl5pPr marL="2057400" indent="-22860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a:spcBef>
                <a:spcPct val="0"/>
              </a:spcBef>
            </a:pPr>
            <a:fld id="{BBD0DEA3-C82D-46AF-BF29-53B18784B188}" type="slidenum">
              <a:rPr lang="en-CA" altLang="en-US">
                <a:latin typeface="Times" pitchFamily="18" charset="0"/>
              </a:rPr>
              <a:pPr>
                <a:spcBef>
                  <a:spcPct val="0"/>
                </a:spcBef>
              </a:pPr>
              <a:t>2</a:t>
            </a:fld>
            <a:endParaRPr lang="fr-FR" altLang="en-US">
              <a:latin typeface="Times" pitchFamily="18" charset="0"/>
            </a:endParaRPr>
          </a:p>
        </p:txBody>
      </p:sp>
    </p:spTree>
    <p:extLst>
      <p:ext uri="{BB962C8B-B14F-4D97-AF65-F5344CB8AC3E}">
        <p14:creationId xmlns:p14="http://schemas.microsoft.com/office/powerpoint/2010/main" val="37593246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dirty="0" smtClean="0"/>
              <a:t>Les moustiquaires rectangulaires se composent de cinq sections : quatre côtés et une partie supérieure. Elles comprennent deux côtés longs et deux côtés courts :</a:t>
            </a:r>
          </a:p>
          <a:p>
            <a:endParaRPr lang="fr-FR" altLang="en-US" dirty="0" smtClean="0"/>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MS PGothic" pitchFamily="34" charset="-128"/>
              </a:defRPr>
            </a:lvl1pPr>
            <a:lvl2pPr marL="742950" indent="-285750">
              <a:defRPr sz="2400">
                <a:solidFill>
                  <a:schemeClr val="tx1"/>
                </a:solidFill>
                <a:latin typeface="Times" pitchFamily="18" charset="0"/>
                <a:ea typeface="MS PGothic" pitchFamily="34" charset="-128"/>
              </a:defRPr>
            </a:lvl2pPr>
            <a:lvl3pPr marL="1143000" indent="-228600">
              <a:defRPr sz="2400">
                <a:solidFill>
                  <a:schemeClr val="tx1"/>
                </a:solidFill>
                <a:latin typeface="Times" pitchFamily="18" charset="0"/>
                <a:ea typeface="MS PGothic" pitchFamily="34" charset="-128"/>
              </a:defRPr>
            </a:lvl3pPr>
            <a:lvl4pPr marL="1600200" indent="-228600">
              <a:defRPr sz="2400">
                <a:solidFill>
                  <a:schemeClr val="tx1"/>
                </a:solidFill>
                <a:latin typeface="Times" pitchFamily="18" charset="0"/>
                <a:ea typeface="MS PGothic" pitchFamily="34" charset="-128"/>
              </a:defRPr>
            </a:lvl4pPr>
            <a:lvl5pPr marL="2057400" indent="-228600">
              <a:defRPr sz="2400">
                <a:solidFill>
                  <a:schemeClr val="tx1"/>
                </a:solidFill>
                <a:latin typeface="Times"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MS PGothic" pitchFamily="34" charset="-128"/>
              </a:defRPr>
            </a:lvl9pPr>
          </a:lstStyle>
          <a:p>
            <a:fld id="{6919C101-C433-4B19-B6E2-E649EB63072F}" type="slidenum">
              <a:rPr lang="en-CA" altLang="en-US" sz="1200"/>
              <a:pPr/>
              <a:t>14</a:t>
            </a:fld>
            <a:endParaRPr lang="fr-FR" altLang="en-US" sz="1200"/>
          </a:p>
        </p:txBody>
      </p:sp>
    </p:spTree>
    <p:extLst>
      <p:ext uri="{BB962C8B-B14F-4D97-AF65-F5344CB8AC3E}">
        <p14:creationId xmlns:p14="http://schemas.microsoft.com/office/powerpoint/2010/main" val="11677988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smtClean="0"/>
              <a:t>De nombreux phénomènes peuvent entraîner des trous au niveau des MILD, qui peuvent être déchirées, brûlées, se découdre ou être mordues par des animaux. </a:t>
            </a:r>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MS PGothic" pitchFamily="34" charset="-128"/>
              </a:defRPr>
            </a:lvl1pPr>
            <a:lvl2pPr marL="742950" indent="-285750">
              <a:defRPr sz="2400">
                <a:solidFill>
                  <a:schemeClr val="tx1"/>
                </a:solidFill>
                <a:latin typeface="Times" pitchFamily="18" charset="0"/>
                <a:ea typeface="MS PGothic" pitchFamily="34" charset="-128"/>
              </a:defRPr>
            </a:lvl2pPr>
            <a:lvl3pPr marL="1143000" indent="-228600">
              <a:defRPr sz="2400">
                <a:solidFill>
                  <a:schemeClr val="tx1"/>
                </a:solidFill>
                <a:latin typeface="Times" pitchFamily="18" charset="0"/>
                <a:ea typeface="MS PGothic" pitchFamily="34" charset="-128"/>
              </a:defRPr>
            </a:lvl3pPr>
            <a:lvl4pPr marL="1600200" indent="-228600">
              <a:defRPr sz="2400">
                <a:solidFill>
                  <a:schemeClr val="tx1"/>
                </a:solidFill>
                <a:latin typeface="Times" pitchFamily="18" charset="0"/>
                <a:ea typeface="MS PGothic" pitchFamily="34" charset="-128"/>
              </a:defRPr>
            </a:lvl4pPr>
            <a:lvl5pPr marL="2057400" indent="-228600">
              <a:defRPr sz="2400">
                <a:solidFill>
                  <a:schemeClr val="tx1"/>
                </a:solidFill>
                <a:latin typeface="Times"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MS PGothic" pitchFamily="34" charset="-128"/>
              </a:defRPr>
            </a:lvl9pPr>
          </a:lstStyle>
          <a:p>
            <a:fld id="{689B8813-9FB5-48ED-B8D7-A4742AF635D0}" type="slidenum">
              <a:rPr lang="en-CA" altLang="en-US" sz="1200"/>
              <a:pPr/>
              <a:t>15</a:t>
            </a:fld>
            <a:endParaRPr lang="fr-FR" altLang="en-US" sz="1200"/>
          </a:p>
        </p:txBody>
      </p:sp>
    </p:spTree>
    <p:extLst>
      <p:ext uri="{BB962C8B-B14F-4D97-AF65-F5344CB8AC3E}">
        <p14:creationId xmlns:p14="http://schemas.microsoft.com/office/powerpoint/2010/main" val="31463889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FR" smtClean="0"/>
              <a:t>Image Albert Kilian / Malaria Consortium</a:t>
            </a:r>
          </a:p>
          <a:p>
            <a:pPr eaLnBrk="1" hangingPunct="1">
              <a:spcBef>
                <a:spcPct val="0"/>
              </a:spcBef>
            </a:pPr>
            <a:r>
              <a:rPr lang="fr-FR" smtClean="0"/>
              <a:t>Vous remarquerez que la brûlure sur la moustiquaire en PE crée des bords différents par rapport à la moustiquaire en PET. Vous remarquerez également que les moustiquaires elles-mêmes n’ont pas la même texture : le polyéthylène (PE) est plus rigide, tandis que le polyester (PET) est plus souple.</a:t>
            </a:r>
          </a:p>
          <a:p>
            <a:pPr eaLnBrk="1" hangingPunct="1">
              <a:spcBef>
                <a:spcPct val="0"/>
              </a:spcBef>
            </a:pPr>
            <a:endParaRPr lang="fr-FR" altLang="en-US" dirty="0" smtClean="0"/>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MS PGothic" pitchFamily="34" charset="-128"/>
              </a:defRPr>
            </a:lvl1pPr>
            <a:lvl2pPr marL="742950" indent="-285750">
              <a:spcBef>
                <a:spcPct val="30000"/>
              </a:spcBef>
              <a:defRPr sz="1200">
                <a:solidFill>
                  <a:schemeClr val="tx1"/>
                </a:solidFill>
                <a:latin typeface="Calibri" pitchFamily="34" charset="0"/>
                <a:ea typeface="MS PGothic" pitchFamily="34" charset="-128"/>
              </a:defRPr>
            </a:lvl2pPr>
            <a:lvl3pPr marL="1143000" indent="-228600">
              <a:spcBef>
                <a:spcPct val="30000"/>
              </a:spcBef>
              <a:defRPr sz="1200">
                <a:solidFill>
                  <a:schemeClr val="tx1"/>
                </a:solidFill>
                <a:latin typeface="Calibri" pitchFamily="34" charset="0"/>
                <a:ea typeface="MS PGothic" pitchFamily="34" charset="-128"/>
              </a:defRPr>
            </a:lvl3pPr>
            <a:lvl4pPr marL="1600200" indent="-228600">
              <a:spcBef>
                <a:spcPct val="30000"/>
              </a:spcBef>
              <a:defRPr sz="1200">
                <a:solidFill>
                  <a:schemeClr val="tx1"/>
                </a:solidFill>
                <a:latin typeface="Calibri" pitchFamily="34" charset="0"/>
                <a:ea typeface="MS PGothic" pitchFamily="34" charset="-128"/>
              </a:defRPr>
            </a:lvl4pPr>
            <a:lvl5pPr marL="2057400" indent="-22860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a:spcBef>
                <a:spcPct val="0"/>
              </a:spcBef>
            </a:pPr>
            <a:fld id="{AFDCE3E5-B17E-4C45-8690-1793E279AE8E}" type="slidenum">
              <a:rPr lang="en-CA" altLang="en-US">
                <a:latin typeface="Times" pitchFamily="18" charset="0"/>
              </a:rPr>
              <a:pPr>
                <a:spcBef>
                  <a:spcPct val="0"/>
                </a:spcBef>
              </a:pPr>
              <a:t>17</a:t>
            </a:fld>
            <a:endParaRPr lang="fr-FR" altLang="en-US">
              <a:latin typeface="Times" pitchFamily="18" charset="0"/>
            </a:endParaRPr>
          </a:p>
        </p:txBody>
      </p:sp>
    </p:spTree>
    <p:extLst>
      <p:ext uri="{BB962C8B-B14F-4D97-AF65-F5344CB8AC3E}">
        <p14:creationId xmlns:p14="http://schemas.microsoft.com/office/powerpoint/2010/main" val="6727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FR" smtClean="0"/>
              <a:t>Image Albert Kilian / Malaria Consortium</a:t>
            </a:r>
          </a:p>
          <a:p>
            <a:pPr eaLnBrk="1" hangingPunct="1">
              <a:spcBef>
                <a:spcPct val="0"/>
              </a:spcBef>
            </a:pPr>
            <a:r>
              <a:rPr lang="fr-FR" smtClean="0"/>
              <a:t>Pour les moustiquaires décousues, on mesure la longueur de l’ouverture.</a:t>
            </a:r>
          </a:p>
          <a:p>
            <a:pPr eaLnBrk="1" hangingPunct="1">
              <a:spcBef>
                <a:spcPct val="0"/>
              </a:spcBef>
            </a:pPr>
            <a:endParaRPr lang="fr-FR" altLang="en-US" smtClean="0"/>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MS PGothic" pitchFamily="34" charset="-128"/>
              </a:defRPr>
            </a:lvl1pPr>
            <a:lvl2pPr marL="742950" indent="-285750">
              <a:spcBef>
                <a:spcPct val="30000"/>
              </a:spcBef>
              <a:defRPr sz="1200">
                <a:solidFill>
                  <a:schemeClr val="tx1"/>
                </a:solidFill>
                <a:latin typeface="Calibri" pitchFamily="34" charset="0"/>
                <a:ea typeface="MS PGothic" pitchFamily="34" charset="-128"/>
              </a:defRPr>
            </a:lvl2pPr>
            <a:lvl3pPr marL="1143000" indent="-228600">
              <a:spcBef>
                <a:spcPct val="30000"/>
              </a:spcBef>
              <a:defRPr sz="1200">
                <a:solidFill>
                  <a:schemeClr val="tx1"/>
                </a:solidFill>
                <a:latin typeface="Calibri" pitchFamily="34" charset="0"/>
                <a:ea typeface="MS PGothic" pitchFamily="34" charset="-128"/>
              </a:defRPr>
            </a:lvl3pPr>
            <a:lvl4pPr marL="1600200" indent="-228600">
              <a:spcBef>
                <a:spcPct val="30000"/>
              </a:spcBef>
              <a:defRPr sz="1200">
                <a:solidFill>
                  <a:schemeClr val="tx1"/>
                </a:solidFill>
                <a:latin typeface="Calibri" pitchFamily="34" charset="0"/>
                <a:ea typeface="MS PGothic" pitchFamily="34" charset="-128"/>
              </a:defRPr>
            </a:lvl4pPr>
            <a:lvl5pPr marL="2057400" indent="-22860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a:spcBef>
                <a:spcPct val="0"/>
              </a:spcBef>
            </a:pPr>
            <a:fld id="{D1B17A3E-35D1-4833-AF7B-F68E47084847}" type="slidenum">
              <a:rPr lang="en-CA" altLang="en-US">
                <a:latin typeface="Times" pitchFamily="18" charset="0"/>
              </a:rPr>
              <a:pPr>
                <a:spcBef>
                  <a:spcPct val="0"/>
                </a:spcBef>
              </a:pPr>
              <a:t>18</a:t>
            </a:fld>
            <a:endParaRPr lang="fr-FR" altLang="en-US">
              <a:latin typeface="Times" pitchFamily="18" charset="0"/>
            </a:endParaRPr>
          </a:p>
        </p:txBody>
      </p:sp>
    </p:spTree>
    <p:extLst>
      <p:ext uri="{BB962C8B-B14F-4D97-AF65-F5344CB8AC3E}">
        <p14:creationId xmlns:p14="http://schemas.microsoft.com/office/powerpoint/2010/main" val="17152035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FR" smtClean="0"/>
              <a:t>Image Albert Kilian / Malaria Consortium</a:t>
            </a:r>
          </a:p>
          <a:p>
            <a:pPr eaLnBrk="1" hangingPunct="1">
              <a:spcBef>
                <a:spcPct val="0"/>
              </a:spcBef>
            </a:pPr>
            <a:r>
              <a:rPr lang="fr-FR" smtClean="0"/>
              <a:t>Pour les moustiquaires décousues, on mesure la longueur de l’ouverture.</a:t>
            </a:r>
          </a:p>
          <a:p>
            <a:pPr eaLnBrk="1" hangingPunct="1">
              <a:spcBef>
                <a:spcPct val="0"/>
              </a:spcBef>
            </a:pPr>
            <a:endParaRPr lang="fr-FR" altLang="en-US" smtClean="0"/>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MS PGothic" pitchFamily="34" charset="-128"/>
              </a:defRPr>
            </a:lvl1pPr>
            <a:lvl2pPr marL="742950" indent="-285750">
              <a:spcBef>
                <a:spcPct val="30000"/>
              </a:spcBef>
              <a:defRPr sz="1200">
                <a:solidFill>
                  <a:schemeClr val="tx1"/>
                </a:solidFill>
                <a:latin typeface="Calibri" pitchFamily="34" charset="0"/>
                <a:ea typeface="MS PGothic" pitchFamily="34" charset="-128"/>
              </a:defRPr>
            </a:lvl2pPr>
            <a:lvl3pPr marL="1143000" indent="-228600">
              <a:spcBef>
                <a:spcPct val="30000"/>
              </a:spcBef>
              <a:defRPr sz="1200">
                <a:solidFill>
                  <a:schemeClr val="tx1"/>
                </a:solidFill>
                <a:latin typeface="Calibri" pitchFamily="34" charset="0"/>
                <a:ea typeface="MS PGothic" pitchFamily="34" charset="-128"/>
              </a:defRPr>
            </a:lvl3pPr>
            <a:lvl4pPr marL="1600200" indent="-228600">
              <a:spcBef>
                <a:spcPct val="30000"/>
              </a:spcBef>
              <a:defRPr sz="1200">
                <a:solidFill>
                  <a:schemeClr val="tx1"/>
                </a:solidFill>
                <a:latin typeface="Calibri" pitchFamily="34" charset="0"/>
                <a:ea typeface="MS PGothic" pitchFamily="34" charset="-128"/>
              </a:defRPr>
            </a:lvl4pPr>
            <a:lvl5pPr marL="2057400" indent="-22860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a:spcBef>
                <a:spcPct val="0"/>
              </a:spcBef>
            </a:pPr>
            <a:fld id="{E4A6A43E-5E09-429B-B1E0-43A2ADEBA945}" type="slidenum">
              <a:rPr lang="en-CA" altLang="en-US">
                <a:latin typeface="Times" pitchFamily="18" charset="0"/>
              </a:rPr>
              <a:pPr>
                <a:spcBef>
                  <a:spcPct val="0"/>
                </a:spcBef>
              </a:pPr>
              <a:t>19</a:t>
            </a:fld>
            <a:endParaRPr lang="fr-FR" altLang="en-US">
              <a:latin typeface="Times" pitchFamily="18" charset="0"/>
            </a:endParaRPr>
          </a:p>
        </p:txBody>
      </p:sp>
    </p:spTree>
    <p:extLst>
      <p:ext uri="{BB962C8B-B14F-4D97-AF65-F5344CB8AC3E}">
        <p14:creationId xmlns:p14="http://schemas.microsoft.com/office/powerpoint/2010/main" val="40120665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smtClean="0"/>
              <a:t>Voici un exemple de dégât mécanique pouvant s’aggraver avec le temps quand la moustiquaire est continuellement frottée sur le bord d’un objet ou d’une structure (dans cet exemple, la porte d’un balcon).</a:t>
            </a:r>
            <a:endParaRPr lang="fr-FR" altLang="en-US" dirty="0" smtClean="0"/>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MS PGothic" pitchFamily="34" charset="-128"/>
              </a:defRPr>
            </a:lvl1pPr>
            <a:lvl2pPr marL="742950" indent="-285750">
              <a:defRPr sz="2400">
                <a:solidFill>
                  <a:schemeClr val="tx1"/>
                </a:solidFill>
                <a:latin typeface="Times" pitchFamily="18" charset="0"/>
                <a:ea typeface="MS PGothic" pitchFamily="34" charset="-128"/>
              </a:defRPr>
            </a:lvl2pPr>
            <a:lvl3pPr marL="1143000" indent="-228600">
              <a:defRPr sz="2400">
                <a:solidFill>
                  <a:schemeClr val="tx1"/>
                </a:solidFill>
                <a:latin typeface="Times" pitchFamily="18" charset="0"/>
                <a:ea typeface="MS PGothic" pitchFamily="34" charset="-128"/>
              </a:defRPr>
            </a:lvl3pPr>
            <a:lvl4pPr marL="1600200" indent="-228600">
              <a:defRPr sz="2400">
                <a:solidFill>
                  <a:schemeClr val="tx1"/>
                </a:solidFill>
                <a:latin typeface="Times" pitchFamily="18" charset="0"/>
                <a:ea typeface="MS PGothic" pitchFamily="34" charset="-128"/>
              </a:defRPr>
            </a:lvl4pPr>
            <a:lvl5pPr marL="2057400" indent="-228600">
              <a:defRPr sz="2400">
                <a:solidFill>
                  <a:schemeClr val="tx1"/>
                </a:solidFill>
                <a:latin typeface="Times"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MS PGothic" pitchFamily="34" charset="-128"/>
              </a:defRPr>
            </a:lvl9pPr>
          </a:lstStyle>
          <a:p>
            <a:fld id="{311F3CD9-CE86-4CDC-B1A3-3D0ED6C26888}" type="slidenum">
              <a:rPr lang="en-CA" altLang="en-US" sz="1200"/>
              <a:pPr/>
              <a:t>20</a:t>
            </a:fld>
            <a:endParaRPr lang="fr-FR" altLang="en-US" sz="1200"/>
          </a:p>
        </p:txBody>
      </p:sp>
    </p:spTree>
    <p:extLst>
      <p:ext uri="{BB962C8B-B14F-4D97-AF65-F5344CB8AC3E}">
        <p14:creationId xmlns:p14="http://schemas.microsoft.com/office/powerpoint/2010/main" val="30929438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smtClean="0"/>
              <a:t>On reconnaît les morsures de rongeurs aux bords moins marqués et aux bouts de tissus manquants, que les souris et rats ont emportés.</a:t>
            </a:r>
            <a:endParaRPr lang="fr-FR" altLang="en-US" dirty="0" smtClean="0"/>
          </a:p>
        </p:txBody>
      </p:sp>
      <p:sp>
        <p:nvSpPr>
          <p:cNvPr id="84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MS PGothic" pitchFamily="34" charset="-128"/>
              </a:defRPr>
            </a:lvl1pPr>
            <a:lvl2pPr marL="742950" indent="-285750">
              <a:defRPr sz="2400">
                <a:solidFill>
                  <a:schemeClr val="tx1"/>
                </a:solidFill>
                <a:latin typeface="Times" pitchFamily="18" charset="0"/>
                <a:ea typeface="MS PGothic" pitchFamily="34" charset="-128"/>
              </a:defRPr>
            </a:lvl2pPr>
            <a:lvl3pPr marL="1143000" indent="-228600">
              <a:defRPr sz="2400">
                <a:solidFill>
                  <a:schemeClr val="tx1"/>
                </a:solidFill>
                <a:latin typeface="Times" pitchFamily="18" charset="0"/>
                <a:ea typeface="MS PGothic" pitchFamily="34" charset="-128"/>
              </a:defRPr>
            </a:lvl3pPr>
            <a:lvl4pPr marL="1600200" indent="-228600">
              <a:defRPr sz="2400">
                <a:solidFill>
                  <a:schemeClr val="tx1"/>
                </a:solidFill>
                <a:latin typeface="Times" pitchFamily="18" charset="0"/>
                <a:ea typeface="MS PGothic" pitchFamily="34" charset="-128"/>
              </a:defRPr>
            </a:lvl4pPr>
            <a:lvl5pPr marL="2057400" indent="-228600">
              <a:defRPr sz="2400">
                <a:solidFill>
                  <a:schemeClr val="tx1"/>
                </a:solidFill>
                <a:latin typeface="Times"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MS PGothic" pitchFamily="34" charset="-128"/>
              </a:defRPr>
            </a:lvl9pPr>
          </a:lstStyle>
          <a:p>
            <a:fld id="{F8E47EA8-AFB8-421B-87D1-3167339B037C}" type="slidenum">
              <a:rPr lang="en-CA" altLang="en-US" sz="1200"/>
              <a:pPr/>
              <a:t>21</a:t>
            </a:fld>
            <a:endParaRPr lang="fr-FR" altLang="en-US" sz="1200"/>
          </a:p>
        </p:txBody>
      </p:sp>
    </p:spTree>
    <p:extLst>
      <p:ext uri="{BB962C8B-B14F-4D97-AF65-F5344CB8AC3E}">
        <p14:creationId xmlns:p14="http://schemas.microsoft.com/office/powerpoint/2010/main" val="6770392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smtClean="0"/>
              <a:t>Les rongeurs ne mangent pas le tissu de la moustiquaire, mais s’en servent pour construire leurs nids ou pour protéger leurs petits.</a:t>
            </a:r>
          </a:p>
          <a:p>
            <a:endParaRPr lang="fr-FR" altLang="en-US" dirty="0" smtClean="0"/>
          </a:p>
          <a:p>
            <a:r>
              <a:rPr lang="fr-FR" smtClean="0"/>
              <a:t>La photo de droite montre des bouts de moustiquaire trouvés dans l’habitat d’une souris.</a:t>
            </a:r>
            <a:endParaRPr lang="fr-FR" altLang="en-US" dirty="0" smtClean="0"/>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MS PGothic" pitchFamily="34" charset="-128"/>
              </a:defRPr>
            </a:lvl1pPr>
            <a:lvl2pPr marL="742950" indent="-285750">
              <a:defRPr sz="2400">
                <a:solidFill>
                  <a:schemeClr val="tx1"/>
                </a:solidFill>
                <a:latin typeface="Times" pitchFamily="18" charset="0"/>
                <a:ea typeface="MS PGothic" pitchFamily="34" charset="-128"/>
              </a:defRPr>
            </a:lvl2pPr>
            <a:lvl3pPr marL="1143000" indent="-228600">
              <a:defRPr sz="2400">
                <a:solidFill>
                  <a:schemeClr val="tx1"/>
                </a:solidFill>
                <a:latin typeface="Times" pitchFamily="18" charset="0"/>
                <a:ea typeface="MS PGothic" pitchFamily="34" charset="-128"/>
              </a:defRPr>
            </a:lvl3pPr>
            <a:lvl4pPr marL="1600200" indent="-228600">
              <a:defRPr sz="2400">
                <a:solidFill>
                  <a:schemeClr val="tx1"/>
                </a:solidFill>
                <a:latin typeface="Times" pitchFamily="18" charset="0"/>
                <a:ea typeface="MS PGothic" pitchFamily="34" charset="-128"/>
              </a:defRPr>
            </a:lvl4pPr>
            <a:lvl5pPr marL="2057400" indent="-228600">
              <a:defRPr sz="2400">
                <a:solidFill>
                  <a:schemeClr val="tx1"/>
                </a:solidFill>
                <a:latin typeface="Times"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MS PGothic" pitchFamily="34" charset="-128"/>
              </a:defRPr>
            </a:lvl9pPr>
          </a:lstStyle>
          <a:p>
            <a:fld id="{279FDA93-C70D-4810-AE33-57EF362AE9A9}" type="slidenum">
              <a:rPr lang="en-CA" altLang="en-US" sz="1200"/>
              <a:pPr/>
              <a:t>22</a:t>
            </a:fld>
            <a:endParaRPr lang="fr-FR" altLang="en-US" sz="1200"/>
          </a:p>
        </p:txBody>
      </p:sp>
    </p:spTree>
    <p:extLst>
      <p:ext uri="{BB962C8B-B14F-4D97-AF65-F5344CB8AC3E}">
        <p14:creationId xmlns:p14="http://schemas.microsoft.com/office/powerpoint/2010/main" val="10300991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FR" smtClean="0"/>
              <a:t>Images Albert Kilian / Malaria Consortium</a:t>
            </a:r>
          </a:p>
          <a:p>
            <a:pPr eaLnBrk="1" hangingPunct="1">
              <a:spcBef>
                <a:spcPct val="0"/>
              </a:spcBef>
            </a:pPr>
            <a:r>
              <a:rPr lang="fr-FR" smtClean="0"/>
              <a:t>Trous partiellement réparés : la taille du trou est l’espace restant après les réparations. Selon ce principe, l’exemple de gauche présente trois trous : deux de TAILLE 1 et un de TAILLE 2.</a:t>
            </a:r>
            <a:endParaRPr lang="fr-FR" altLang="en-US" dirty="0" smtClean="0"/>
          </a:p>
          <a:p>
            <a:pPr eaLnBrk="1" hangingPunct="1">
              <a:spcBef>
                <a:spcPct val="0"/>
              </a:spcBef>
            </a:pPr>
            <a:endParaRPr lang="fr-FR" altLang="en-US" dirty="0" smtClean="0"/>
          </a:p>
        </p:txBody>
      </p:sp>
      <p:sp>
        <p:nvSpPr>
          <p:cNvPr id="870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MS PGothic" pitchFamily="34" charset="-128"/>
              </a:defRPr>
            </a:lvl1pPr>
            <a:lvl2pPr marL="742950" indent="-285750">
              <a:spcBef>
                <a:spcPct val="30000"/>
              </a:spcBef>
              <a:defRPr sz="1200">
                <a:solidFill>
                  <a:schemeClr val="tx1"/>
                </a:solidFill>
                <a:latin typeface="Calibri" pitchFamily="34" charset="0"/>
                <a:ea typeface="MS PGothic" pitchFamily="34" charset="-128"/>
              </a:defRPr>
            </a:lvl2pPr>
            <a:lvl3pPr marL="1143000" indent="-228600">
              <a:spcBef>
                <a:spcPct val="30000"/>
              </a:spcBef>
              <a:defRPr sz="1200">
                <a:solidFill>
                  <a:schemeClr val="tx1"/>
                </a:solidFill>
                <a:latin typeface="Calibri" pitchFamily="34" charset="0"/>
                <a:ea typeface="MS PGothic" pitchFamily="34" charset="-128"/>
              </a:defRPr>
            </a:lvl3pPr>
            <a:lvl4pPr marL="1600200" indent="-228600">
              <a:spcBef>
                <a:spcPct val="30000"/>
              </a:spcBef>
              <a:defRPr sz="1200">
                <a:solidFill>
                  <a:schemeClr val="tx1"/>
                </a:solidFill>
                <a:latin typeface="Calibri" pitchFamily="34" charset="0"/>
                <a:ea typeface="MS PGothic" pitchFamily="34" charset="-128"/>
              </a:defRPr>
            </a:lvl4pPr>
            <a:lvl5pPr marL="2057400" indent="-22860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a:spcBef>
                <a:spcPct val="0"/>
              </a:spcBef>
            </a:pPr>
            <a:fld id="{6699AED3-E3F5-43C5-91DE-E3F36B03020F}" type="slidenum">
              <a:rPr lang="en-CA" altLang="en-US">
                <a:latin typeface="Times" pitchFamily="18" charset="0"/>
              </a:rPr>
              <a:pPr>
                <a:spcBef>
                  <a:spcPct val="0"/>
                </a:spcBef>
              </a:pPr>
              <a:t>23</a:t>
            </a:fld>
            <a:endParaRPr lang="fr-FR" altLang="en-US">
              <a:latin typeface="Times" pitchFamily="18" charset="0"/>
            </a:endParaRPr>
          </a:p>
        </p:txBody>
      </p:sp>
    </p:spTree>
    <p:extLst>
      <p:ext uri="{BB962C8B-B14F-4D97-AF65-F5344CB8AC3E}">
        <p14:creationId xmlns:p14="http://schemas.microsoft.com/office/powerpoint/2010/main" val="14787676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FR" smtClean="0"/>
              <a:t>Images Albert Kilian / Malaria Consortium</a:t>
            </a:r>
          </a:p>
          <a:p>
            <a:pPr eaLnBrk="1" hangingPunct="1">
              <a:spcBef>
                <a:spcPct val="0"/>
              </a:spcBef>
            </a:pPr>
            <a:r>
              <a:rPr lang="fr-FR" smtClean="0"/>
              <a:t>Trous multiples, probablement dus à des morsures de rats.</a:t>
            </a:r>
            <a:endParaRPr lang="fr-FR" altLang="en-US" dirty="0" smtClean="0"/>
          </a:p>
          <a:p>
            <a:pPr eaLnBrk="1" hangingPunct="1">
              <a:spcBef>
                <a:spcPct val="0"/>
              </a:spcBef>
            </a:pPr>
            <a:endParaRPr lang="fr-FR" altLang="en-US" dirty="0" smtClean="0"/>
          </a:p>
        </p:txBody>
      </p:sp>
      <p:sp>
        <p:nvSpPr>
          <p:cNvPr id="88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MS PGothic" pitchFamily="34" charset="-128"/>
              </a:defRPr>
            </a:lvl1pPr>
            <a:lvl2pPr marL="742950" indent="-285750">
              <a:spcBef>
                <a:spcPct val="30000"/>
              </a:spcBef>
              <a:defRPr sz="1200">
                <a:solidFill>
                  <a:schemeClr val="tx1"/>
                </a:solidFill>
                <a:latin typeface="Calibri" pitchFamily="34" charset="0"/>
                <a:ea typeface="MS PGothic" pitchFamily="34" charset="-128"/>
              </a:defRPr>
            </a:lvl2pPr>
            <a:lvl3pPr marL="1143000" indent="-228600">
              <a:spcBef>
                <a:spcPct val="30000"/>
              </a:spcBef>
              <a:defRPr sz="1200">
                <a:solidFill>
                  <a:schemeClr val="tx1"/>
                </a:solidFill>
                <a:latin typeface="Calibri" pitchFamily="34" charset="0"/>
                <a:ea typeface="MS PGothic" pitchFamily="34" charset="-128"/>
              </a:defRPr>
            </a:lvl3pPr>
            <a:lvl4pPr marL="1600200" indent="-228600">
              <a:spcBef>
                <a:spcPct val="30000"/>
              </a:spcBef>
              <a:defRPr sz="1200">
                <a:solidFill>
                  <a:schemeClr val="tx1"/>
                </a:solidFill>
                <a:latin typeface="Calibri" pitchFamily="34" charset="0"/>
                <a:ea typeface="MS PGothic" pitchFamily="34" charset="-128"/>
              </a:defRPr>
            </a:lvl4pPr>
            <a:lvl5pPr marL="2057400" indent="-22860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a:spcBef>
                <a:spcPct val="0"/>
              </a:spcBef>
            </a:pPr>
            <a:fld id="{58D6B0DB-AD3D-4640-A8A4-31E0384542BB}" type="slidenum">
              <a:rPr lang="en-CA" altLang="en-US">
                <a:latin typeface="Times" pitchFamily="18" charset="0"/>
              </a:rPr>
              <a:pPr>
                <a:spcBef>
                  <a:spcPct val="0"/>
                </a:spcBef>
              </a:pPr>
              <a:t>24</a:t>
            </a:fld>
            <a:endParaRPr lang="fr-FR" altLang="en-US">
              <a:latin typeface="Times" pitchFamily="18" charset="0"/>
            </a:endParaRPr>
          </a:p>
        </p:txBody>
      </p:sp>
    </p:spTree>
    <p:extLst>
      <p:ext uri="{BB962C8B-B14F-4D97-AF65-F5344CB8AC3E}">
        <p14:creationId xmlns:p14="http://schemas.microsoft.com/office/powerpoint/2010/main" val="3660793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altLang="en-US" b="1" smtClean="0"/>
              <a:t> </a:t>
            </a:r>
            <a:endParaRPr lang="fr-FR" altLang="en-US" smtClean="0"/>
          </a:p>
          <a:p>
            <a:r>
              <a:rPr lang="fr-FR" altLang="en-US" b="1" smtClean="0"/>
              <a:t> </a:t>
            </a:r>
            <a:endParaRPr lang="fr-FR" altLang="en-US" smtClean="0"/>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MS PGothic" pitchFamily="34" charset="-128"/>
              </a:defRPr>
            </a:lvl1pPr>
            <a:lvl2pPr marL="742950" indent="-285750">
              <a:spcBef>
                <a:spcPct val="30000"/>
              </a:spcBef>
              <a:defRPr sz="1200">
                <a:solidFill>
                  <a:schemeClr val="tx1"/>
                </a:solidFill>
                <a:latin typeface="Calibri" pitchFamily="34" charset="0"/>
                <a:ea typeface="MS PGothic" pitchFamily="34" charset="-128"/>
              </a:defRPr>
            </a:lvl2pPr>
            <a:lvl3pPr marL="1143000" indent="-228600">
              <a:spcBef>
                <a:spcPct val="30000"/>
              </a:spcBef>
              <a:defRPr sz="1200">
                <a:solidFill>
                  <a:schemeClr val="tx1"/>
                </a:solidFill>
                <a:latin typeface="Calibri" pitchFamily="34" charset="0"/>
                <a:ea typeface="MS PGothic" pitchFamily="34" charset="-128"/>
              </a:defRPr>
            </a:lvl3pPr>
            <a:lvl4pPr marL="1600200" indent="-228600">
              <a:spcBef>
                <a:spcPct val="30000"/>
              </a:spcBef>
              <a:defRPr sz="1200">
                <a:solidFill>
                  <a:schemeClr val="tx1"/>
                </a:solidFill>
                <a:latin typeface="Calibri" pitchFamily="34" charset="0"/>
                <a:ea typeface="MS PGothic" pitchFamily="34" charset="-128"/>
              </a:defRPr>
            </a:lvl4pPr>
            <a:lvl5pPr marL="2057400" indent="-22860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a:spcBef>
                <a:spcPct val="0"/>
              </a:spcBef>
            </a:pPr>
            <a:fld id="{E957564A-A504-4C68-90E7-056AE87630FE}" type="slidenum">
              <a:rPr lang="en-CA" altLang="en-US">
                <a:latin typeface="Times" pitchFamily="18" charset="0"/>
              </a:rPr>
              <a:pPr>
                <a:spcBef>
                  <a:spcPct val="0"/>
                </a:spcBef>
              </a:pPr>
              <a:t>5</a:t>
            </a:fld>
            <a:endParaRPr lang="fr-FR" altLang="en-US">
              <a:latin typeface="Times" pitchFamily="18" charset="0"/>
            </a:endParaRPr>
          </a:p>
        </p:txBody>
      </p:sp>
    </p:spTree>
    <p:extLst>
      <p:ext uri="{BB962C8B-B14F-4D97-AF65-F5344CB8AC3E}">
        <p14:creationId xmlns:p14="http://schemas.microsoft.com/office/powerpoint/2010/main" val="6184429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FR" smtClean="0"/>
              <a:t>Images Albert Kilian / Malaria Consortium</a:t>
            </a:r>
          </a:p>
          <a:p>
            <a:pPr eaLnBrk="1" hangingPunct="1">
              <a:spcBef>
                <a:spcPct val="0"/>
              </a:spcBef>
            </a:pPr>
            <a:r>
              <a:rPr lang="fr-FR" smtClean="0"/>
              <a:t>Sur cette moustiquaire, le code 98 serait utilisé pour les trous de TAILLE 4 : énorme bout de MILD manquant. </a:t>
            </a:r>
            <a:endParaRPr lang="fr-FR" altLang="en-US" dirty="0" smtClean="0"/>
          </a:p>
          <a:p>
            <a:pPr eaLnBrk="1" hangingPunct="1">
              <a:spcBef>
                <a:spcPct val="0"/>
              </a:spcBef>
            </a:pPr>
            <a:endParaRPr lang="fr-FR" altLang="ja-JP" dirty="0" smtClean="0"/>
          </a:p>
          <a:p>
            <a:pPr eaLnBrk="1" hangingPunct="1">
              <a:spcBef>
                <a:spcPct val="0"/>
              </a:spcBef>
            </a:pPr>
            <a:endParaRPr lang="fr-FR" altLang="en-US" dirty="0" smtClean="0"/>
          </a:p>
        </p:txBody>
      </p:sp>
      <p:sp>
        <p:nvSpPr>
          <p:cNvPr id="890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MS PGothic" pitchFamily="34" charset="-128"/>
              </a:defRPr>
            </a:lvl1pPr>
            <a:lvl2pPr marL="742950" indent="-285750">
              <a:spcBef>
                <a:spcPct val="30000"/>
              </a:spcBef>
              <a:defRPr sz="1200">
                <a:solidFill>
                  <a:schemeClr val="tx1"/>
                </a:solidFill>
                <a:latin typeface="Calibri" pitchFamily="34" charset="0"/>
                <a:ea typeface="MS PGothic" pitchFamily="34" charset="-128"/>
              </a:defRPr>
            </a:lvl2pPr>
            <a:lvl3pPr marL="1143000" indent="-228600">
              <a:spcBef>
                <a:spcPct val="30000"/>
              </a:spcBef>
              <a:defRPr sz="1200">
                <a:solidFill>
                  <a:schemeClr val="tx1"/>
                </a:solidFill>
                <a:latin typeface="Calibri" pitchFamily="34" charset="0"/>
                <a:ea typeface="MS PGothic" pitchFamily="34" charset="-128"/>
              </a:defRPr>
            </a:lvl3pPr>
            <a:lvl4pPr marL="1600200" indent="-228600">
              <a:spcBef>
                <a:spcPct val="30000"/>
              </a:spcBef>
              <a:defRPr sz="1200">
                <a:solidFill>
                  <a:schemeClr val="tx1"/>
                </a:solidFill>
                <a:latin typeface="Calibri" pitchFamily="34" charset="0"/>
                <a:ea typeface="MS PGothic" pitchFamily="34" charset="-128"/>
              </a:defRPr>
            </a:lvl4pPr>
            <a:lvl5pPr marL="2057400" indent="-22860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a:spcBef>
                <a:spcPct val="0"/>
              </a:spcBef>
            </a:pPr>
            <a:fld id="{994EFB0B-B230-4367-B785-72C329DD9EEC}" type="slidenum">
              <a:rPr lang="en-CA" altLang="en-US">
                <a:latin typeface="Times" pitchFamily="18" charset="0"/>
              </a:rPr>
              <a:pPr>
                <a:spcBef>
                  <a:spcPct val="0"/>
                </a:spcBef>
              </a:pPr>
              <a:t>25</a:t>
            </a:fld>
            <a:endParaRPr lang="fr-FR" altLang="en-US">
              <a:latin typeface="Times" pitchFamily="18" charset="0"/>
            </a:endParaRPr>
          </a:p>
        </p:txBody>
      </p:sp>
    </p:spTree>
    <p:extLst>
      <p:ext uri="{BB962C8B-B14F-4D97-AF65-F5344CB8AC3E}">
        <p14:creationId xmlns:p14="http://schemas.microsoft.com/office/powerpoint/2010/main" val="37333096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FR" smtClean="0"/>
              <a:t>Un calibre a été élaboré pour aider les investigateurs à mesurer plus facilement la taille des trous présents sur les moustiquaires. Les trous dans les moustiquaires se divisent en 4 catégories, conformément aux directives de l’OMS pour la surveillance de durabilité des MILD.</a:t>
            </a:r>
          </a:p>
          <a:p>
            <a:pPr eaLnBrk="1" hangingPunct="1">
              <a:spcBef>
                <a:spcPct val="0"/>
              </a:spcBef>
            </a:pPr>
            <a:endParaRPr lang="fr-FR" altLang="en-US" dirty="0" smtClean="0"/>
          </a:p>
          <a:p>
            <a:pPr eaLnBrk="1" hangingPunct="1">
              <a:spcBef>
                <a:spcPct val="0"/>
              </a:spcBef>
            </a:pPr>
            <a:r>
              <a:rPr lang="fr-FR" smtClean="0"/>
              <a:t>Organisation mondiale de la Santé. Guidelines for Monitoring the Durability Of Long-Lasting Insecticidal Mosquito Nets Under Operational Conditions. (2011)</a:t>
            </a:r>
          </a:p>
          <a:p>
            <a:pPr eaLnBrk="1" hangingPunct="1">
              <a:spcBef>
                <a:spcPct val="0"/>
              </a:spcBef>
            </a:pPr>
            <a:endParaRPr lang="fr-FR" altLang="en-US" dirty="0" smtClean="0"/>
          </a:p>
        </p:txBody>
      </p:sp>
      <p:sp>
        <p:nvSpPr>
          <p:cNvPr id="901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MS PGothic" pitchFamily="34" charset="-128"/>
              </a:defRPr>
            </a:lvl1pPr>
            <a:lvl2pPr marL="742950" indent="-285750">
              <a:spcBef>
                <a:spcPct val="30000"/>
              </a:spcBef>
              <a:defRPr sz="1200">
                <a:solidFill>
                  <a:schemeClr val="tx1"/>
                </a:solidFill>
                <a:latin typeface="Calibri" pitchFamily="34" charset="0"/>
                <a:ea typeface="MS PGothic" pitchFamily="34" charset="-128"/>
              </a:defRPr>
            </a:lvl2pPr>
            <a:lvl3pPr marL="1143000" indent="-228600">
              <a:spcBef>
                <a:spcPct val="30000"/>
              </a:spcBef>
              <a:defRPr sz="1200">
                <a:solidFill>
                  <a:schemeClr val="tx1"/>
                </a:solidFill>
                <a:latin typeface="Calibri" pitchFamily="34" charset="0"/>
                <a:ea typeface="MS PGothic" pitchFamily="34" charset="-128"/>
              </a:defRPr>
            </a:lvl3pPr>
            <a:lvl4pPr marL="1600200" indent="-228600">
              <a:spcBef>
                <a:spcPct val="30000"/>
              </a:spcBef>
              <a:defRPr sz="1200">
                <a:solidFill>
                  <a:schemeClr val="tx1"/>
                </a:solidFill>
                <a:latin typeface="Calibri" pitchFamily="34" charset="0"/>
                <a:ea typeface="MS PGothic" pitchFamily="34" charset="-128"/>
              </a:defRPr>
            </a:lvl4pPr>
            <a:lvl5pPr marL="2057400" indent="-22860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a:spcBef>
                <a:spcPct val="0"/>
              </a:spcBef>
            </a:pPr>
            <a:fld id="{7929D14D-2F41-4B4E-A507-21C2AB0A39C8}" type="slidenum">
              <a:rPr lang="en-CA" altLang="en-US">
                <a:latin typeface="Times" pitchFamily="18" charset="0"/>
              </a:rPr>
              <a:pPr>
                <a:spcBef>
                  <a:spcPct val="0"/>
                </a:spcBef>
              </a:pPr>
              <a:t>27</a:t>
            </a:fld>
            <a:endParaRPr lang="fr-FR" altLang="en-US">
              <a:latin typeface="Times" pitchFamily="18" charset="0"/>
            </a:endParaRPr>
          </a:p>
        </p:txBody>
      </p:sp>
    </p:spTree>
    <p:extLst>
      <p:ext uri="{BB962C8B-B14F-4D97-AF65-F5344CB8AC3E}">
        <p14:creationId xmlns:p14="http://schemas.microsoft.com/office/powerpoint/2010/main" val="22050252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en-US" dirty="0" smtClean="0"/>
          </a:p>
          <a:p>
            <a:r>
              <a:rPr lang="fr-FR" smtClean="0"/>
              <a:t>Le </a:t>
            </a:r>
            <a:r>
              <a:rPr lang="fr-FR" i="1" smtClean="0"/>
              <a:t>Modèle d’évaluation des trous</a:t>
            </a:r>
            <a:r>
              <a:rPr lang="fr-FR" smtClean="0"/>
              <a:t> est conçu pour aider les investigateurs à mesurer la taille de différents trous dans les moustiquaires et à déterminer la taille de chaque trou dans les MILD. Ce modèle contient trois cercles qui permettent de mesurer le diamètre exact des trous. Il indique également le diamètre des trous de tailles 1, 2 et 3. Quant aux trous de tailles 4, ils se mesurent en utilisant la longueur de la ligne de 25 cm en haut du modèle. </a:t>
            </a:r>
          </a:p>
          <a:p>
            <a:r>
              <a:rPr lang="fr-FR" smtClean="0"/>
              <a:t> </a:t>
            </a:r>
            <a:endParaRPr lang="fr-FR" altLang="en-US" dirty="0" smtClean="0"/>
          </a:p>
          <a:p>
            <a:r>
              <a:rPr lang="fr-FR" smtClean="0"/>
              <a:t>Le </a:t>
            </a:r>
            <a:r>
              <a:rPr lang="fr-FR" i="1" smtClean="0"/>
              <a:t>Modèle d’évaluation des trous</a:t>
            </a:r>
            <a:r>
              <a:rPr lang="fr-FR" smtClean="0"/>
              <a:t> est imprimé sur une page A4 qui est plastifiée. Un exemplaire est fourni à la page 4 de ce guide. </a:t>
            </a:r>
          </a:p>
        </p:txBody>
      </p:sp>
      <p:sp>
        <p:nvSpPr>
          <p:cNvPr id="911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MS PGothic" pitchFamily="34" charset="-128"/>
              </a:defRPr>
            </a:lvl1pPr>
            <a:lvl2pPr marL="742950" indent="-285750">
              <a:spcBef>
                <a:spcPct val="30000"/>
              </a:spcBef>
              <a:defRPr sz="1200">
                <a:solidFill>
                  <a:schemeClr val="tx1"/>
                </a:solidFill>
                <a:latin typeface="Calibri" pitchFamily="34" charset="0"/>
                <a:ea typeface="MS PGothic" pitchFamily="34" charset="-128"/>
              </a:defRPr>
            </a:lvl2pPr>
            <a:lvl3pPr marL="1143000" indent="-228600">
              <a:spcBef>
                <a:spcPct val="30000"/>
              </a:spcBef>
              <a:defRPr sz="1200">
                <a:solidFill>
                  <a:schemeClr val="tx1"/>
                </a:solidFill>
                <a:latin typeface="Calibri" pitchFamily="34" charset="0"/>
                <a:ea typeface="MS PGothic" pitchFamily="34" charset="-128"/>
              </a:defRPr>
            </a:lvl3pPr>
            <a:lvl4pPr marL="1600200" indent="-228600">
              <a:spcBef>
                <a:spcPct val="30000"/>
              </a:spcBef>
              <a:defRPr sz="1200">
                <a:solidFill>
                  <a:schemeClr val="tx1"/>
                </a:solidFill>
                <a:latin typeface="Calibri" pitchFamily="34" charset="0"/>
                <a:ea typeface="MS PGothic" pitchFamily="34" charset="-128"/>
              </a:defRPr>
            </a:lvl4pPr>
            <a:lvl5pPr marL="2057400" indent="-22860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a:spcBef>
                <a:spcPct val="0"/>
              </a:spcBef>
            </a:pPr>
            <a:fld id="{37295EBC-FB15-4697-8039-B2FE03EAF7AD}" type="slidenum">
              <a:rPr lang="en-CA" altLang="en-US">
                <a:latin typeface="Times" pitchFamily="18" charset="0"/>
              </a:rPr>
              <a:pPr>
                <a:spcBef>
                  <a:spcPct val="0"/>
                </a:spcBef>
              </a:pPr>
              <a:t>28</a:t>
            </a:fld>
            <a:endParaRPr lang="fr-FR" altLang="en-US">
              <a:latin typeface="Times" pitchFamily="18" charset="0"/>
            </a:endParaRPr>
          </a:p>
        </p:txBody>
      </p:sp>
    </p:spTree>
    <p:extLst>
      <p:ext uri="{BB962C8B-B14F-4D97-AF65-F5344CB8AC3E}">
        <p14:creationId xmlns:p14="http://schemas.microsoft.com/office/powerpoint/2010/main" val="21094798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smtClean="0"/>
              <a:t>La </a:t>
            </a:r>
            <a:r>
              <a:rPr lang="fr-FR" i="1" smtClean="0"/>
              <a:t>Feuille de pointage des trous</a:t>
            </a:r>
            <a:r>
              <a:rPr lang="fr-FR" smtClean="0"/>
              <a:t> permet de consigner le nombre total de trous présent sur chaque section de la moustiquaire. Cet outil est particulièrement utile pour les MILD qui comportent de nombreux trous. En effet, lorsque les trous sont peu nombreux, ils sont plus faciles à compter. Pour apprendre à compter les trous avec précision, il est nécessaire de s’entraîner.</a:t>
            </a:r>
          </a:p>
          <a:p>
            <a:endParaRPr lang="fr-FR" altLang="en-US" dirty="0" smtClean="0"/>
          </a:p>
          <a:p>
            <a:r>
              <a:rPr lang="fr-FR" smtClean="0"/>
              <a:t>La </a:t>
            </a:r>
            <a:r>
              <a:rPr lang="fr-FR" i="1" smtClean="0"/>
              <a:t>Feuille de pointage des trous</a:t>
            </a:r>
            <a:r>
              <a:rPr lang="fr-FR" smtClean="0"/>
              <a:t> reprend les cinq sections de la moustiquaire : 2 côtés courts, 2 côtés longs et la partie supérieure. Chaque section comprend des pointages correspondant aux 4 tailles de trous. Et chacune de ces catégories compte 20 cercles à noircir pour chaque trou identifié. </a:t>
            </a:r>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MS PGothic" pitchFamily="34" charset="-128"/>
              </a:defRPr>
            </a:lvl1pPr>
            <a:lvl2pPr marL="742950" indent="-285750">
              <a:spcBef>
                <a:spcPct val="30000"/>
              </a:spcBef>
              <a:defRPr sz="1200">
                <a:solidFill>
                  <a:schemeClr val="tx1"/>
                </a:solidFill>
                <a:latin typeface="Calibri" pitchFamily="34" charset="0"/>
                <a:ea typeface="MS PGothic" pitchFamily="34" charset="-128"/>
              </a:defRPr>
            </a:lvl2pPr>
            <a:lvl3pPr marL="1143000" indent="-228600">
              <a:spcBef>
                <a:spcPct val="30000"/>
              </a:spcBef>
              <a:defRPr sz="1200">
                <a:solidFill>
                  <a:schemeClr val="tx1"/>
                </a:solidFill>
                <a:latin typeface="Calibri" pitchFamily="34" charset="0"/>
                <a:ea typeface="MS PGothic" pitchFamily="34" charset="-128"/>
              </a:defRPr>
            </a:lvl3pPr>
            <a:lvl4pPr marL="1600200" indent="-228600">
              <a:spcBef>
                <a:spcPct val="30000"/>
              </a:spcBef>
              <a:defRPr sz="1200">
                <a:solidFill>
                  <a:schemeClr val="tx1"/>
                </a:solidFill>
                <a:latin typeface="Calibri" pitchFamily="34" charset="0"/>
                <a:ea typeface="MS PGothic" pitchFamily="34" charset="-128"/>
              </a:defRPr>
            </a:lvl4pPr>
            <a:lvl5pPr marL="2057400" indent="-22860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a:spcBef>
                <a:spcPct val="0"/>
              </a:spcBef>
            </a:pPr>
            <a:fld id="{44B1B7F7-B69B-4CE1-B74A-177A304A5AAF}" type="slidenum">
              <a:rPr lang="en-CA" altLang="en-US">
                <a:latin typeface="Times" pitchFamily="18" charset="0"/>
              </a:rPr>
              <a:pPr>
                <a:spcBef>
                  <a:spcPct val="0"/>
                </a:spcBef>
              </a:pPr>
              <a:t>31</a:t>
            </a:fld>
            <a:endParaRPr lang="fr-FR" altLang="en-US">
              <a:latin typeface="Times" pitchFamily="18" charset="0"/>
            </a:endParaRPr>
          </a:p>
        </p:txBody>
      </p:sp>
    </p:spTree>
    <p:extLst>
      <p:ext uri="{BB962C8B-B14F-4D97-AF65-F5344CB8AC3E}">
        <p14:creationId xmlns:p14="http://schemas.microsoft.com/office/powerpoint/2010/main" val="32087261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smtClean="0"/>
              <a:t>La </a:t>
            </a:r>
            <a:r>
              <a:rPr lang="fr-FR" i="1" smtClean="0"/>
              <a:t>Feuille de pointage des trous</a:t>
            </a:r>
            <a:r>
              <a:rPr lang="fr-FR" smtClean="0"/>
              <a:t> reprend les cinq sections de la moustiquaire : 2 côtés courts, 2 côtés longs et la partie supérieure. Chaque section comprend des pointages correspondant aux 4 tailles de trous. Et chacune de ces catégories compte 20 cercles à noircir pour chaque trou identifié. </a:t>
            </a:r>
          </a:p>
        </p:txBody>
      </p:sp>
      <p:sp>
        <p:nvSpPr>
          <p:cNvPr id="931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MS PGothic" pitchFamily="34" charset="-128"/>
              </a:defRPr>
            </a:lvl1pPr>
            <a:lvl2pPr marL="742950" indent="-285750">
              <a:defRPr sz="2400">
                <a:solidFill>
                  <a:schemeClr val="tx1"/>
                </a:solidFill>
                <a:latin typeface="Times" pitchFamily="18" charset="0"/>
                <a:ea typeface="MS PGothic" pitchFamily="34" charset="-128"/>
              </a:defRPr>
            </a:lvl2pPr>
            <a:lvl3pPr marL="1143000" indent="-228600">
              <a:defRPr sz="2400">
                <a:solidFill>
                  <a:schemeClr val="tx1"/>
                </a:solidFill>
                <a:latin typeface="Times" pitchFamily="18" charset="0"/>
                <a:ea typeface="MS PGothic" pitchFamily="34" charset="-128"/>
              </a:defRPr>
            </a:lvl3pPr>
            <a:lvl4pPr marL="1600200" indent="-228600">
              <a:defRPr sz="2400">
                <a:solidFill>
                  <a:schemeClr val="tx1"/>
                </a:solidFill>
                <a:latin typeface="Times" pitchFamily="18" charset="0"/>
                <a:ea typeface="MS PGothic" pitchFamily="34" charset="-128"/>
              </a:defRPr>
            </a:lvl4pPr>
            <a:lvl5pPr marL="2057400" indent="-228600">
              <a:defRPr sz="2400">
                <a:solidFill>
                  <a:schemeClr val="tx1"/>
                </a:solidFill>
                <a:latin typeface="Times"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MS PGothic" pitchFamily="34" charset="-128"/>
              </a:defRPr>
            </a:lvl9pPr>
          </a:lstStyle>
          <a:p>
            <a:fld id="{EC8557F0-CBC7-449A-B2B3-56160E084587}" type="slidenum">
              <a:rPr lang="en-CA" altLang="en-US" sz="1200"/>
              <a:pPr/>
              <a:t>32</a:t>
            </a:fld>
            <a:endParaRPr lang="fr-FR" altLang="en-US" sz="1200"/>
          </a:p>
        </p:txBody>
      </p:sp>
    </p:spTree>
    <p:extLst>
      <p:ext uri="{BB962C8B-B14F-4D97-AF65-F5344CB8AC3E}">
        <p14:creationId xmlns:p14="http://schemas.microsoft.com/office/powerpoint/2010/main" val="23849887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94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MS PGothic" pitchFamily="34" charset="-128"/>
              </a:defRPr>
            </a:lvl1pPr>
            <a:lvl2pPr marL="742950" indent="-285750">
              <a:spcBef>
                <a:spcPct val="30000"/>
              </a:spcBef>
              <a:defRPr sz="1200">
                <a:solidFill>
                  <a:schemeClr val="tx1"/>
                </a:solidFill>
                <a:latin typeface="Calibri" pitchFamily="34" charset="0"/>
                <a:ea typeface="MS PGothic" pitchFamily="34" charset="-128"/>
              </a:defRPr>
            </a:lvl2pPr>
            <a:lvl3pPr marL="1143000" indent="-228600">
              <a:spcBef>
                <a:spcPct val="30000"/>
              </a:spcBef>
              <a:defRPr sz="1200">
                <a:solidFill>
                  <a:schemeClr val="tx1"/>
                </a:solidFill>
                <a:latin typeface="Calibri" pitchFamily="34" charset="0"/>
                <a:ea typeface="MS PGothic" pitchFamily="34" charset="-128"/>
              </a:defRPr>
            </a:lvl3pPr>
            <a:lvl4pPr marL="1600200" indent="-228600">
              <a:spcBef>
                <a:spcPct val="30000"/>
              </a:spcBef>
              <a:defRPr sz="1200">
                <a:solidFill>
                  <a:schemeClr val="tx1"/>
                </a:solidFill>
                <a:latin typeface="Calibri" pitchFamily="34" charset="0"/>
                <a:ea typeface="MS PGothic" pitchFamily="34" charset="-128"/>
              </a:defRPr>
            </a:lvl4pPr>
            <a:lvl5pPr marL="2057400" indent="-22860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a:spcBef>
                <a:spcPct val="0"/>
              </a:spcBef>
            </a:pPr>
            <a:fld id="{8E4C3533-E1F6-4F77-AA4D-A5D2A8D2E566}" type="slidenum">
              <a:rPr lang="en-CA" altLang="en-US">
                <a:latin typeface="Times" pitchFamily="18" charset="0"/>
              </a:rPr>
              <a:pPr>
                <a:spcBef>
                  <a:spcPct val="0"/>
                </a:spcBef>
              </a:pPr>
              <a:t>33</a:t>
            </a:fld>
            <a:endParaRPr lang="fr-FR" altLang="en-US">
              <a:latin typeface="Times" pitchFamily="18" charset="0"/>
            </a:endParaRPr>
          </a:p>
        </p:txBody>
      </p:sp>
    </p:spTree>
    <p:extLst>
      <p:ext uri="{BB962C8B-B14F-4D97-AF65-F5344CB8AC3E}">
        <p14:creationId xmlns:p14="http://schemas.microsoft.com/office/powerpoint/2010/main" val="38444668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952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MS PGothic" pitchFamily="34" charset="-128"/>
              </a:defRPr>
            </a:lvl1pPr>
            <a:lvl2pPr marL="742950" indent="-285750">
              <a:spcBef>
                <a:spcPct val="30000"/>
              </a:spcBef>
              <a:defRPr sz="1200">
                <a:solidFill>
                  <a:schemeClr val="tx1"/>
                </a:solidFill>
                <a:latin typeface="Calibri" pitchFamily="34" charset="0"/>
                <a:ea typeface="MS PGothic" pitchFamily="34" charset="-128"/>
              </a:defRPr>
            </a:lvl2pPr>
            <a:lvl3pPr marL="1143000" indent="-228600">
              <a:spcBef>
                <a:spcPct val="30000"/>
              </a:spcBef>
              <a:defRPr sz="1200">
                <a:solidFill>
                  <a:schemeClr val="tx1"/>
                </a:solidFill>
                <a:latin typeface="Calibri" pitchFamily="34" charset="0"/>
                <a:ea typeface="MS PGothic" pitchFamily="34" charset="-128"/>
              </a:defRPr>
            </a:lvl3pPr>
            <a:lvl4pPr marL="1600200" indent="-228600">
              <a:spcBef>
                <a:spcPct val="30000"/>
              </a:spcBef>
              <a:defRPr sz="1200">
                <a:solidFill>
                  <a:schemeClr val="tx1"/>
                </a:solidFill>
                <a:latin typeface="Calibri" pitchFamily="34" charset="0"/>
                <a:ea typeface="MS PGothic" pitchFamily="34" charset="-128"/>
              </a:defRPr>
            </a:lvl4pPr>
            <a:lvl5pPr marL="2057400" indent="-22860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a:spcBef>
                <a:spcPct val="0"/>
              </a:spcBef>
            </a:pPr>
            <a:fld id="{1A574AB0-9BBA-4C5E-AB97-432718BADE17}" type="slidenum">
              <a:rPr lang="en-CA" altLang="en-US">
                <a:latin typeface="Times" pitchFamily="18" charset="0"/>
              </a:rPr>
              <a:pPr>
                <a:spcBef>
                  <a:spcPct val="0"/>
                </a:spcBef>
              </a:pPr>
              <a:t>37</a:t>
            </a:fld>
            <a:endParaRPr lang="fr-FR" altLang="en-US">
              <a:latin typeface="Times" pitchFamily="18" charset="0"/>
            </a:endParaRPr>
          </a:p>
        </p:txBody>
      </p:sp>
    </p:spTree>
    <p:extLst>
      <p:ext uri="{BB962C8B-B14F-4D97-AF65-F5344CB8AC3E}">
        <p14:creationId xmlns:p14="http://schemas.microsoft.com/office/powerpoint/2010/main" val="2880828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FR" smtClean="0"/>
              <a:t>À noter que les trous les plus difficiles à compter sont ceux de TAILLE 1. Les écarts entre les trous comptés pour cette catégorie sont généralement plus importants, mais les investigateurs s’amélioreront à force d’entraînement.</a:t>
            </a:r>
          </a:p>
          <a:p>
            <a:pPr eaLnBrk="1" hangingPunct="1">
              <a:spcBef>
                <a:spcPct val="0"/>
              </a:spcBef>
            </a:pPr>
            <a:endParaRPr lang="fr-FR" altLang="en-US" dirty="0" smtClean="0"/>
          </a:p>
        </p:txBody>
      </p:sp>
      <p:sp>
        <p:nvSpPr>
          <p:cNvPr id="962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MS PGothic" pitchFamily="34" charset="-128"/>
              </a:defRPr>
            </a:lvl1pPr>
            <a:lvl2pPr marL="742950" indent="-285750">
              <a:spcBef>
                <a:spcPct val="30000"/>
              </a:spcBef>
              <a:defRPr sz="1200">
                <a:solidFill>
                  <a:schemeClr val="tx1"/>
                </a:solidFill>
                <a:latin typeface="Calibri" pitchFamily="34" charset="0"/>
                <a:ea typeface="MS PGothic" pitchFamily="34" charset="-128"/>
              </a:defRPr>
            </a:lvl2pPr>
            <a:lvl3pPr marL="1143000" indent="-228600">
              <a:spcBef>
                <a:spcPct val="30000"/>
              </a:spcBef>
              <a:defRPr sz="1200">
                <a:solidFill>
                  <a:schemeClr val="tx1"/>
                </a:solidFill>
                <a:latin typeface="Calibri" pitchFamily="34" charset="0"/>
                <a:ea typeface="MS PGothic" pitchFamily="34" charset="-128"/>
              </a:defRPr>
            </a:lvl3pPr>
            <a:lvl4pPr marL="1600200" indent="-228600">
              <a:spcBef>
                <a:spcPct val="30000"/>
              </a:spcBef>
              <a:defRPr sz="1200">
                <a:solidFill>
                  <a:schemeClr val="tx1"/>
                </a:solidFill>
                <a:latin typeface="Calibri" pitchFamily="34" charset="0"/>
                <a:ea typeface="MS PGothic" pitchFamily="34" charset="-128"/>
              </a:defRPr>
            </a:lvl4pPr>
            <a:lvl5pPr marL="2057400" indent="-22860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a:spcBef>
                <a:spcPct val="0"/>
              </a:spcBef>
            </a:pPr>
            <a:fld id="{9A44197B-0D5E-4B7A-82D6-7BCBA8F89409}" type="slidenum">
              <a:rPr lang="en-CA" altLang="en-US">
                <a:latin typeface="Times" pitchFamily="18" charset="0"/>
              </a:rPr>
              <a:pPr>
                <a:spcBef>
                  <a:spcPct val="0"/>
                </a:spcBef>
              </a:pPr>
              <a:t>51</a:t>
            </a:fld>
            <a:endParaRPr lang="fr-FR" altLang="en-US">
              <a:latin typeface="Times" pitchFamily="18" charset="0"/>
            </a:endParaRPr>
          </a:p>
        </p:txBody>
      </p:sp>
    </p:spTree>
    <p:extLst>
      <p:ext uri="{BB962C8B-B14F-4D97-AF65-F5344CB8AC3E}">
        <p14:creationId xmlns:p14="http://schemas.microsoft.com/office/powerpoint/2010/main" val="11431689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MS PGothic" pitchFamily="34" charset="-128"/>
              </a:defRPr>
            </a:lvl1pPr>
            <a:lvl2pPr marL="742950" indent="-285750">
              <a:spcBef>
                <a:spcPct val="30000"/>
              </a:spcBef>
              <a:defRPr sz="1200">
                <a:solidFill>
                  <a:schemeClr val="tx1"/>
                </a:solidFill>
                <a:latin typeface="Calibri" pitchFamily="34" charset="0"/>
                <a:ea typeface="MS PGothic" pitchFamily="34" charset="-128"/>
              </a:defRPr>
            </a:lvl2pPr>
            <a:lvl3pPr marL="1143000" indent="-228600">
              <a:spcBef>
                <a:spcPct val="30000"/>
              </a:spcBef>
              <a:defRPr sz="1200">
                <a:solidFill>
                  <a:schemeClr val="tx1"/>
                </a:solidFill>
                <a:latin typeface="Calibri" pitchFamily="34" charset="0"/>
                <a:ea typeface="MS PGothic" pitchFamily="34" charset="-128"/>
              </a:defRPr>
            </a:lvl3pPr>
            <a:lvl4pPr marL="1600200" indent="-228600">
              <a:spcBef>
                <a:spcPct val="30000"/>
              </a:spcBef>
              <a:defRPr sz="1200">
                <a:solidFill>
                  <a:schemeClr val="tx1"/>
                </a:solidFill>
                <a:latin typeface="Calibri" pitchFamily="34" charset="0"/>
                <a:ea typeface="MS PGothic" pitchFamily="34" charset="-128"/>
              </a:defRPr>
            </a:lvl4pPr>
            <a:lvl5pPr marL="2057400" indent="-22860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a:spcBef>
                <a:spcPct val="0"/>
              </a:spcBef>
            </a:pPr>
            <a:fld id="{FBA287E3-6061-497D-ADB9-068DC31204AE}" type="slidenum">
              <a:rPr lang="en-CA" altLang="en-US">
                <a:latin typeface="Times" pitchFamily="18" charset="0"/>
              </a:rPr>
              <a:pPr>
                <a:spcBef>
                  <a:spcPct val="0"/>
                </a:spcBef>
              </a:pPr>
              <a:t>6</a:t>
            </a:fld>
            <a:endParaRPr lang="fr-FR" altLang="en-US">
              <a:latin typeface="Times" pitchFamily="18" charset="0"/>
            </a:endParaRPr>
          </a:p>
        </p:txBody>
      </p:sp>
    </p:spTree>
    <p:extLst>
      <p:ext uri="{BB962C8B-B14F-4D97-AF65-F5344CB8AC3E}">
        <p14:creationId xmlns:p14="http://schemas.microsoft.com/office/powerpoint/2010/main" val="5445404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FR" smtClean="0"/>
              <a:t>Source : présentation d’Albert Kilian « LLIN Durability: Concept and Methodological Approach » 2010</a:t>
            </a:r>
          </a:p>
          <a:p>
            <a:pPr eaLnBrk="1" hangingPunct="1">
              <a:spcBef>
                <a:spcPct val="0"/>
              </a:spcBef>
            </a:pPr>
            <a:endParaRPr lang="fr-FR" altLang="en-US" smtClean="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MS PGothic" pitchFamily="34" charset="-128"/>
              </a:defRPr>
            </a:lvl1pPr>
            <a:lvl2pPr marL="742950" indent="-285750">
              <a:spcBef>
                <a:spcPct val="30000"/>
              </a:spcBef>
              <a:defRPr sz="1200">
                <a:solidFill>
                  <a:schemeClr val="tx1"/>
                </a:solidFill>
                <a:latin typeface="Calibri" pitchFamily="34" charset="0"/>
                <a:ea typeface="MS PGothic" pitchFamily="34" charset="-128"/>
              </a:defRPr>
            </a:lvl2pPr>
            <a:lvl3pPr marL="1143000" indent="-228600">
              <a:spcBef>
                <a:spcPct val="30000"/>
              </a:spcBef>
              <a:defRPr sz="1200">
                <a:solidFill>
                  <a:schemeClr val="tx1"/>
                </a:solidFill>
                <a:latin typeface="Calibri" pitchFamily="34" charset="0"/>
                <a:ea typeface="MS PGothic" pitchFamily="34" charset="-128"/>
              </a:defRPr>
            </a:lvl3pPr>
            <a:lvl4pPr marL="1600200" indent="-228600">
              <a:spcBef>
                <a:spcPct val="30000"/>
              </a:spcBef>
              <a:defRPr sz="1200">
                <a:solidFill>
                  <a:schemeClr val="tx1"/>
                </a:solidFill>
                <a:latin typeface="Calibri" pitchFamily="34" charset="0"/>
                <a:ea typeface="MS PGothic" pitchFamily="34" charset="-128"/>
              </a:defRPr>
            </a:lvl4pPr>
            <a:lvl5pPr marL="2057400" indent="-22860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a:spcBef>
                <a:spcPct val="0"/>
              </a:spcBef>
            </a:pPr>
            <a:fld id="{452097B8-FD97-4542-9DD4-DC84BEE3BC76}" type="slidenum">
              <a:rPr lang="en-CA" altLang="en-US">
                <a:latin typeface="Times" pitchFamily="18" charset="0"/>
              </a:rPr>
              <a:pPr>
                <a:spcBef>
                  <a:spcPct val="0"/>
                </a:spcBef>
              </a:pPr>
              <a:t>7</a:t>
            </a:fld>
            <a:endParaRPr lang="fr-FR" altLang="en-US">
              <a:latin typeface="Times" pitchFamily="18" charset="0"/>
            </a:endParaRPr>
          </a:p>
        </p:txBody>
      </p:sp>
    </p:spTree>
    <p:extLst>
      <p:ext uri="{BB962C8B-B14F-4D97-AF65-F5344CB8AC3E}">
        <p14:creationId xmlns:p14="http://schemas.microsoft.com/office/powerpoint/2010/main" val="41211082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228600" indent="-228600">
              <a:buFontTx/>
              <a:buAutoNum type="arabicPeriod"/>
              <a:defRPr/>
            </a:pPr>
            <a:r>
              <a:rPr lang="fr-FR" smtClean="0"/>
              <a:t>À l’heure actuelle, les activités de surveillance ont pour principal objectif de dresser un portrait réaliste de ce que deviennent les moustiquaires distribuées dans le cadre de campagnes, et donc d’obtenir des résultats statistiquement exacts et représentatifs de la zone étudiée, par exemple une province, un quartier, etc.</a:t>
            </a:r>
          </a:p>
          <a:p>
            <a:pPr marL="228600" indent="-228600">
              <a:buFontTx/>
              <a:buAutoNum type="arabicPeriod"/>
              <a:defRPr/>
            </a:pPr>
            <a:r>
              <a:rPr lang="fr-FR" smtClean="0"/>
              <a:t>Un échantillon de moustiquaires (cohorte) est identifié peu après la campagne de distribution et des identifiants uniques sont apposés sur ces moustiquaires. Cette cohorte fait ensuite l’objet d’un suivi au moyen de plusieurs enquêtes (par exemple, annuelles).</a:t>
            </a:r>
          </a:p>
          <a:p>
            <a:pPr>
              <a:defRPr/>
            </a:pPr>
            <a:endParaRPr lang="fr-FR" dirty="0"/>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MS PGothic" pitchFamily="34" charset="-128"/>
              </a:defRPr>
            </a:lvl1pPr>
            <a:lvl2pPr marL="742950" indent="-285750">
              <a:defRPr sz="2400">
                <a:solidFill>
                  <a:schemeClr val="tx1"/>
                </a:solidFill>
                <a:latin typeface="Times" pitchFamily="18" charset="0"/>
                <a:ea typeface="MS PGothic" pitchFamily="34" charset="-128"/>
              </a:defRPr>
            </a:lvl2pPr>
            <a:lvl3pPr marL="1143000" indent="-228600">
              <a:defRPr sz="2400">
                <a:solidFill>
                  <a:schemeClr val="tx1"/>
                </a:solidFill>
                <a:latin typeface="Times" pitchFamily="18" charset="0"/>
                <a:ea typeface="MS PGothic" pitchFamily="34" charset="-128"/>
              </a:defRPr>
            </a:lvl3pPr>
            <a:lvl4pPr marL="1600200" indent="-228600">
              <a:defRPr sz="2400">
                <a:solidFill>
                  <a:schemeClr val="tx1"/>
                </a:solidFill>
                <a:latin typeface="Times" pitchFamily="18" charset="0"/>
                <a:ea typeface="MS PGothic" pitchFamily="34" charset="-128"/>
              </a:defRPr>
            </a:lvl4pPr>
            <a:lvl5pPr marL="2057400" indent="-228600">
              <a:defRPr sz="2400">
                <a:solidFill>
                  <a:schemeClr val="tx1"/>
                </a:solidFill>
                <a:latin typeface="Times"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MS PGothic" pitchFamily="34" charset="-128"/>
              </a:defRPr>
            </a:lvl9pPr>
          </a:lstStyle>
          <a:p>
            <a:fld id="{99511E4D-8615-4B32-8487-26477291BBBE}" type="slidenum">
              <a:rPr lang="en-CA" altLang="en-US" sz="1200"/>
              <a:pPr/>
              <a:t>8</a:t>
            </a:fld>
            <a:endParaRPr lang="fr-FR" altLang="en-US" sz="1200"/>
          </a:p>
        </p:txBody>
      </p:sp>
    </p:spTree>
    <p:extLst>
      <p:ext uri="{BB962C8B-B14F-4D97-AF65-F5344CB8AC3E}">
        <p14:creationId xmlns:p14="http://schemas.microsoft.com/office/powerpoint/2010/main" val="25525547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smtClean="0"/>
              <a:t>L’efficacité de l’insecticide est également un élément de la durabilité des MILD, mais cet aspect n’est pas abordé dans cette formation.</a:t>
            </a:r>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MS PGothic" pitchFamily="34" charset="-128"/>
              </a:defRPr>
            </a:lvl1pPr>
            <a:lvl2pPr marL="742950" indent="-285750">
              <a:spcBef>
                <a:spcPct val="30000"/>
              </a:spcBef>
              <a:defRPr sz="1200">
                <a:solidFill>
                  <a:schemeClr val="tx1"/>
                </a:solidFill>
                <a:latin typeface="Calibri" pitchFamily="34" charset="0"/>
                <a:ea typeface="MS PGothic" pitchFamily="34" charset="-128"/>
              </a:defRPr>
            </a:lvl2pPr>
            <a:lvl3pPr marL="1143000" indent="-228600">
              <a:spcBef>
                <a:spcPct val="30000"/>
              </a:spcBef>
              <a:defRPr sz="1200">
                <a:solidFill>
                  <a:schemeClr val="tx1"/>
                </a:solidFill>
                <a:latin typeface="Calibri" pitchFamily="34" charset="0"/>
                <a:ea typeface="MS PGothic" pitchFamily="34" charset="-128"/>
              </a:defRPr>
            </a:lvl3pPr>
            <a:lvl4pPr marL="1600200" indent="-228600">
              <a:spcBef>
                <a:spcPct val="30000"/>
              </a:spcBef>
              <a:defRPr sz="1200">
                <a:solidFill>
                  <a:schemeClr val="tx1"/>
                </a:solidFill>
                <a:latin typeface="Calibri" pitchFamily="34" charset="0"/>
                <a:ea typeface="MS PGothic" pitchFamily="34" charset="-128"/>
              </a:defRPr>
            </a:lvl4pPr>
            <a:lvl5pPr marL="2057400" indent="-22860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a:spcBef>
                <a:spcPct val="0"/>
              </a:spcBef>
            </a:pPr>
            <a:fld id="{B730D9DE-E118-42E2-B28B-7BAA112089C7}" type="slidenum">
              <a:rPr lang="en-CA" altLang="en-US">
                <a:latin typeface="Times" pitchFamily="18" charset="0"/>
              </a:rPr>
              <a:pPr>
                <a:spcBef>
                  <a:spcPct val="0"/>
                </a:spcBef>
              </a:pPr>
              <a:t>10</a:t>
            </a:fld>
            <a:endParaRPr lang="fr-FR" altLang="en-US">
              <a:latin typeface="Times" pitchFamily="18" charset="0"/>
            </a:endParaRPr>
          </a:p>
        </p:txBody>
      </p:sp>
    </p:spTree>
    <p:extLst>
      <p:ext uri="{BB962C8B-B14F-4D97-AF65-F5344CB8AC3E}">
        <p14:creationId xmlns:p14="http://schemas.microsoft.com/office/powerpoint/2010/main" val="1408645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smtClean="0"/>
              <a:t>À l’heure actuelle, les moustiquaires recommandées par le Système d’évaluation des pesticides de l’Organisation mondiale de la Santé (WHOPES) sont composées de polyéthylène (PE), de polypropylène (PP) ou de polyester (PET). Elles sont traitées à l’aide d’un insecticide pyréthrynoïde ; dans le cas du PE et du PP, cet insecticide est incorporé dans la fibre, tandis que pour le PET, il est appliqué à la surface de la fibre.</a:t>
            </a:r>
            <a:endParaRPr lang="fr-FR" altLang="en-US" smtClean="0"/>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MS PGothic" pitchFamily="34" charset="-128"/>
              </a:defRPr>
            </a:lvl1pPr>
            <a:lvl2pPr marL="742950" indent="-285750">
              <a:defRPr sz="2400">
                <a:solidFill>
                  <a:schemeClr val="tx1"/>
                </a:solidFill>
                <a:latin typeface="Times" pitchFamily="18" charset="0"/>
                <a:ea typeface="MS PGothic" pitchFamily="34" charset="-128"/>
              </a:defRPr>
            </a:lvl2pPr>
            <a:lvl3pPr marL="1143000" indent="-228600">
              <a:defRPr sz="2400">
                <a:solidFill>
                  <a:schemeClr val="tx1"/>
                </a:solidFill>
                <a:latin typeface="Times" pitchFamily="18" charset="0"/>
                <a:ea typeface="MS PGothic" pitchFamily="34" charset="-128"/>
              </a:defRPr>
            </a:lvl3pPr>
            <a:lvl4pPr marL="1600200" indent="-228600">
              <a:defRPr sz="2400">
                <a:solidFill>
                  <a:schemeClr val="tx1"/>
                </a:solidFill>
                <a:latin typeface="Times" pitchFamily="18" charset="0"/>
                <a:ea typeface="MS PGothic" pitchFamily="34" charset="-128"/>
              </a:defRPr>
            </a:lvl4pPr>
            <a:lvl5pPr marL="2057400" indent="-228600">
              <a:defRPr sz="2400">
                <a:solidFill>
                  <a:schemeClr val="tx1"/>
                </a:solidFill>
                <a:latin typeface="Times"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MS PGothic" pitchFamily="34" charset="-128"/>
              </a:defRPr>
            </a:lvl9pPr>
          </a:lstStyle>
          <a:p>
            <a:fld id="{CDABCFE9-8AA3-453A-B2C1-08EAC48203B1}" type="slidenum">
              <a:rPr lang="en-CA" altLang="en-US" sz="1200"/>
              <a:pPr/>
              <a:t>11</a:t>
            </a:fld>
            <a:endParaRPr lang="fr-FR" altLang="en-US" sz="1200"/>
          </a:p>
        </p:txBody>
      </p:sp>
    </p:spTree>
    <p:extLst>
      <p:ext uri="{BB962C8B-B14F-4D97-AF65-F5344CB8AC3E}">
        <p14:creationId xmlns:p14="http://schemas.microsoft.com/office/powerpoint/2010/main" val="32539698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MS PGothic" pitchFamily="34" charset="-128"/>
              </a:defRPr>
            </a:lvl1pPr>
            <a:lvl2pPr marL="742950" indent="-285750">
              <a:spcBef>
                <a:spcPct val="30000"/>
              </a:spcBef>
              <a:defRPr sz="1200">
                <a:solidFill>
                  <a:schemeClr val="tx1"/>
                </a:solidFill>
                <a:latin typeface="Calibri" pitchFamily="34" charset="0"/>
                <a:ea typeface="MS PGothic" pitchFamily="34" charset="-128"/>
              </a:defRPr>
            </a:lvl2pPr>
            <a:lvl3pPr marL="1143000" indent="-228600">
              <a:spcBef>
                <a:spcPct val="30000"/>
              </a:spcBef>
              <a:defRPr sz="1200">
                <a:solidFill>
                  <a:schemeClr val="tx1"/>
                </a:solidFill>
                <a:latin typeface="Calibri" pitchFamily="34" charset="0"/>
                <a:ea typeface="MS PGothic" pitchFamily="34" charset="-128"/>
              </a:defRPr>
            </a:lvl3pPr>
            <a:lvl4pPr marL="1600200" indent="-228600">
              <a:spcBef>
                <a:spcPct val="30000"/>
              </a:spcBef>
              <a:defRPr sz="1200">
                <a:solidFill>
                  <a:schemeClr val="tx1"/>
                </a:solidFill>
                <a:latin typeface="Calibri" pitchFamily="34" charset="0"/>
                <a:ea typeface="MS PGothic" pitchFamily="34" charset="-128"/>
              </a:defRPr>
            </a:lvl4pPr>
            <a:lvl5pPr marL="2057400" indent="-22860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a:spcBef>
                <a:spcPct val="0"/>
              </a:spcBef>
            </a:pPr>
            <a:fld id="{A18FFF3A-11E0-46FA-9AAE-180D41182F3C}" type="slidenum">
              <a:rPr lang="en-CA" altLang="en-US">
                <a:latin typeface="Times" pitchFamily="18" charset="0"/>
              </a:rPr>
              <a:pPr>
                <a:spcBef>
                  <a:spcPct val="0"/>
                </a:spcBef>
              </a:pPr>
              <a:t>12</a:t>
            </a:fld>
            <a:endParaRPr lang="fr-FR" altLang="en-US">
              <a:latin typeface="Times" pitchFamily="18" charset="0"/>
            </a:endParaRPr>
          </a:p>
        </p:txBody>
      </p:sp>
    </p:spTree>
    <p:extLst>
      <p:ext uri="{BB962C8B-B14F-4D97-AF65-F5344CB8AC3E}">
        <p14:creationId xmlns:p14="http://schemas.microsoft.com/office/powerpoint/2010/main" val="31594729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smtClean="0"/>
              <a:t>Les MILD sont soit rectangulaires, soit coniques. Le questionnaire d’évaluation des trous demande d’indiquer la forme de la moustiquaire examinée.</a:t>
            </a:r>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MS PGothic" pitchFamily="34" charset="-128"/>
              </a:defRPr>
            </a:lvl1pPr>
            <a:lvl2pPr marL="742950" indent="-285750">
              <a:defRPr sz="2400">
                <a:solidFill>
                  <a:schemeClr val="tx1"/>
                </a:solidFill>
                <a:latin typeface="Times" pitchFamily="18" charset="0"/>
                <a:ea typeface="MS PGothic" pitchFamily="34" charset="-128"/>
              </a:defRPr>
            </a:lvl2pPr>
            <a:lvl3pPr marL="1143000" indent="-228600">
              <a:defRPr sz="2400">
                <a:solidFill>
                  <a:schemeClr val="tx1"/>
                </a:solidFill>
                <a:latin typeface="Times" pitchFamily="18" charset="0"/>
                <a:ea typeface="MS PGothic" pitchFamily="34" charset="-128"/>
              </a:defRPr>
            </a:lvl3pPr>
            <a:lvl4pPr marL="1600200" indent="-228600">
              <a:defRPr sz="2400">
                <a:solidFill>
                  <a:schemeClr val="tx1"/>
                </a:solidFill>
                <a:latin typeface="Times" pitchFamily="18" charset="0"/>
                <a:ea typeface="MS PGothic" pitchFamily="34" charset="-128"/>
              </a:defRPr>
            </a:lvl4pPr>
            <a:lvl5pPr marL="2057400" indent="-228600">
              <a:defRPr sz="2400">
                <a:solidFill>
                  <a:schemeClr val="tx1"/>
                </a:solidFill>
                <a:latin typeface="Times"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MS PGothic" pitchFamily="34" charset="-128"/>
              </a:defRPr>
            </a:lvl9pPr>
          </a:lstStyle>
          <a:p>
            <a:fld id="{99815E14-DAEA-4C10-B3DC-E1995E411469}" type="slidenum">
              <a:rPr lang="en-CA" altLang="en-US" sz="1200"/>
              <a:pPr/>
              <a:t>13</a:t>
            </a:fld>
            <a:endParaRPr lang="fr-FR" altLang="en-US" sz="1200"/>
          </a:p>
        </p:txBody>
      </p:sp>
    </p:spTree>
    <p:extLst>
      <p:ext uri="{BB962C8B-B14F-4D97-AF65-F5344CB8AC3E}">
        <p14:creationId xmlns:p14="http://schemas.microsoft.com/office/powerpoint/2010/main" val="15698782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6"/>
          <p:cNvSpPr>
            <a:spLocks noChangeArrowheads="1"/>
          </p:cNvSpPr>
          <p:nvPr userDrawn="1"/>
        </p:nvSpPr>
        <p:spPr bwMode="auto">
          <a:xfrm>
            <a:off x="-26988" y="-14288"/>
            <a:ext cx="2046288" cy="738188"/>
          </a:xfrm>
          <a:prstGeom prst="rect">
            <a:avLst/>
          </a:prstGeom>
          <a:solidFill>
            <a:srgbClr val="AAD734"/>
          </a:solidFill>
          <a:ln w="9525" algn="ctr">
            <a:solidFill>
              <a:srgbClr val="AAD734"/>
            </a:solidFill>
            <a:round/>
            <a:headEnd/>
            <a:tailEnd/>
          </a:ln>
        </p:spPr>
        <p:txBody>
          <a:bodyP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defRPr/>
            </a:pPr>
            <a:endParaRPr lang="en-US" altLang="en-US" smtClean="0"/>
          </a:p>
        </p:txBody>
      </p:sp>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216911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055842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19812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28600"/>
            <a:ext cx="57912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05521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317534" y="257183"/>
            <a:ext cx="5376041" cy="995363"/>
          </a:xfrm>
        </p:spPr>
        <p:txBody>
          <a:bodyPr/>
          <a:lstStyle>
            <a:lvl1pPr>
              <a:defRPr sz="4000">
                <a:latin typeface="Calibri" panose="020F050202020403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4841" y="1676400"/>
            <a:ext cx="8407021" cy="4724400"/>
          </a:xfrm>
        </p:spPr>
        <p:txBody>
          <a:bodyPr/>
          <a:lstStyle>
            <a:lvl1pPr marL="342900" indent="-342900">
              <a:spcBef>
                <a:spcPts val="600"/>
              </a:spcBef>
              <a:spcAft>
                <a:spcPts val="600"/>
              </a:spcAft>
              <a:buClr>
                <a:srgbClr val="AAD734"/>
              </a:buClr>
              <a:buSzPct val="110000"/>
              <a:buFont typeface="Wingdings" pitchFamily="2" charset="2"/>
              <a:buChar char="§"/>
              <a:defRPr b="0">
                <a:latin typeface="+mj-lt"/>
              </a:defRPr>
            </a:lvl1pPr>
            <a:lvl2pPr>
              <a:spcBef>
                <a:spcPts val="600"/>
              </a:spcBef>
              <a:spcAft>
                <a:spcPts val="600"/>
              </a:spcAft>
              <a:defRPr b="0">
                <a:latin typeface="+mj-lt"/>
              </a:defRPr>
            </a:lvl2pPr>
            <a:lvl3pPr>
              <a:spcBef>
                <a:spcPts val="600"/>
              </a:spcBef>
              <a:spcAft>
                <a:spcPts val="600"/>
              </a:spcAft>
              <a:defRPr b="0">
                <a:latin typeface="+mj-lt"/>
              </a:defRPr>
            </a:lvl3pPr>
            <a:lvl4pPr>
              <a:spcBef>
                <a:spcPts val="600"/>
              </a:spcBef>
              <a:spcAft>
                <a:spcPts val="600"/>
              </a:spcAft>
              <a:defRPr b="0">
                <a:latin typeface="+mj-lt"/>
              </a:defRPr>
            </a:lvl4pPr>
            <a:lvl5pPr>
              <a:spcBef>
                <a:spcPts val="600"/>
              </a:spcBef>
              <a:spcAft>
                <a:spcPts val="600"/>
              </a:spcAft>
              <a:defRPr b="0">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36483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6"/>
          <p:cNvSpPr>
            <a:spLocks noChangeArrowheads="1"/>
          </p:cNvSpPr>
          <p:nvPr userDrawn="1"/>
        </p:nvSpPr>
        <p:spPr bwMode="auto">
          <a:xfrm>
            <a:off x="0" y="0"/>
            <a:ext cx="1924050" cy="709613"/>
          </a:xfrm>
          <a:prstGeom prst="rect">
            <a:avLst/>
          </a:prstGeom>
          <a:solidFill>
            <a:srgbClr val="AAD734"/>
          </a:solidFill>
          <a:ln w="9525" algn="ctr">
            <a:solidFill>
              <a:srgbClr val="AAD734"/>
            </a:solidFill>
            <a:round/>
            <a:headEnd/>
            <a:tailEnd/>
          </a:ln>
        </p:spPr>
        <p:txBody>
          <a:bodyP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defRPr/>
            </a:pPr>
            <a:endParaRPr lang="en-US" altLang="en-US" smtClean="0"/>
          </a:p>
        </p:txBody>
      </p:sp>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6192823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5" name="Rectangle 6"/>
          <p:cNvSpPr>
            <a:spLocks noChangeArrowheads="1"/>
          </p:cNvSpPr>
          <p:nvPr userDrawn="1"/>
        </p:nvSpPr>
        <p:spPr bwMode="auto">
          <a:xfrm>
            <a:off x="-26988" y="-14288"/>
            <a:ext cx="2046288" cy="738188"/>
          </a:xfrm>
          <a:prstGeom prst="rect">
            <a:avLst/>
          </a:prstGeom>
          <a:solidFill>
            <a:srgbClr val="AAD734"/>
          </a:solidFill>
          <a:ln w="9525" algn="ctr">
            <a:solidFill>
              <a:srgbClr val="AAD734"/>
            </a:solidFill>
            <a:round/>
            <a:headEnd/>
            <a:tailEnd/>
          </a:ln>
        </p:spPr>
        <p:txBody>
          <a:bodyP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defRPr/>
            </a:pPr>
            <a:endParaRPr lang="en-US" altLang="en-US" smtClean="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76400"/>
            <a:ext cx="38862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1676400"/>
            <a:ext cx="38862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34533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26988" y="-14288"/>
            <a:ext cx="2046288" cy="738188"/>
          </a:xfrm>
          <a:prstGeom prst="rect">
            <a:avLst/>
          </a:prstGeom>
          <a:solidFill>
            <a:srgbClr val="AAD734"/>
          </a:solidFill>
          <a:ln w="9525" algn="ctr">
            <a:solidFill>
              <a:srgbClr val="AAD734"/>
            </a:solidFill>
            <a:round/>
            <a:headEnd/>
            <a:tailEnd/>
          </a:ln>
        </p:spPr>
        <p:txBody>
          <a:bodyP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defRPr/>
            </a:pPr>
            <a:endParaRPr lang="en-US" altLang="en-US" smtClean="0"/>
          </a:p>
        </p:txBody>
      </p:sp>
      <p:sp>
        <p:nvSpPr>
          <p:cNvPr id="2" name="Title 1"/>
          <p:cNvSpPr>
            <a:spLocks noGrp="1"/>
          </p:cNvSpPr>
          <p:nvPr>
            <p:ph type="title"/>
          </p:nvPr>
        </p:nvSpPr>
        <p:spPr>
          <a:xfrm>
            <a:off x="334371" y="602184"/>
            <a:ext cx="8400196" cy="1143000"/>
          </a:xfrm>
        </p:spPr>
        <p:txBody>
          <a:bodyPr/>
          <a:lstStyle>
            <a:lvl1pPr>
              <a:defRPr sz="4000">
                <a:latin typeface="Calibri" panose="020F0502020204030204"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368036" y="1780777"/>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388960" y="25570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99617" y="1767129"/>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99617" y="25570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53600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221736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854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166762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816979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6" descr="Networksbackground2.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588"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2438400" y="228600"/>
            <a:ext cx="5073650"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3"/>
          <p:cNvSpPr>
            <a:spLocks noGrp="1" noChangeArrowheads="1"/>
          </p:cNvSpPr>
          <p:nvPr>
            <p:ph type="body" idx="1"/>
          </p:nvPr>
        </p:nvSpPr>
        <p:spPr bwMode="auto">
          <a:xfrm>
            <a:off x="685800" y="1676400"/>
            <a:ext cx="79248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9" name="Rectangle 5"/>
          <p:cNvSpPr>
            <a:spLocks noChangeArrowheads="1"/>
          </p:cNvSpPr>
          <p:nvPr userDrawn="1"/>
        </p:nvSpPr>
        <p:spPr bwMode="auto">
          <a:xfrm>
            <a:off x="152400" y="6019800"/>
            <a:ext cx="2743200" cy="635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eaLnBrk="1" hangingPunct="1">
              <a:defRPr/>
            </a:pPr>
            <a:endParaRPr lang="en-US" altLang="en-US" smtClean="0"/>
          </a:p>
        </p:txBody>
      </p:sp>
      <p:pic>
        <p:nvPicPr>
          <p:cNvPr id="1030" name="Picture 2" descr="NetWorks Logo.png                                              0007CB01Macintosh HD                   C10FC1A7:"/>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615238" y="214313"/>
            <a:ext cx="1300162"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Rectangle 6"/>
          <p:cNvSpPr>
            <a:spLocks noChangeArrowheads="1"/>
          </p:cNvSpPr>
          <p:nvPr userDrawn="1"/>
        </p:nvSpPr>
        <p:spPr bwMode="auto">
          <a:xfrm>
            <a:off x="-109538" y="0"/>
            <a:ext cx="2046288" cy="738188"/>
          </a:xfrm>
          <a:prstGeom prst="rect">
            <a:avLst/>
          </a:prstGeom>
          <a:solidFill>
            <a:srgbClr val="AAD734"/>
          </a:solidFill>
          <a:ln w="9525" algn="ctr">
            <a:solidFill>
              <a:srgbClr val="AAD734"/>
            </a:solidFill>
            <a:round/>
            <a:headEnd/>
            <a:tailEnd/>
          </a:ln>
        </p:spPr>
        <p:txBody>
          <a:bodyP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defRPr/>
            </a:pPr>
            <a:endParaRPr lang="en-US" altLang="en-US" smtClean="0"/>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l" rtl="0" eaLnBrk="0" fontAlgn="base" hangingPunct="0">
        <a:spcBef>
          <a:spcPct val="0"/>
        </a:spcBef>
        <a:spcAft>
          <a:spcPct val="0"/>
        </a:spcAft>
        <a:defRPr sz="3400" b="1">
          <a:solidFill>
            <a:schemeClr val="tx2"/>
          </a:solidFill>
          <a:latin typeface="+mj-lt"/>
          <a:ea typeface="MS PGothic" pitchFamily="34" charset="-128"/>
          <a:cs typeface="MS PGothic" charset="0"/>
        </a:defRPr>
      </a:lvl1pPr>
      <a:lvl2pPr algn="l" rtl="0" eaLnBrk="0" fontAlgn="base" hangingPunct="0">
        <a:spcBef>
          <a:spcPct val="0"/>
        </a:spcBef>
        <a:spcAft>
          <a:spcPct val="0"/>
        </a:spcAft>
        <a:defRPr sz="3400" b="1">
          <a:solidFill>
            <a:schemeClr val="tx2"/>
          </a:solidFill>
          <a:latin typeface="Calibri" panose="020F0502020204030204" pitchFamily="34" charset="0"/>
          <a:ea typeface="MS PGothic" pitchFamily="34" charset="-128"/>
          <a:cs typeface="MS PGothic" charset="0"/>
        </a:defRPr>
      </a:lvl2pPr>
      <a:lvl3pPr algn="l" rtl="0" eaLnBrk="0" fontAlgn="base" hangingPunct="0">
        <a:spcBef>
          <a:spcPct val="0"/>
        </a:spcBef>
        <a:spcAft>
          <a:spcPct val="0"/>
        </a:spcAft>
        <a:defRPr sz="3400" b="1">
          <a:solidFill>
            <a:schemeClr val="tx2"/>
          </a:solidFill>
          <a:latin typeface="Calibri" panose="020F0502020204030204" pitchFamily="34" charset="0"/>
          <a:ea typeface="MS PGothic" pitchFamily="34" charset="-128"/>
          <a:cs typeface="MS PGothic" charset="0"/>
        </a:defRPr>
      </a:lvl3pPr>
      <a:lvl4pPr algn="l" rtl="0" eaLnBrk="0" fontAlgn="base" hangingPunct="0">
        <a:spcBef>
          <a:spcPct val="0"/>
        </a:spcBef>
        <a:spcAft>
          <a:spcPct val="0"/>
        </a:spcAft>
        <a:defRPr sz="3400" b="1">
          <a:solidFill>
            <a:schemeClr val="tx2"/>
          </a:solidFill>
          <a:latin typeface="Calibri" panose="020F0502020204030204" pitchFamily="34" charset="0"/>
          <a:ea typeface="MS PGothic" pitchFamily="34" charset="-128"/>
          <a:cs typeface="MS PGothic" charset="0"/>
        </a:defRPr>
      </a:lvl4pPr>
      <a:lvl5pPr algn="l" rtl="0" eaLnBrk="0" fontAlgn="base" hangingPunct="0">
        <a:spcBef>
          <a:spcPct val="0"/>
        </a:spcBef>
        <a:spcAft>
          <a:spcPct val="0"/>
        </a:spcAft>
        <a:defRPr sz="3400" b="1">
          <a:solidFill>
            <a:schemeClr val="tx2"/>
          </a:solidFill>
          <a:latin typeface="Calibri" panose="020F0502020204030204" pitchFamily="34" charset="0"/>
          <a:ea typeface="MS PGothic" pitchFamily="34" charset="-128"/>
          <a:cs typeface="MS PGothic" charset="0"/>
        </a:defRPr>
      </a:lvl5pPr>
      <a:lvl6pPr marL="457200" algn="l" rtl="0" fontAlgn="base">
        <a:spcBef>
          <a:spcPct val="0"/>
        </a:spcBef>
        <a:spcAft>
          <a:spcPct val="0"/>
        </a:spcAft>
        <a:defRPr sz="3400" b="1">
          <a:solidFill>
            <a:schemeClr val="tx2"/>
          </a:solidFill>
          <a:latin typeface="Arial" charset="0"/>
        </a:defRPr>
      </a:lvl6pPr>
      <a:lvl7pPr marL="914400" algn="l" rtl="0" fontAlgn="base">
        <a:spcBef>
          <a:spcPct val="0"/>
        </a:spcBef>
        <a:spcAft>
          <a:spcPct val="0"/>
        </a:spcAft>
        <a:defRPr sz="3400" b="1">
          <a:solidFill>
            <a:schemeClr val="tx2"/>
          </a:solidFill>
          <a:latin typeface="Arial" charset="0"/>
        </a:defRPr>
      </a:lvl7pPr>
      <a:lvl8pPr marL="1371600" algn="l" rtl="0" fontAlgn="base">
        <a:spcBef>
          <a:spcPct val="0"/>
        </a:spcBef>
        <a:spcAft>
          <a:spcPct val="0"/>
        </a:spcAft>
        <a:defRPr sz="3400" b="1">
          <a:solidFill>
            <a:schemeClr val="tx2"/>
          </a:solidFill>
          <a:latin typeface="Arial" charset="0"/>
        </a:defRPr>
      </a:lvl8pPr>
      <a:lvl9pPr marL="1828800" algn="l" rtl="0" fontAlgn="base">
        <a:spcBef>
          <a:spcPct val="0"/>
        </a:spcBef>
        <a:spcAft>
          <a:spcPct val="0"/>
        </a:spcAft>
        <a:defRPr sz="34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600" b="1">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Char char="–"/>
        <a:defRPr sz="2000" b="1">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Char char="»"/>
        <a:defRPr sz="2000" b="1">
          <a:solidFill>
            <a:schemeClr val="tx1"/>
          </a:solidFill>
          <a:latin typeface="+mn-lt"/>
          <a:ea typeface="MS PGothic" pitchFamily="34" charset="-128"/>
          <a:cs typeface="MS PGothic" charset="0"/>
        </a:defRPr>
      </a:lvl5pPr>
      <a:lvl6pPr marL="2514600" indent="-228600" algn="l" rtl="0" fontAlgn="base">
        <a:spcBef>
          <a:spcPct val="20000"/>
        </a:spcBef>
        <a:spcAft>
          <a:spcPct val="0"/>
        </a:spcAft>
        <a:buChar char="»"/>
        <a:defRPr sz="2000" b="1">
          <a:solidFill>
            <a:schemeClr val="tx1"/>
          </a:solidFill>
          <a:latin typeface="+mn-lt"/>
        </a:defRPr>
      </a:lvl6pPr>
      <a:lvl7pPr marL="2971800" indent="-228600" algn="l" rtl="0" fontAlgn="base">
        <a:spcBef>
          <a:spcPct val="20000"/>
        </a:spcBef>
        <a:spcAft>
          <a:spcPct val="0"/>
        </a:spcAft>
        <a:buChar char="»"/>
        <a:defRPr sz="2000" b="1">
          <a:solidFill>
            <a:schemeClr val="tx1"/>
          </a:solidFill>
          <a:latin typeface="+mn-lt"/>
        </a:defRPr>
      </a:lvl7pPr>
      <a:lvl8pPr marL="3429000" indent="-228600" algn="l" rtl="0" fontAlgn="base">
        <a:spcBef>
          <a:spcPct val="20000"/>
        </a:spcBef>
        <a:spcAft>
          <a:spcPct val="0"/>
        </a:spcAft>
        <a:buChar char="»"/>
        <a:defRPr sz="2000" b="1">
          <a:solidFill>
            <a:schemeClr val="tx1"/>
          </a:solidFill>
          <a:latin typeface="+mn-lt"/>
        </a:defRPr>
      </a:lvl8pPr>
      <a:lvl9pPr marL="3886200" indent="-228600" algn="l" rtl="0" fontAlgn="base">
        <a:spcBef>
          <a:spcPct val="20000"/>
        </a:spcBef>
        <a:spcAft>
          <a:spcPct val="0"/>
        </a:spcAft>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23.jpeg"/></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25.jpeg"/></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590550" y="1498600"/>
            <a:ext cx="7981950" cy="2519363"/>
          </a:xfrm>
        </p:spPr>
        <p:txBody>
          <a:bodyPr/>
          <a:lstStyle/>
          <a:p>
            <a:pPr algn="ctr" eaLnBrk="1" hangingPunct="1"/>
            <a:r>
              <a:rPr lang="fr-FR" altLang="en-US" sz="4000" smtClean="0"/>
              <a:t>Formation des investigateurs : évaluation des trous dans les MILD </a:t>
            </a:r>
            <a:endParaRPr lang="fr-FR" altLang="en-US" sz="4000" smtClean="0">
              <a:solidFill>
                <a:schemeClr val="tx1"/>
              </a:solidFill>
            </a:endParaRPr>
          </a:p>
        </p:txBody>
      </p:sp>
      <p:pic>
        <p:nvPicPr>
          <p:cNvPr id="1331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6413" y="4613275"/>
            <a:ext cx="30702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2111"/>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Title 3"/>
          <p:cNvSpPr>
            <a:spLocks noGrp="1"/>
          </p:cNvSpPr>
          <p:nvPr>
            <p:ph type="title"/>
          </p:nvPr>
        </p:nvSpPr>
        <p:spPr>
          <a:xfrm>
            <a:off x="1001713" y="319088"/>
            <a:ext cx="6846887" cy="995362"/>
          </a:xfrm>
        </p:spPr>
        <p:txBody>
          <a:bodyPr/>
          <a:lstStyle/>
          <a:p>
            <a:r>
              <a:rPr lang="fr-FR" altLang="en-US" sz="3600" smtClean="0"/>
              <a:t>Éléments de la durabilité des MILD </a:t>
            </a:r>
          </a:p>
        </p:txBody>
      </p:sp>
      <p:sp>
        <p:nvSpPr>
          <p:cNvPr id="5" name="Content Placeholder 4"/>
          <p:cNvSpPr>
            <a:spLocks noGrp="1"/>
          </p:cNvSpPr>
          <p:nvPr>
            <p:ph idx="1"/>
          </p:nvPr>
        </p:nvSpPr>
        <p:spPr>
          <a:xfrm>
            <a:off x="368300" y="1562100"/>
            <a:ext cx="8407400" cy="5138738"/>
          </a:xfrm>
        </p:spPr>
        <p:txBody>
          <a:bodyPr/>
          <a:lstStyle/>
          <a:p>
            <a:pPr marL="823913" lvl="1" indent="-457200" eaLnBrk="1" hangingPunct="1">
              <a:buClr>
                <a:srgbClr val="AAD734"/>
              </a:buClr>
              <a:buSzPct val="102000"/>
              <a:buFont typeface="Wingdings" pitchFamily="2" charset="2"/>
              <a:buChar char="§"/>
              <a:defRPr/>
            </a:pPr>
            <a:r>
              <a:rPr lang="fr-FR" sz="2800" b="1" dirty="0" smtClean="0"/>
              <a:t>Taux de pertes</a:t>
            </a:r>
          </a:p>
          <a:p>
            <a:pPr marL="627063" lvl="2" indent="0" eaLnBrk="1" hangingPunct="1">
              <a:buClr>
                <a:srgbClr val="AAD734"/>
              </a:buClr>
              <a:buSzPct val="102000"/>
              <a:buFontTx/>
              <a:buNone/>
              <a:defRPr/>
            </a:pPr>
            <a:r>
              <a:rPr lang="fr-FR" dirty="0" smtClean="0">
                <a:latin typeface="+mn-lt"/>
              </a:rPr>
              <a:t>Proportion de MILD reçues, mais qui ne sont plus </a:t>
            </a:r>
            <a:r>
              <a:rPr lang="fr-FR" dirty="0" smtClean="0">
                <a:latin typeface="+mn-lt"/>
              </a:rPr>
              <a:t>présentes.</a:t>
            </a:r>
            <a:endParaRPr lang="fr-FR" dirty="0" smtClean="0">
              <a:latin typeface="+mn-lt"/>
            </a:endParaRPr>
          </a:p>
          <a:p>
            <a:pPr marL="627063" lvl="2" indent="0" eaLnBrk="1" hangingPunct="1">
              <a:buClr>
                <a:srgbClr val="AAD734"/>
              </a:buClr>
              <a:buSzPct val="102000"/>
              <a:buFontTx/>
              <a:buNone/>
              <a:defRPr/>
            </a:pPr>
            <a:r>
              <a:rPr lang="fr-FR" dirty="0" smtClean="0">
                <a:latin typeface="+mn-lt"/>
              </a:rPr>
              <a:t>Nombre de moustiquaires perdues parce qu’elles étaient endommagées ou ont été cédées à </a:t>
            </a:r>
            <a:r>
              <a:rPr lang="fr-FR" dirty="0" smtClean="0">
                <a:latin typeface="+mn-lt"/>
              </a:rPr>
              <a:t>d’autres.</a:t>
            </a:r>
            <a:endParaRPr lang="fr-FR" dirty="0" smtClean="0">
              <a:latin typeface="+mn-lt"/>
            </a:endParaRPr>
          </a:p>
          <a:p>
            <a:pPr marL="766763" lvl="2" indent="0" eaLnBrk="1" hangingPunct="1">
              <a:buClr>
                <a:srgbClr val="AAD734"/>
              </a:buClr>
              <a:buSzPct val="102000"/>
              <a:buFontTx/>
              <a:buNone/>
              <a:defRPr/>
            </a:pPr>
            <a:endParaRPr lang="fr-FR" sz="2000" dirty="0" smtClean="0"/>
          </a:p>
          <a:p>
            <a:pPr marL="823913" lvl="1" indent="-457200" eaLnBrk="1" hangingPunct="1">
              <a:buClr>
                <a:srgbClr val="AAD734"/>
              </a:buClr>
              <a:buSzPct val="102000"/>
              <a:buFont typeface="Wingdings" pitchFamily="2" charset="2"/>
              <a:buChar char="§"/>
              <a:defRPr/>
            </a:pPr>
            <a:r>
              <a:rPr lang="fr-FR" sz="2800" b="1" dirty="0" smtClean="0">
                <a:latin typeface="+mn-lt"/>
              </a:rPr>
              <a:t>Intégrité physique</a:t>
            </a:r>
          </a:p>
          <a:p>
            <a:pPr marL="627063" lvl="2" indent="0">
              <a:buFontTx/>
              <a:buNone/>
              <a:defRPr/>
            </a:pPr>
            <a:r>
              <a:rPr lang="fr-FR" dirty="0" smtClean="0"/>
              <a:t>Compter le nombre de trous dans les moustiquaires.</a:t>
            </a:r>
          </a:p>
          <a:p>
            <a:pPr marL="627063" lvl="2" indent="0">
              <a:buFontTx/>
              <a:buNone/>
              <a:defRPr/>
            </a:pPr>
            <a:r>
              <a:rPr lang="fr-FR" dirty="0" smtClean="0"/>
              <a:t>Compter le nombre de trous au niveau de chaque moustiquaire, en fonction de leur emplacement et de leur taille.</a:t>
            </a:r>
          </a:p>
          <a:p>
            <a:pPr>
              <a:defRPr/>
            </a:pPr>
            <a:endParaRPr lang="fr-FR" sz="32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Title 3"/>
          <p:cNvSpPr>
            <a:spLocks noGrp="1"/>
          </p:cNvSpPr>
          <p:nvPr>
            <p:ph type="title"/>
          </p:nvPr>
        </p:nvSpPr>
        <p:spPr>
          <a:xfrm>
            <a:off x="806824" y="385763"/>
            <a:ext cx="7924800" cy="995362"/>
          </a:xfrm>
        </p:spPr>
        <p:txBody>
          <a:bodyPr/>
          <a:lstStyle/>
          <a:p>
            <a:r>
              <a:rPr lang="fr-FR" altLang="en-US" sz="3600" dirty="0" err="1" smtClean="0"/>
              <a:t>MILD</a:t>
            </a:r>
            <a:r>
              <a:rPr lang="fr-FR" altLang="en-US" sz="3600" dirty="0" smtClean="0"/>
              <a:t> recommandées par le </a:t>
            </a:r>
            <a:r>
              <a:rPr lang="fr-FR" altLang="en-US" sz="3600" dirty="0" err="1" smtClean="0"/>
              <a:t>WHOPES</a:t>
            </a:r>
            <a:endParaRPr lang="fr-FR" altLang="en-US" sz="3600" dirty="0" smtClean="0"/>
          </a:p>
        </p:txBody>
      </p:sp>
      <p:sp>
        <p:nvSpPr>
          <p:cNvPr id="5" name="Content Placeholder 4"/>
          <p:cNvSpPr>
            <a:spLocks noGrp="1"/>
          </p:cNvSpPr>
          <p:nvPr>
            <p:ph idx="1"/>
          </p:nvPr>
        </p:nvSpPr>
        <p:spPr>
          <a:xfrm>
            <a:off x="617538" y="1928813"/>
            <a:ext cx="8283575" cy="4724400"/>
          </a:xfrm>
        </p:spPr>
        <p:txBody>
          <a:bodyPr/>
          <a:lstStyle/>
          <a:p>
            <a:pPr marL="355600" indent="-355600" eaLnBrk="1" hangingPunct="1">
              <a:spcAft>
                <a:spcPts val="1200"/>
              </a:spcAft>
              <a:tabLst>
                <a:tab pos="355600" algn="l"/>
              </a:tabLst>
              <a:defRPr/>
            </a:pPr>
            <a:r>
              <a:rPr lang="fr-FR" smtClean="0"/>
              <a:t>Polyéthylène (PE)</a:t>
            </a:r>
          </a:p>
          <a:p>
            <a:pPr marL="355600" indent="-355600" eaLnBrk="1" hangingPunct="1">
              <a:spcAft>
                <a:spcPts val="1200"/>
              </a:spcAft>
              <a:tabLst>
                <a:tab pos="355600" algn="l"/>
              </a:tabLst>
              <a:defRPr/>
            </a:pPr>
            <a:r>
              <a:rPr lang="fr-FR" smtClean="0"/>
              <a:t>Polyester (PET) </a:t>
            </a:r>
          </a:p>
          <a:p>
            <a:pPr marL="355600" indent="-355600" eaLnBrk="1" hangingPunct="1">
              <a:spcAft>
                <a:spcPts val="1200"/>
              </a:spcAft>
              <a:tabLst>
                <a:tab pos="355600" algn="l"/>
              </a:tabLst>
              <a:defRPr/>
            </a:pPr>
            <a:r>
              <a:rPr lang="fr-FR" smtClean="0"/>
              <a:t>Polypropylène (PP)</a:t>
            </a:r>
            <a:endParaRPr lang="fr-F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36563" y="1644650"/>
            <a:ext cx="8270875" cy="1362075"/>
          </a:xfrm>
        </p:spPr>
        <p:txBody>
          <a:bodyPr/>
          <a:lstStyle/>
          <a:p>
            <a:pPr>
              <a:defRPr/>
            </a:pPr>
            <a:r>
              <a:rPr lang="fr-FR" sz="3600" smtClean="0">
                <a:latin typeface="+mn-lt"/>
              </a:rPr>
              <a:t>Trous dans les MILD : types et catégories</a:t>
            </a:r>
            <a:endParaRPr lang="fr-FR" dirty="0"/>
          </a:p>
        </p:txBody>
      </p:sp>
      <p:pic>
        <p:nvPicPr>
          <p:cNvPr id="24579" name="Content Placeholder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68850" y="2660650"/>
            <a:ext cx="3965575" cy="3340100"/>
          </a:xfrm>
          <a:prstGeom prst="rect">
            <a:avLst/>
          </a:prstGeom>
          <a:noFill/>
          <a:ln w="9525">
            <a:solidFill>
              <a:srgbClr val="00B0F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Title 1"/>
          <p:cNvSpPr>
            <a:spLocks noGrp="1"/>
          </p:cNvSpPr>
          <p:nvPr>
            <p:ph type="title"/>
          </p:nvPr>
        </p:nvSpPr>
        <p:spPr>
          <a:xfrm>
            <a:off x="2317750" y="257175"/>
            <a:ext cx="5375275" cy="995363"/>
          </a:xfrm>
        </p:spPr>
        <p:txBody>
          <a:bodyPr/>
          <a:lstStyle/>
          <a:p>
            <a:r>
              <a:rPr lang="fr-FR" smtClean="0"/>
              <a:t>Formes de moustiquaires</a:t>
            </a:r>
          </a:p>
        </p:txBody>
      </p:sp>
      <p:sp>
        <p:nvSpPr>
          <p:cNvPr id="3" name="Content Placeholder 2"/>
          <p:cNvSpPr>
            <a:spLocks noGrp="1"/>
          </p:cNvSpPr>
          <p:nvPr>
            <p:ph idx="1"/>
          </p:nvPr>
        </p:nvSpPr>
        <p:spPr>
          <a:xfrm>
            <a:off x="368300" y="1485900"/>
            <a:ext cx="8407400" cy="4724400"/>
          </a:xfrm>
        </p:spPr>
        <p:txBody>
          <a:bodyPr/>
          <a:lstStyle/>
          <a:p>
            <a:pPr>
              <a:defRPr/>
            </a:pPr>
            <a:r>
              <a:rPr lang="fr-FR" smtClean="0"/>
              <a:t>Rectangulaires</a:t>
            </a:r>
            <a:r>
              <a:rPr lang="en-US" smtClean="0"/>
              <a:t>			</a:t>
            </a:r>
            <a:r>
              <a:rPr lang="fr-FR" smtClean="0"/>
              <a:t>Coniques</a:t>
            </a:r>
          </a:p>
          <a:p>
            <a:pPr>
              <a:defRPr/>
            </a:pPr>
            <a:endParaRPr lang="fr-FR" smtClean="0"/>
          </a:p>
          <a:p>
            <a:pPr>
              <a:defRPr/>
            </a:pPr>
            <a:endParaRPr lang="fr-FR" smtClean="0"/>
          </a:p>
          <a:p>
            <a:pPr>
              <a:defRPr/>
            </a:pPr>
            <a:endParaRPr lang="fr-FR" smtClean="0"/>
          </a:p>
          <a:p>
            <a:pPr marL="0" indent="0">
              <a:buFont typeface="Wingdings" pitchFamily="2" charset="2"/>
              <a:buNone/>
              <a:defRPr/>
            </a:pPr>
            <a:r>
              <a:rPr lang="fr-FR" smtClean="0"/>
              <a:t> </a:t>
            </a:r>
            <a:endParaRPr lang="fr-FR" dirty="0"/>
          </a:p>
        </p:txBody>
      </p:sp>
      <p:pic>
        <p:nvPicPr>
          <p:cNvPr id="2560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0550" y="2184400"/>
            <a:ext cx="3763963" cy="2933700"/>
          </a:xfrm>
          <a:prstGeom prst="rect">
            <a:avLst/>
          </a:prstGeom>
          <a:noFill/>
          <a:ln w="9525">
            <a:solidFill>
              <a:srgbClr val="00B0F0"/>
            </a:solidFill>
            <a:miter lim="800000"/>
            <a:headEnd/>
            <a:tailEnd/>
          </a:ln>
          <a:extLst>
            <a:ext uri="{909E8E84-426E-40DD-AFC4-6F175D3DCCD1}">
              <a14:hiddenFill xmlns:a14="http://schemas.microsoft.com/office/drawing/2010/main">
                <a:solidFill>
                  <a:srgbClr val="FFFFFF"/>
                </a:solidFill>
              </a14:hiddenFill>
            </a:ext>
          </a:extLst>
        </p:spPr>
      </p:pic>
      <p:pic>
        <p:nvPicPr>
          <p:cNvPr id="25605"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43475" y="2184400"/>
            <a:ext cx="3648075" cy="2933700"/>
          </a:xfrm>
          <a:prstGeom prst="rect">
            <a:avLst/>
          </a:prstGeom>
          <a:noFill/>
          <a:ln w="9525">
            <a:solidFill>
              <a:srgbClr val="00B0F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Title 3"/>
          <p:cNvSpPr>
            <a:spLocks noGrp="1"/>
          </p:cNvSpPr>
          <p:nvPr>
            <p:ph type="title"/>
          </p:nvPr>
        </p:nvSpPr>
        <p:spPr>
          <a:xfrm>
            <a:off x="412377" y="228600"/>
            <a:ext cx="8506198" cy="995363"/>
          </a:xfrm>
        </p:spPr>
        <p:txBody>
          <a:bodyPr/>
          <a:lstStyle/>
          <a:p>
            <a:r>
              <a:rPr lang="fr-FR" altLang="en-US" sz="3600" dirty="0" smtClean="0"/>
              <a:t>Les différentes parties des moustiquaires</a:t>
            </a:r>
          </a:p>
        </p:txBody>
      </p:sp>
      <p:sp>
        <p:nvSpPr>
          <p:cNvPr id="26627" name="Content Placeholder 4"/>
          <p:cNvSpPr>
            <a:spLocks noGrp="1"/>
          </p:cNvSpPr>
          <p:nvPr>
            <p:ph sz="half" idx="1"/>
          </p:nvPr>
        </p:nvSpPr>
        <p:spPr>
          <a:xfrm>
            <a:off x="234763" y="1103220"/>
            <a:ext cx="4430713" cy="5364162"/>
          </a:xfrm>
        </p:spPr>
        <p:txBody>
          <a:bodyPr/>
          <a:lstStyle/>
          <a:p>
            <a:r>
              <a:rPr lang="fr-FR" altLang="en-US" b="0" dirty="0" smtClean="0"/>
              <a:t>Les moustiquaires rectangulaires se composent de cinq sections :</a:t>
            </a:r>
          </a:p>
          <a:p>
            <a:pPr marL="627063" lvl="1" indent="-271463">
              <a:buClr>
                <a:srgbClr val="99CC00"/>
              </a:buClr>
              <a:buFont typeface="Arial" charset="0"/>
              <a:buChar char="•"/>
            </a:pPr>
            <a:r>
              <a:rPr lang="fr-FR" dirty="0" smtClean="0"/>
              <a:t>2 côtés longs </a:t>
            </a:r>
            <a:r>
              <a:rPr lang="fr-FR" altLang="en-US" b="0" dirty="0" smtClean="0"/>
              <a:t>— côtés qui comportent une boucle ou un lien à mi-hauteur </a:t>
            </a:r>
          </a:p>
          <a:p>
            <a:pPr marL="627063" lvl="1" indent="-271463">
              <a:buClr>
                <a:srgbClr val="99CC00"/>
              </a:buClr>
              <a:buFont typeface="Arial" charset="0"/>
              <a:buChar char="•"/>
            </a:pPr>
            <a:r>
              <a:rPr lang="fr-FR" dirty="0" smtClean="0"/>
              <a:t>2 côtés courts </a:t>
            </a:r>
            <a:r>
              <a:rPr lang="fr-FR" altLang="en-US" b="0" dirty="0" smtClean="0"/>
              <a:t>— côtés qui se placent généralement à la tête ou au pied du couchage et ne comportent pas de boucle ni de lien</a:t>
            </a:r>
          </a:p>
          <a:p>
            <a:pPr marL="627063" lvl="1" indent="-271463">
              <a:buClr>
                <a:srgbClr val="99CC00"/>
              </a:buClr>
              <a:buFont typeface="Arial" charset="0"/>
              <a:buChar char="•"/>
            </a:pPr>
            <a:r>
              <a:rPr lang="fr-FR" dirty="0" smtClean="0"/>
              <a:t>partie </a:t>
            </a:r>
            <a:r>
              <a:rPr lang="fr-FR" dirty="0" smtClean="0"/>
              <a:t>supérieure</a:t>
            </a:r>
            <a:endParaRPr lang="fr-FR" altLang="en-US" b="0" dirty="0" smtClean="0"/>
          </a:p>
        </p:txBody>
      </p:sp>
      <p:pic>
        <p:nvPicPr>
          <p:cNvPr id="26628" name="Content Placeholder 19"/>
          <p:cNvPicPr>
            <a:picLocks noGrp="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4665663" y="1793875"/>
            <a:ext cx="4252912" cy="3228975"/>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Title 5"/>
          <p:cNvSpPr>
            <a:spLocks noGrp="1"/>
          </p:cNvSpPr>
          <p:nvPr>
            <p:ph type="title"/>
          </p:nvPr>
        </p:nvSpPr>
        <p:spPr>
          <a:xfrm>
            <a:off x="502024" y="141288"/>
            <a:ext cx="8783264" cy="995362"/>
          </a:xfrm>
        </p:spPr>
        <p:txBody>
          <a:bodyPr/>
          <a:lstStyle/>
          <a:p>
            <a:r>
              <a:rPr lang="fr-FR" altLang="en-US" sz="3600" smtClean="0"/>
              <a:t>Les types de trous dans les moustiquaires</a:t>
            </a:r>
          </a:p>
        </p:txBody>
      </p:sp>
      <p:sp>
        <p:nvSpPr>
          <p:cNvPr id="8" name="Content Placeholder 2"/>
          <p:cNvSpPr>
            <a:spLocks noGrp="1"/>
          </p:cNvSpPr>
          <p:nvPr>
            <p:ph idx="1"/>
          </p:nvPr>
        </p:nvSpPr>
        <p:spPr>
          <a:xfrm>
            <a:off x="368300" y="1525588"/>
            <a:ext cx="8407400" cy="4724400"/>
          </a:xfrm>
        </p:spPr>
        <p:txBody>
          <a:bodyPr/>
          <a:lstStyle/>
          <a:p>
            <a:pPr marL="0" indent="0" eaLnBrk="1" hangingPunct="1">
              <a:buFont typeface="Wingdings" pitchFamily="2" charset="2"/>
              <a:buNone/>
              <a:defRPr/>
            </a:pPr>
            <a:r>
              <a:rPr lang="fr-FR" dirty="0" smtClean="0">
                <a:latin typeface="+mn-lt"/>
              </a:rPr>
              <a:t>Les trous apparaissent sous différentes formes selon des facteurs comme : </a:t>
            </a:r>
          </a:p>
          <a:p>
            <a:pPr eaLnBrk="1" hangingPunct="1">
              <a:defRPr/>
            </a:pPr>
            <a:r>
              <a:rPr lang="fr-FR" sz="2600" dirty="0" smtClean="0">
                <a:latin typeface="+mn-lt"/>
              </a:rPr>
              <a:t>le contexte ou le climat local</a:t>
            </a:r>
          </a:p>
          <a:p>
            <a:pPr eaLnBrk="1" hangingPunct="1">
              <a:defRPr/>
            </a:pPr>
            <a:r>
              <a:rPr lang="fr-FR" sz="2600" dirty="0" smtClean="0">
                <a:latin typeface="+mn-lt"/>
              </a:rPr>
              <a:t>le bâtiment (forme et matériaux de construction) et le couchage (lit, tapis, etc.)</a:t>
            </a:r>
          </a:p>
          <a:p>
            <a:pPr eaLnBrk="1" hangingPunct="1">
              <a:defRPr/>
            </a:pPr>
            <a:r>
              <a:rPr lang="fr-FR" sz="2600" dirty="0" smtClean="0">
                <a:latin typeface="+mn-lt"/>
              </a:rPr>
              <a:t>la présence de rongeurs</a:t>
            </a:r>
          </a:p>
          <a:p>
            <a:pPr eaLnBrk="1" hangingPunct="1">
              <a:defRPr/>
            </a:pPr>
            <a:r>
              <a:rPr lang="fr-FR" sz="2600" dirty="0" smtClean="0">
                <a:latin typeface="+mn-lt"/>
              </a:rPr>
              <a:t>la proximité avec des flammes</a:t>
            </a:r>
          </a:p>
          <a:p>
            <a:pPr eaLnBrk="1" hangingPunct="1">
              <a:defRPr/>
            </a:pPr>
            <a:r>
              <a:rPr lang="fr-FR" sz="2600" dirty="0" smtClean="0">
                <a:latin typeface="+mn-lt"/>
              </a:rPr>
              <a:t>les habitudes de lavage et d’entretien des MILD</a:t>
            </a:r>
          </a:p>
          <a:p>
            <a:pPr eaLnBrk="1" hangingPunct="1">
              <a:defRPr/>
            </a:pPr>
            <a:r>
              <a:rPr lang="fr-FR" sz="2600" dirty="0" smtClean="0"/>
              <a:t>le nombre de personnes utilisant des MILD et leur âge</a:t>
            </a:r>
          </a:p>
          <a:p>
            <a:pPr eaLnBrk="1" hangingPunct="1">
              <a:defRPr/>
            </a:pPr>
            <a:endParaRPr lang="fr-FR" sz="2600" dirty="0" smtClean="0">
              <a:latin typeface="+mn-lt"/>
            </a:endParaRPr>
          </a:p>
          <a:p>
            <a:pPr eaLnBrk="1" hangingPunct="1">
              <a:defRPr/>
            </a:pPr>
            <a:endParaRPr lang="fr-FR" sz="2500"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Title 1"/>
          <p:cNvSpPr>
            <a:spLocks noGrp="1"/>
          </p:cNvSpPr>
          <p:nvPr>
            <p:ph type="title"/>
          </p:nvPr>
        </p:nvSpPr>
        <p:spPr>
          <a:xfrm>
            <a:off x="368300" y="179388"/>
            <a:ext cx="9326563" cy="995362"/>
          </a:xfrm>
        </p:spPr>
        <p:txBody>
          <a:bodyPr/>
          <a:lstStyle/>
          <a:p>
            <a:r>
              <a:rPr lang="fr-FR" altLang="en-US" sz="3600" dirty="0" smtClean="0"/>
              <a:t>Les types de trous dans les moustiquaires</a:t>
            </a:r>
          </a:p>
        </p:txBody>
      </p:sp>
      <p:sp>
        <p:nvSpPr>
          <p:cNvPr id="12291" name="Content Placeholder 2"/>
          <p:cNvSpPr>
            <a:spLocks noGrp="1"/>
          </p:cNvSpPr>
          <p:nvPr>
            <p:ph idx="1"/>
          </p:nvPr>
        </p:nvSpPr>
        <p:spPr>
          <a:xfrm>
            <a:off x="368300" y="1839913"/>
            <a:ext cx="8407400" cy="4724400"/>
          </a:xfrm>
        </p:spPr>
        <p:txBody>
          <a:bodyPr/>
          <a:lstStyle/>
          <a:p>
            <a:pPr eaLnBrk="1" hangingPunct="1">
              <a:defRPr/>
            </a:pPr>
            <a:r>
              <a:rPr lang="fr-FR" smtClean="0"/>
              <a:t>Les trous peuvent apparaître sur différentes parties des MILD.</a:t>
            </a:r>
          </a:p>
          <a:p>
            <a:pPr lvl="1" eaLnBrk="1" hangingPunct="1">
              <a:defRPr/>
            </a:pPr>
            <a:r>
              <a:rPr lang="fr-FR" smtClean="0"/>
              <a:t>Coins ou coutures</a:t>
            </a:r>
          </a:p>
          <a:p>
            <a:pPr eaLnBrk="1" hangingPunct="1">
              <a:defRPr/>
            </a:pPr>
            <a:r>
              <a:rPr lang="fr-FR" smtClean="0"/>
              <a:t>Certains trous sont plus faciles à compter que d’autres.</a:t>
            </a:r>
          </a:p>
          <a:p>
            <a:pPr eaLnBrk="1" hangingPunct="1">
              <a:defRPr/>
            </a:pPr>
            <a:r>
              <a:rPr lang="fr-FR" smtClean="0"/>
              <a:t>Une moustiquaire comportant de nombreux trous peut être très difficile à évaluer.</a:t>
            </a:r>
            <a:endParaRPr lang="fr-FR"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9698" name="Content Placeholder 5"/>
          <p:cNvPicPr>
            <a:picLocks noGrp="1" noChangeAspect="1"/>
          </p:cNvPicPr>
          <p:nvPr>
            <p:ph sz="quarter" idx="4"/>
          </p:nvPr>
        </p:nvPicPr>
        <p:blipFill>
          <a:blip r:embed="rId3">
            <a:extLst>
              <a:ext uri="{28A0092B-C50C-407E-A947-70E740481C1C}">
                <a14:useLocalDpi xmlns:a14="http://schemas.microsoft.com/office/drawing/2010/main" val="0"/>
              </a:ext>
            </a:extLst>
          </a:blip>
          <a:srcRect/>
          <a:stretch>
            <a:fillRect/>
          </a:stretch>
        </p:blipFill>
        <p:spPr>
          <a:xfrm>
            <a:off x="4767263" y="2511425"/>
            <a:ext cx="4071937" cy="3259138"/>
          </a:xfrm>
          <a:ln>
            <a:solidFill>
              <a:srgbClr val="00B0F0"/>
            </a:solidFill>
            <a:miter lim="800000"/>
            <a:headEnd/>
            <a:tailEnd/>
          </a:ln>
        </p:spPr>
      </p:pic>
      <p:pic>
        <p:nvPicPr>
          <p:cNvPr id="29699" name="Content Placeholder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0825" y="2511425"/>
            <a:ext cx="4038600" cy="3259138"/>
          </a:xfrm>
          <a:prstGeom prst="rect">
            <a:avLst/>
          </a:prstGeom>
          <a:noFill/>
          <a:ln w="9525">
            <a:solidFill>
              <a:srgbClr val="00B0F0"/>
            </a:solidFill>
            <a:miter lim="800000"/>
            <a:headEnd/>
            <a:tailEnd/>
          </a:ln>
          <a:extLst>
            <a:ext uri="{909E8E84-426E-40DD-AFC4-6F175D3DCCD1}">
              <a14:hiddenFill xmlns:a14="http://schemas.microsoft.com/office/drawing/2010/main">
                <a:solidFill>
                  <a:srgbClr val="FFFFFF"/>
                </a:solidFill>
              </a14:hiddenFill>
            </a:ext>
          </a:extLst>
        </p:spPr>
      </p:pic>
      <p:sp>
        <p:nvSpPr>
          <p:cNvPr id="29700" name="Title 8"/>
          <p:cNvSpPr>
            <a:spLocks noGrp="1"/>
          </p:cNvSpPr>
          <p:nvPr>
            <p:ph type="title"/>
          </p:nvPr>
        </p:nvSpPr>
        <p:spPr>
          <a:xfrm>
            <a:off x="2357438" y="160338"/>
            <a:ext cx="4854575" cy="1143000"/>
          </a:xfrm>
        </p:spPr>
        <p:txBody>
          <a:bodyPr/>
          <a:lstStyle/>
          <a:p>
            <a:r>
              <a:rPr lang="fr-FR" altLang="en-US" sz="3600" smtClean="0"/>
              <a:t>Brûlures</a:t>
            </a:r>
          </a:p>
        </p:txBody>
      </p:sp>
      <p:sp>
        <p:nvSpPr>
          <p:cNvPr id="29701" name="Text Placeholder 9"/>
          <p:cNvSpPr>
            <a:spLocks noGrp="1"/>
          </p:cNvSpPr>
          <p:nvPr>
            <p:ph type="body" idx="1"/>
          </p:nvPr>
        </p:nvSpPr>
        <p:spPr>
          <a:xfrm>
            <a:off x="487363" y="1517650"/>
            <a:ext cx="4040187" cy="639763"/>
          </a:xfrm>
        </p:spPr>
        <p:txBody>
          <a:bodyPr/>
          <a:lstStyle/>
          <a:p>
            <a:r>
              <a:rPr lang="fr-FR" smtClean="0"/>
              <a:t>Brûlure (PE)</a:t>
            </a:r>
          </a:p>
        </p:txBody>
      </p:sp>
      <p:sp>
        <p:nvSpPr>
          <p:cNvPr id="29702" name="Content Placeholder 2"/>
          <p:cNvSpPr>
            <a:spLocks noGrp="1"/>
          </p:cNvSpPr>
          <p:nvPr>
            <p:ph sz="half" idx="2"/>
          </p:nvPr>
        </p:nvSpPr>
        <p:spPr>
          <a:xfrm>
            <a:off x="-6980238" y="1955800"/>
            <a:ext cx="4040188" cy="3951288"/>
          </a:xfrm>
        </p:spPr>
        <p:txBody>
          <a:bodyPr/>
          <a:lstStyle/>
          <a:p>
            <a:endParaRPr lang="en-US" altLang="en-US" smtClean="0"/>
          </a:p>
          <a:p>
            <a:endParaRPr lang="en-US" altLang="en-US" smtClean="0"/>
          </a:p>
        </p:txBody>
      </p:sp>
      <p:sp>
        <p:nvSpPr>
          <p:cNvPr id="29703" name="Text Placeholder 10"/>
          <p:cNvSpPr>
            <a:spLocks noGrp="1"/>
          </p:cNvSpPr>
          <p:nvPr>
            <p:ph type="body" sz="quarter" idx="3"/>
          </p:nvPr>
        </p:nvSpPr>
        <p:spPr>
          <a:xfrm>
            <a:off x="4703763" y="1517650"/>
            <a:ext cx="4041775" cy="639763"/>
          </a:xfrm>
        </p:spPr>
        <p:txBody>
          <a:bodyPr/>
          <a:lstStyle/>
          <a:p>
            <a:r>
              <a:rPr lang="fr-FR" smtClean="0"/>
              <a:t>Brûlure (PET)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22" name="Content Placeholder 5"/>
          <p:cNvPicPr>
            <a:picLocks noGrp="1" noChangeAspect="1"/>
          </p:cNvPicPr>
          <p:nvPr>
            <p:ph sz="quarter" idx="4"/>
          </p:nvPr>
        </p:nvPicPr>
        <p:blipFill>
          <a:blip r:embed="rId3">
            <a:extLst>
              <a:ext uri="{28A0092B-C50C-407E-A947-70E740481C1C}">
                <a14:useLocalDpi xmlns:a14="http://schemas.microsoft.com/office/drawing/2010/main" val="0"/>
              </a:ext>
            </a:extLst>
          </a:blip>
          <a:srcRect/>
          <a:stretch>
            <a:fillRect/>
          </a:stretch>
        </p:blipFill>
        <p:spPr>
          <a:xfrm>
            <a:off x="4822825" y="2370138"/>
            <a:ext cx="3895725" cy="3778250"/>
          </a:xfrm>
          <a:ln>
            <a:solidFill>
              <a:srgbClr val="00B0F0"/>
            </a:solidFill>
            <a:miter lim="800000"/>
            <a:headEnd/>
            <a:tailEnd/>
          </a:ln>
        </p:spPr>
      </p:pic>
      <p:pic>
        <p:nvPicPr>
          <p:cNvPr id="30723" name="Content Placeholder 2"/>
          <p:cNvPicPr>
            <a:picLocks noGrp="1" noChangeAspect="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331788" y="2416175"/>
            <a:ext cx="3830637" cy="3716338"/>
          </a:xfrm>
          <a:ln>
            <a:solidFill>
              <a:srgbClr val="00B0F0"/>
            </a:solidFill>
            <a:miter lim="800000"/>
            <a:headEnd/>
            <a:tailEnd/>
          </a:ln>
        </p:spPr>
      </p:pic>
      <p:sp>
        <p:nvSpPr>
          <p:cNvPr id="30724" name="Title 3"/>
          <p:cNvSpPr>
            <a:spLocks noGrp="1"/>
          </p:cNvSpPr>
          <p:nvPr>
            <p:ph type="title"/>
          </p:nvPr>
        </p:nvSpPr>
        <p:spPr>
          <a:xfrm>
            <a:off x="2398713" y="209550"/>
            <a:ext cx="5073650" cy="1004888"/>
          </a:xfrm>
        </p:spPr>
        <p:txBody>
          <a:bodyPr/>
          <a:lstStyle/>
          <a:p>
            <a:r>
              <a:rPr lang="fr-FR" altLang="en-US" sz="3600" smtClean="0"/>
              <a:t>Déchirures</a:t>
            </a:r>
          </a:p>
        </p:txBody>
      </p:sp>
      <p:sp>
        <p:nvSpPr>
          <p:cNvPr id="30725" name="Text Placeholder 4"/>
          <p:cNvSpPr>
            <a:spLocks noGrp="1"/>
          </p:cNvSpPr>
          <p:nvPr>
            <p:ph type="body" idx="1"/>
          </p:nvPr>
        </p:nvSpPr>
        <p:spPr>
          <a:xfrm>
            <a:off x="368300" y="1458913"/>
            <a:ext cx="4040188" cy="639762"/>
          </a:xfrm>
        </p:spPr>
        <p:txBody>
          <a:bodyPr/>
          <a:lstStyle/>
          <a:p>
            <a:r>
              <a:rPr lang="fr-FR" smtClean="0"/>
              <a:t>Moustiquaire décousue</a:t>
            </a:r>
            <a:r>
              <a:rPr lang="en-US" smtClean="0"/>
              <a:t>	</a:t>
            </a:r>
          </a:p>
        </p:txBody>
      </p:sp>
      <p:sp>
        <p:nvSpPr>
          <p:cNvPr id="30726" name="Text Placeholder 6"/>
          <p:cNvSpPr>
            <a:spLocks noGrp="1"/>
          </p:cNvSpPr>
          <p:nvPr>
            <p:ph type="body" sz="quarter" idx="3"/>
          </p:nvPr>
        </p:nvSpPr>
        <p:spPr>
          <a:xfrm>
            <a:off x="4699000" y="1458913"/>
            <a:ext cx="4041775" cy="639762"/>
          </a:xfrm>
        </p:spPr>
        <p:txBody>
          <a:bodyPr/>
          <a:lstStyle/>
          <a:p>
            <a:r>
              <a:rPr lang="fr-FR" smtClean="0"/>
              <a:t>Coin déchiré</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Title 3"/>
          <p:cNvSpPr>
            <a:spLocks noGrp="1"/>
          </p:cNvSpPr>
          <p:nvPr>
            <p:ph type="title"/>
          </p:nvPr>
        </p:nvSpPr>
        <p:spPr>
          <a:xfrm>
            <a:off x="2398713" y="209550"/>
            <a:ext cx="5073650" cy="1004888"/>
          </a:xfrm>
        </p:spPr>
        <p:txBody>
          <a:bodyPr/>
          <a:lstStyle/>
          <a:p>
            <a:r>
              <a:rPr lang="fr-FR" altLang="en-US" sz="3600" smtClean="0"/>
              <a:t>Déchirures</a:t>
            </a:r>
          </a:p>
        </p:txBody>
      </p:sp>
      <p:pic>
        <p:nvPicPr>
          <p:cNvPr id="31747" name="Content Placeholder 9"/>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90550" y="3170238"/>
            <a:ext cx="3636963" cy="2725737"/>
          </a:xfrm>
        </p:spPr>
      </p:pic>
      <p:pic>
        <p:nvPicPr>
          <p:cNvPr id="31748" name="Content Placeholder 10"/>
          <p:cNvPicPr>
            <a:picLocks noGrp="1" noChangeAspect="1"/>
          </p:cNvPicPr>
          <p:nvPr>
            <p:ph sz="quarter" idx="4"/>
          </p:nvPr>
        </p:nvPicPr>
        <p:blipFill>
          <a:blip r:embed="rId4">
            <a:extLst>
              <a:ext uri="{28A0092B-C50C-407E-A947-70E740481C1C}">
                <a14:useLocalDpi xmlns:a14="http://schemas.microsoft.com/office/drawing/2010/main" val="0"/>
              </a:ext>
            </a:extLst>
          </a:blip>
          <a:srcRect/>
          <a:stretch>
            <a:fillRect/>
          </a:stretch>
        </p:blipFill>
        <p:spPr>
          <a:xfrm>
            <a:off x="4962525" y="3216275"/>
            <a:ext cx="3514725" cy="2633663"/>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Title 1"/>
          <p:cNvSpPr>
            <a:spLocks noGrp="1"/>
          </p:cNvSpPr>
          <p:nvPr>
            <p:ph type="title"/>
          </p:nvPr>
        </p:nvSpPr>
        <p:spPr>
          <a:xfrm>
            <a:off x="805442" y="681037"/>
            <a:ext cx="7370763" cy="995363"/>
          </a:xfrm>
        </p:spPr>
        <p:txBody>
          <a:bodyPr/>
          <a:lstStyle/>
          <a:p>
            <a:pPr algn="ctr"/>
            <a:r>
              <a:rPr lang="fr-FR" altLang="en-US" sz="3200" dirty="0" smtClean="0"/>
              <a:t>Surveillance des trous dans les moustiquaires</a:t>
            </a:r>
          </a:p>
        </p:txBody>
      </p:sp>
      <p:pic>
        <p:nvPicPr>
          <p:cNvPr id="3075" name="Content Placeholder 4"/>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940808" y="1676400"/>
            <a:ext cx="7235397" cy="4724400"/>
          </a:xfrm>
          <a:effectLst>
            <a:softEdge rad="112500"/>
          </a:effectLst>
        </p:spPr>
      </p:pic>
    </p:spTree>
  </p:cSld>
  <p:clrMapOvr>
    <a:masterClrMapping/>
  </p:clrMapOvr>
  <p:transition spd="slow" advTm="783"/>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2770"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575" y="2747963"/>
            <a:ext cx="2925763" cy="390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1"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897188" y="2747963"/>
            <a:ext cx="2900362" cy="386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511175" y="2211388"/>
            <a:ext cx="1871663" cy="368300"/>
          </a:xfrm>
          <a:prstGeom prst="rect">
            <a:avLst/>
          </a:prstGeom>
          <a:noFill/>
        </p:spPr>
        <p:txBody>
          <a:bodyPr>
            <a:spAutoFit/>
          </a:bodyPr>
          <a:lstStyle/>
          <a:p>
            <a:pPr eaLnBrk="1" hangingPunct="1">
              <a:defRPr/>
            </a:pPr>
            <a:r>
              <a:rPr lang="fr-FR" dirty="0">
                <a:latin typeface="+mj-lt"/>
              </a:rPr>
              <a:t>Avril 2012</a:t>
            </a:r>
          </a:p>
        </p:txBody>
      </p:sp>
      <p:sp>
        <p:nvSpPr>
          <p:cNvPr id="7" name="TextBox 6"/>
          <p:cNvSpPr txBox="1"/>
          <p:nvPr/>
        </p:nvSpPr>
        <p:spPr>
          <a:xfrm>
            <a:off x="3278188" y="2224088"/>
            <a:ext cx="1873250" cy="369887"/>
          </a:xfrm>
          <a:prstGeom prst="rect">
            <a:avLst/>
          </a:prstGeom>
          <a:noFill/>
        </p:spPr>
        <p:txBody>
          <a:bodyPr>
            <a:spAutoFit/>
          </a:bodyPr>
          <a:lstStyle/>
          <a:p>
            <a:pPr eaLnBrk="1" hangingPunct="1">
              <a:defRPr/>
            </a:pPr>
            <a:r>
              <a:rPr lang="fr-FR" dirty="0">
                <a:latin typeface="+mj-lt"/>
              </a:rPr>
              <a:t>Mai 2012</a:t>
            </a:r>
          </a:p>
        </p:txBody>
      </p:sp>
      <p:pic>
        <p:nvPicPr>
          <p:cNvPr id="32774"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649913" y="2781300"/>
            <a:ext cx="3527425" cy="386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5797550" y="2224088"/>
            <a:ext cx="2460625" cy="461962"/>
          </a:xfrm>
          <a:prstGeom prst="rect">
            <a:avLst/>
          </a:prstGeom>
          <a:noFill/>
        </p:spPr>
        <p:txBody>
          <a:bodyPr>
            <a:spAutoFit/>
          </a:bodyPr>
          <a:lstStyle/>
          <a:p>
            <a:pPr eaLnBrk="1" hangingPunct="1">
              <a:defRPr/>
            </a:pPr>
            <a:r>
              <a:rPr lang="fr-FR" dirty="0">
                <a:latin typeface="+mj-lt"/>
              </a:rPr>
              <a:t>Février 2013</a:t>
            </a:r>
          </a:p>
        </p:txBody>
      </p:sp>
      <p:sp>
        <p:nvSpPr>
          <p:cNvPr id="11" name="Title 3"/>
          <p:cNvSpPr txBox="1">
            <a:spLocks/>
          </p:cNvSpPr>
          <p:nvPr/>
        </p:nvSpPr>
        <p:spPr>
          <a:xfrm>
            <a:off x="1290918" y="209550"/>
            <a:ext cx="6181445" cy="1004888"/>
          </a:xfrm>
          <a:prstGeom prst="rect">
            <a:avLst/>
          </a:prstGeom>
        </p:spPr>
        <p:txBody>
          <a:bodyPr/>
          <a:lstStyle>
            <a:lvl1pPr algn="l" rtl="0" eaLnBrk="0" fontAlgn="base" hangingPunct="0">
              <a:spcBef>
                <a:spcPct val="0"/>
              </a:spcBef>
              <a:spcAft>
                <a:spcPct val="0"/>
              </a:spcAft>
              <a:defRPr sz="3400" b="1">
                <a:solidFill>
                  <a:schemeClr val="tx2"/>
                </a:solidFill>
                <a:latin typeface="+mj-lt"/>
                <a:ea typeface="MS PGothic" pitchFamily="34" charset="-128"/>
                <a:cs typeface="MS PGothic" charset="0"/>
              </a:defRPr>
            </a:lvl1pPr>
            <a:lvl2pPr algn="l" rtl="0" eaLnBrk="0" fontAlgn="base" hangingPunct="0">
              <a:spcBef>
                <a:spcPct val="0"/>
              </a:spcBef>
              <a:spcAft>
                <a:spcPct val="0"/>
              </a:spcAft>
              <a:defRPr sz="3400" b="1">
                <a:solidFill>
                  <a:schemeClr val="tx2"/>
                </a:solidFill>
                <a:latin typeface="Arial" charset="0"/>
                <a:ea typeface="MS PGothic" pitchFamily="34" charset="-128"/>
                <a:cs typeface="MS PGothic" charset="0"/>
              </a:defRPr>
            </a:lvl2pPr>
            <a:lvl3pPr algn="l" rtl="0" eaLnBrk="0" fontAlgn="base" hangingPunct="0">
              <a:spcBef>
                <a:spcPct val="0"/>
              </a:spcBef>
              <a:spcAft>
                <a:spcPct val="0"/>
              </a:spcAft>
              <a:defRPr sz="3400" b="1">
                <a:solidFill>
                  <a:schemeClr val="tx2"/>
                </a:solidFill>
                <a:latin typeface="Arial" charset="0"/>
                <a:ea typeface="MS PGothic" pitchFamily="34" charset="-128"/>
                <a:cs typeface="MS PGothic" charset="0"/>
              </a:defRPr>
            </a:lvl3pPr>
            <a:lvl4pPr algn="l" rtl="0" eaLnBrk="0" fontAlgn="base" hangingPunct="0">
              <a:spcBef>
                <a:spcPct val="0"/>
              </a:spcBef>
              <a:spcAft>
                <a:spcPct val="0"/>
              </a:spcAft>
              <a:defRPr sz="3400" b="1">
                <a:solidFill>
                  <a:schemeClr val="tx2"/>
                </a:solidFill>
                <a:latin typeface="Arial" charset="0"/>
                <a:ea typeface="MS PGothic" pitchFamily="34" charset="-128"/>
                <a:cs typeface="MS PGothic" charset="0"/>
              </a:defRPr>
            </a:lvl4pPr>
            <a:lvl5pPr algn="l" rtl="0" eaLnBrk="0" fontAlgn="base" hangingPunct="0">
              <a:spcBef>
                <a:spcPct val="0"/>
              </a:spcBef>
              <a:spcAft>
                <a:spcPct val="0"/>
              </a:spcAft>
              <a:defRPr sz="3400" b="1">
                <a:solidFill>
                  <a:schemeClr val="tx2"/>
                </a:solidFill>
                <a:latin typeface="Arial" charset="0"/>
                <a:ea typeface="MS PGothic" pitchFamily="34" charset="-128"/>
                <a:cs typeface="MS PGothic" charset="0"/>
              </a:defRPr>
            </a:lvl5pPr>
            <a:lvl6pPr marL="457200" algn="l" rtl="0" fontAlgn="base">
              <a:spcBef>
                <a:spcPct val="0"/>
              </a:spcBef>
              <a:spcAft>
                <a:spcPct val="0"/>
              </a:spcAft>
              <a:defRPr sz="3400" b="1">
                <a:solidFill>
                  <a:schemeClr val="tx2"/>
                </a:solidFill>
                <a:latin typeface="Arial" charset="0"/>
              </a:defRPr>
            </a:lvl6pPr>
            <a:lvl7pPr marL="914400" algn="l" rtl="0" fontAlgn="base">
              <a:spcBef>
                <a:spcPct val="0"/>
              </a:spcBef>
              <a:spcAft>
                <a:spcPct val="0"/>
              </a:spcAft>
              <a:defRPr sz="3400" b="1">
                <a:solidFill>
                  <a:schemeClr val="tx2"/>
                </a:solidFill>
                <a:latin typeface="Arial" charset="0"/>
              </a:defRPr>
            </a:lvl7pPr>
            <a:lvl8pPr marL="1371600" algn="l" rtl="0" fontAlgn="base">
              <a:spcBef>
                <a:spcPct val="0"/>
              </a:spcBef>
              <a:spcAft>
                <a:spcPct val="0"/>
              </a:spcAft>
              <a:defRPr sz="3400" b="1">
                <a:solidFill>
                  <a:schemeClr val="tx2"/>
                </a:solidFill>
                <a:latin typeface="Arial" charset="0"/>
              </a:defRPr>
            </a:lvl8pPr>
            <a:lvl9pPr marL="1828800" algn="l" rtl="0" fontAlgn="base">
              <a:spcBef>
                <a:spcPct val="0"/>
              </a:spcBef>
              <a:spcAft>
                <a:spcPct val="0"/>
              </a:spcAft>
              <a:defRPr sz="3400" b="1">
                <a:solidFill>
                  <a:schemeClr val="tx2"/>
                </a:solidFill>
                <a:latin typeface="Arial" charset="0"/>
              </a:defRPr>
            </a:lvl9pPr>
          </a:lstStyle>
          <a:p>
            <a:pPr>
              <a:defRPr/>
            </a:pPr>
            <a:r>
              <a:rPr lang="fr-FR" altLang="en-US" sz="3600" kern="0" dirty="0" smtClean="0"/>
              <a:t>Petites déchirures et accrocs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3794" name="Content Placeholder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50" y="1430338"/>
            <a:ext cx="4349750" cy="461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5"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29138" y="2101850"/>
            <a:ext cx="4364037" cy="327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3"/>
          <p:cNvSpPr txBox="1">
            <a:spLocks/>
          </p:cNvSpPr>
          <p:nvPr/>
        </p:nvSpPr>
        <p:spPr>
          <a:xfrm>
            <a:off x="2398713" y="209550"/>
            <a:ext cx="5073650" cy="1004888"/>
          </a:xfrm>
          <a:prstGeom prst="rect">
            <a:avLst/>
          </a:prstGeom>
        </p:spPr>
        <p:txBody>
          <a:bodyPr/>
          <a:lstStyle>
            <a:lvl1pPr algn="l" rtl="0" eaLnBrk="0" fontAlgn="base" hangingPunct="0">
              <a:spcBef>
                <a:spcPct val="0"/>
              </a:spcBef>
              <a:spcAft>
                <a:spcPct val="0"/>
              </a:spcAft>
              <a:defRPr sz="3400" b="1">
                <a:solidFill>
                  <a:schemeClr val="tx2"/>
                </a:solidFill>
                <a:latin typeface="+mj-lt"/>
                <a:ea typeface="MS PGothic" pitchFamily="34" charset="-128"/>
                <a:cs typeface="MS PGothic" charset="0"/>
              </a:defRPr>
            </a:lvl1pPr>
            <a:lvl2pPr algn="l" rtl="0" eaLnBrk="0" fontAlgn="base" hangingPunct="0">
              <a:spcBef>
                <a:spcPct val="0"/>
              </a:spcBef>
              <a:spcAft>
                <a:spcPct val="0"/>
              </a:spcAft>
              <a:defRPr sz="3400" b="1">
                <a:solidFill>
                  <a:schemeClr val="tx2"/>
                </a:solidFill>
                <a:latin typeface="Arial" charset="0"/>
                <a:ea typeface="MS PGothic" pitchFamily="34" charset="-128"/>
                <a:cs typeface="MS PGothic" charset="0"/>
              </a:defRPr>
            </a:lvl2pPr>
            <a:lvl3pPr algn="l" rtl="0" eaLnBrk="0" fontAlgn="base" hangingPunct="0">
              <a:spcBef>
                <a:spcPct val="0"/>
              </a:spcBef>
              <a:spcAft>
                <a:spcPct val="0"/>
              </a:spcAft>
              <a:defRPr sz="3400" b="1">
                <a:solidFill>
                  <a:schemeClr val="tx2"/>
                </a:solidFill>
                <a:latin typeface="Arial" charset="0"/>
                <a:ea typeface="MS PGothic" pitchFamily="34" charset="-128"/>
                <a:cs typeface="MS PGothic" charset="0"/>
              </a:defRPr>
            </a:lvl3pPr>
            <a:lvl4pPr algn="l" rtl="0" eaLnBrk="0" fontAlgn="base" hangingPunct="0">
              <a:spcBef>
                <a:spcPct val="0"/>
              </a:spcBef>
              <a:spcAft>
                <a:spcPct val="0"/>
              </a:spcAft>
              <a:defRPr sz="3400" b="1">
                <a:solidFill>
                  <a:schemeClr val="tx2"/>
                </a:solidFill>
                <a:latin typeface="Arial" charset="0"/>
                <a:ea typeface="MS PGothic" pitchFamily="34" charset="-128"/>
                <a:cs typeface="MS PGothic" charset="0"/>
              </a:defRPr>
            </a:lvl4pPr>
            <a:lvl5pPr algn="l" rtl="0" eaLnBrk="0" fontAlgn="base" hangingPunct="0">
              <a:spcBef>
                <a:spcPct val="0"/>
              </a:spcBef>
              <a:spcAft>
                <a:spcPct val="0"/>
              </a:spcAft>
              <a:defRPr sz="3400" b="1">
                <a:solidFill>
                  <a:schemeClr val="tx2"/>
                </a:solidFill>
                <a:latin typeface="Arial" charset="0"/>
                <a:ea typeface="MS PGothic" pitchFamily="34" charset="-128"/>
                <a:cs typeface="MS PGothic" charset="0"/>
              </a:defRPr>
            </a:lvl5pPr>
            <a:lvl6pPr marL="457200" algn="l" rtl="0" fontAlgn="base">
              <a:spcBef>
                <a:spcPct val="0"/>
              </a:spcBef>
              <a:spcAft>
                <a:spcPct val="0"/>
              </a:spcAft>
              <a:defRPr sz="3400" b="1">
                <a:solidFill>
                  <a:schemeClr val="tx2"/>
                </a:solidFill>
                <a:latin typeface="Arial" charset="0"/>
              </a:defRPr>
            </a:lvl6pPr>
            <a:lvl7pPr marL="914400" algn="l" rtl="0" fontAlgn="base">
              <a:spcBef>
                <a:spcPct val="0"/>
              </a:spcBef>
              <a:spcAft>
                <a:spcPct val="0"/>
              </a:spcAft>
              <a:defRPr sz="3400" b="1">
                <a:solidFill>
                  <a:schemeClr val="tx2"/>
                </a:solidFill>
                <a:latin typeface="Arial" charset="0"/>
              </a:defRPr>
            </a:lvl7pPr>
            <a:lvl8pPr marL="1371600" algn="l" rtl="0" fontAlgn="base">
              <a:spcBef>
                <a:spcPct val="0"/>
              </a:spcBef>
              <a:spcAft>
                <a:spcPct val="0"/>
              </a:spcAft>
              <a:defRPr sz="3400" b="1">
                <a:solidFill>
                  <a:schemeClr val="tx2"/>
                </a:solidFill>
                <a:latin typeface="Arial" charset="0"/>
              </a:defRPr>
            </a:lvl8pPr>
            <a:lvl9pPr marL="1828800" algn="l" rtl="0" fontAlgn="base">
              <a:spcBef>
                <a:spcPct val="0"/>
              </a:spcBef>
              <a:spcAft>
                <a:spcPct val="0"/>
              </a:spcAft>
              <a:defRPr sz="3400" b="1">
                <a:solidFill>
                  <a:schemeClr val="tx2"/>
                </a:solidFill>
                <a:latin typeface="Arial" charset="0"/>
              </a:defRPr>
            </a:lvl9pPr>
          </a:lstStyle>
          <a:p>
            <a:pPr>
              <a:defRPr/>
            </a:pPr>
            <a:r>
              <a:rPr lang="fr-FR" altLang="en-US" sz="3600" kern="0" dirty="0" smtClean="0"/>
              <a:t>Morsures de rongeurs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481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625" y="2060575"/>
            <a:ext cx="9077325" cy="341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3"/>
          <p:cNvSpPr txBox="1">
            <a:spLocks/>
          </p:cNvSpPr>
          <p:nvPr/>
        </p:nvSpPr>
        <p:spPr>
          <a:xfrm>
            <a:off x="2398713" y="209550"/>
            <a:ext cx="5073650" cy="1004888"/>
          </a:xfrm>
          <a:prstGeom prst="rect">
            <a:avLst/>
          </a:prstGeom>
        </p:spPr>
        <p:txBody>
          <a:bodyPr/>
          <a:lstStyle>
            <a:lvl1pPr algn="l" rtl="0" eaLnBrk="0" fontAlgn="base" hangingPunct="0">
              <a:spcBef>
                <a:spcPct val="0"/>
              </a:spcBef>
              <a:spcAft>
                <a:spcPct val="0"/>
              </a:spcAft>
              <a:defRPr sz="3400" b="1">
                <a:solidFill>
                  <a:schemeClr val="tx2"/>
                </a:solidFill>
                <a:latin typeface="+mj-lt"/>
                <a:ea typeface="MS PGothic" pitchFamily="34" charset="-128"/>
                <a:cs typeface="MS PGothic" charset="0"/>
              </a:defRPr>
            </a:lvl1pPr>
            <a:lvl2pPr algn="l" rtl="0" eaLnBrk="0" fontAlgn="base" hangingPunct="0">
              <a:spcBef>
                <a:spcPct val="0"/>
              </a:spcBef>
              <a:spcAft>
                <a:spcPct val="0"/>
              </a:spcAft>
              <a:defRPr sz="3400" b="1">
                <a:solidFill>
                  <a:schemeClr val="tx2"/>
                </a:solidFill>
                <a:latin typeface="Arial" charset="0"/>
                <a:ea typeface="MS PGothic" pitchFamily="34" charset="-128"/>
                <a:cs typeface="MS PGothic" charset="0"/>
              </a:defRPr>
            </a:lvl2pPr>
            <a:lvl3pPr algn="l" rtl="0" eaLnBrk="0" fontAlgn="base" hangingPunct="0">
              <a:spcBef>
                <a:spcPct val="0"/>
              </a:spcBef>
              <a:spcAft>
                <a:spcPct val="0"/>
              </a:spcAft>
              <a:defRPr sz="3400" b="1">
                <a:solidFill>
                  <a:schemeClr val="tx2"/>
                </a:solidFill>
                <a:latin typeface="Arial" charset="0"/>
                <a:ea typeface="MS PGothic" pitchFamily="34" charset="-128"/>
                <a:cs typeface="MS PGothic" charset="0"/>
              </a:defRPr>
            </a:lvl3pPr>
            <a:lvl4pPr algn="l" rtl="0" eaLnBrk="0" fontAlgn="base" hangingPunct="0">
              <a:spcBef>
                <a:spcPct val="0"/>
              </a:spcBef>
              <a:spcAft>
                <a:spcPct val="0"/>
              </a:spcAft>
              <a:defRPr sz="3400" b="1">
                <a:solidFill>
                  <a:schemeClr val="tx2"/>
                </a:solidFill>
                <a:latin typeface="Arial" charset="0"/>
                <a:ea typeface="MS PGothic" pitchFamily="34" charset="-128"/>
                <a:cs typeface="MS PGothic" charset="0"/>
              </a:defRPr>
            </a:lvl4pPr>
            <a:lvl5pPr algn="l" rtl="0" eaLnBrk="0" fontAlgn="base" hangingPunct="0">
              <a:spcBef>
                <a:spcPct val="0"/>
              </a:spcBef>
              <a:spcAft>
                <a:spcPct val="0"/>
              </a:spcAft>
              <a:defRPr sz="3400" b="1">
                <a:solidFill>
                  <a:schemeClr val="tx2"/>
                </a:solidFill>
                <a:latin typeface="Arial" charset="0"/>
                <a:ea typeface="MS PGothic" pitchFamily="34" charset="-128"/>
                <a:cs typeface="MS PGothic" charset="0"/>
              </a:defRPr>
            </a:lvl5pPr>
            <a:lvl6pPr marL="457200" algn="l" rtl="0" fontAlgn="base">
              <a:spcBef>
                <a:spcPct val="0"/>
              </a:spcBef>
              <a:spcAft>
                <a:spcPct val="0"/>
              </a:spcAft>
              <a:defRPr sz="3400" b="1">
                <a:solidFill>
                  <a:schemeClr val="tx2"/>
                </a:solidFill>
                <a:latin typeface="Arial" charset="0"/>
              </a:defRPr>
            </a:lvl6pPr>
            <a:lvl7pPr marL="914400" algn="l" rtl="0" fontAlgn="base">
              <a:spcBef>
                <a:spcPct val="0"/>
              </a:spcBef>
              <a:spcAft>
                <a:spcPct val="0"/>
              </a:spcAft>
              <a:defRPr sz="3400" b="1">
                <a:solidFill>
                  <a:schemeClr val="tx2"/>
                </a:solidFill>
                <a:latin typeface="Arial" charset="0"/>
              </a:defRPr>
            </a:lvl7pPr>
            <a:lvl8pPr marL="1371600" algn="l" rtl="0" fontAlgn="base">
              <a:spcBef>
                <a:spcPct val="0"/>
              </a:spcBef>
              <a:spcAft>
                <a:spcPct val="0"/>
              </a:spcAft>
              <a:defRPr sz="3400" b="1">
                <a:solidFill>
                  <a:schemeClr val="tx2"/>
                </a:solidFill>
                <a:latin typeface="Arial" charset="0"/>
              </a:defRPr>
            </a:lvl8pPr>
            <a:lvl9pPr marL="1828800" algn="l" rtl="0" fontAlgn="base">
              <a:spcBef>
                <a:spcPct val="0"/>
              </a:spcBef>
              <a:spcAft>
                <a:spcPct val="0"/>
              </a:spcAft>
              <a:defRPr sz="3400" b="1">
                <a:solidFill>
                  <a:schemeClr val="tx2"/>
                </a:solidFill>
                <a:latin typeface="Arial" charset="0"/>
              </a:defRPr>
            </a:lvl9pPr>
          </a:lstStyle>
          <a:p>
            <a:pPr>
              <a:defRPr/>
            </a:pPr>
            <a:r>
              <a:rPr lang="fr-FR" altLang="en-US" sz="3600" kern="0" dirty="0" smtClean="0"/>
              <a:t>Morsures de rongeurs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5842" name="Content Placeholder 8"/>
          <p:cNvPicPr>
            <a:picLocks noGrp="1" noChangeAspect="1"/>
          </p:cNvPicPr>
          <p:nvPr>
            <p:ph sz="quarter" idx="4"/>
          </p:nvPr>
        </p:nvPicPr>
        <p:blipFill>
          <a:blip r:embed="rId3">
            <a:extLst>
              <a:ext uri="{28A0092B-C50C-407E-A947-70E740481C1C}">
                <a14:useLocalDpi xmlns:a14="http://schemas.microsoft.com/office/drawing/2010/main" val="0"/>
              </a:ext>
            </a:extLst>
          </a:blip>
          <a:srcRect/>
          <a:stretch>
            <a:fillRect/>
          </a:stretch>
        </p:blipFill>
        <p:spPr>
          <a:xfrm>
            <a:off x="4799013" y="2506663"/>
            <a:ext cx="4127500" cy="3157537"/>
          </a:xfrm>
          <a:ln>
            <a:solidFill>
              <a:srgbClr val="00B0F0"/>
            </a:solidFill>
            <a:miter lim="800000"/>
            <a:headEnd/>
            <a:tailEnd/>
          </a:ln>
        </p:spPr>
      </p:pic>
      <p:pic>
        <p:nvPicPr>
          <p:cNvPr id="35843" name="Content Placeholder 3"/>
          <p:cNvPicPr>
            <a:picLocks noGrp="1" noChangeAspect="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157163" y="2474913"/>
            <a:ext cx="4186237" cy="3201987"/>
          </a:xfrm>
          <a:ln>
            <a:solidFill>
              <a:srgbClr val="00B0F0"/>
            </a:solidFill>
            <a:miter lim="800000"/>
            <a:headEnd/>
            <a:tailEnd/>
          </a:ln>
        </p:spPr>
      </p:pic>
      <p:sp>
        <p:nvSpPr>
          <p:cNvPr id="35844" name="Title 1"/>
          <p:cNvSpPr>
            <a:spLocks noGrp="1"/>
          </p:cNvSpPr>
          <p:nvPr>
            <p:ph type="title"/>
          </p:nvPr>
        </p:nvSpPr>
        <p:spPr>
          <a:xfrm>
            <a:off x="2206625" y="207963"/>
            <a:ext cx="6605588" cy="1143000"/>
          </a:xfrm>
        </p:spPr>
        <p:txBody>
          <a:bodyPr/>
          <a:lstStyle/>
          <a:p>
            <a:r>
              <a:rPr lang="fr-FR" altLang="en-US" sz="3600" smtClean="0"/>
              <a:t>Trous partiellement réparés</a:t>
            </a:r>
          </a:p>
        </p:txBody>
      </p:sp>
      <p:sp>
        <p:nvSpPr>
          <p:cNvPr id="35845" name="Text Placeholder 2"/>
          <p:cNvSpPr>
            <a:spLocks noGrp="1"/>
          </p:cNvSpPr>
          <p:nvPr>
            <p:ph type="body" idx="1"/>
          </p:nvPr>
        </p:nvSpPr>
        <p:spPr>
          <a:xfrm>
            <a:off x="531813" y="1566863"/>
            <a:ext cx="4040187" cy="639762"/>
          </a:xfrm>
        </p:spPr>
        <p:txBody>
          <a:bodyPr/>
          <a:lstStyle/>
          <a:p>
            <a:r>
              <a:rPr lang="fr-FR" smtClean="0"/>
              <a:t>Trous noués</a:t>
            </a:r>
            <a:r>
              <a:rPr lang="en-US" smtClean="0"/>
              <a:t>	</a:t>
            </a:r>
          </a:p>
        </p:txBody>
      </p:sp>
      <p:sp>
        <p:nvSpPr>
          <p:cNvPr id="35846" name="Text Placeholder 4"/>
          <p:cNvSpPr>
            <a:spLocks noGrp="1"/>
          </p:cNvSpPr>
          <p:nvPr>
            <p:ph type="body" sz="quarter" idx="3"/>
          </p:nvPr>
        </p:nvSpPr>
        <p:spPr>
          <a:xfrm>
            <a:off x="4740275" y="1566863"/>
            <a:ext cx="4041775" cy="639762"/>
          </a:xfrm>
        </p:spPr>
        <p:txBody>
          <a:bodyPr/>
          <a:lstStyle/>
          <a:p>
            <a:r>
              <a:rPr lang="fr-FR" smtClean="0"/>
              <a:t>Trous recousus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Title 7"/>
          <p:cNvSpPr>
            <a:spLocks noGrp="1"/>
          </p:cNvSpPr>
          <p:nvPr>
            <p:ph type="title"/>
          </p:nvPr>
        </p:nvSpPr>
        <p:spPr>
          <a:xfrm>
            <a:off x="2286000" y="187325"/>
            <a:ext cx="6858000" cy="1143000"/>
          </a:xfrm>
        </p:spPr>
        <p:txBody>
          <a:bodyPr/>
          <a:lstStyle/>
          <a:p>
            <a:r>
              <a:rPr lang="fr-FR" altLang="en-US" sz="3600" smtClean="0"/>
              <a:t>Trous multiples</a:t>
            </a:r>
          </a:p>
        </p:txBody>
      </p:sp>
      <p:pic>
        <p:nvPicPr>
          <p:cNvPr id="36867" name="Content Placeholder 3"/>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15925" y="2332038"/>
            <a:ext cx="3957638" cy="3317875"/>
          </a:xfrm>
          <a:ln>
            <a:solidFill>
              <a:srgbClr val="00B0F0"/>
            </a:solidFill>
            <a:miter lim="800000"/>
            <a:headEnd/>
            <a:tailEnd/>
          </a:ln>
        </p:spPr>
      </p:pic>
      <p:pic>
        <p:nvPicPr>
          <p:cNvPr id="36868" name="Content Placeholder 5"/>
          <p:cNvPicPr>
            <a:picLocks noGrp="1" noChangeAspect="1"/>
          </p:cNvPicPr>
          <p:nvPr>
            <p:ph sz="quarter" idx="4"/>
          </p:nvPr>
        </p:nvPicPr>
        <p:blipFill>
          <a:blip r:embed="rId4">
            <a:extLst>
              <a:ext uri="{28A0092B-C50C-407E-A947-70E740481C1C}">
                <a14:useLocalDpi xmlns:a14="http://schemas.microsoft.com/office/drawing/2010/main" val="0"/>
              </a:ext>
            </a:extLst>
          </a:blip>
          <a:srcRect/>
          <a:stretch>
            <a:fillRect/>
          </a:stretch>
        </p:blipFill>
        <p:spPr>
          <a:xfrm>
            <a:off x="4845050" y="2332038"/>
            <a:ext cx="3957638" cy="3332162"/>
          </a:xfrm>
          <a:ln>
            <a:solidFill>
              <a:srgbClr val="00B0F0"/>
            </a:solid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Title 4"/>
          <p:cNvSpPr>
            <a:spLocks noGrp="1"/>
          </p:cNvSpPr>
          <p:nvPr>
            <p:ph type="title"/>
          </p:nvPr>
        </p:nvSpPr>
        <p:spPr>
          <a:xfrm>
            <a:off x="2338388" y="295275"/>
            <a:ext cx="5734050" cy="995363"/>
          </a:xfrm>
        </p:spPr>
        <p:txBody>
          <a:bodyPr/>
          <a:lstStyle/>
          <a:p>
            <a:r>
              <a:rPr lang="fr-FR" altLang="en-US" sz="3600" dirty="0" smtClean="0"/>
              <a:t>Énormes bouts de moustiquaires manquants</a:t>
            </a:r>
          </a:p>
        </p:txBody>
      </p:sp>
      <p:pic>
        <p:nvPicPr>
          <p:cNvPr id="37891" name="Picture 4"/>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116138" y="1731963"/>
            <a:ext cx="4699000" cy="4476750"/>
          </a:xfrm>
          <a:noFill/>
          <a:ln>
            <a:solidFill>
              <a:srgbClr val="00B0F0"/>
            </a:solid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Text Placeholder 4"/>
          <p:cNvSpPr>
            <a:spLocks noGrp="1"/>
          </p:cNvSpPr>
          <p:nvPr>
            <p:ph type="body" idx="1"/>
          </p:nvPr>
        </p:nvSpPr>
        <p:spPr>
          <a:xfrm>
            <a:off x="931863" y="443753"/>
            <a:ext cx="7772400" cy="1500188"/>
          </a:xfrm>
        </p:spPr>
        <p:txBody>
          <a:bodyPr/>
          <a:lstStyle/>
          <a:p>
            <a:r>
              <a:rPr lang="fr-FR" altLang="en-US" sz="4000" dirty="0" smtClean="0"/>
              <a:t>LES TAILLES DE TROUS</a:t>
            </a:r>
          </a:p>
        </p:txBody>
      </p:sp>
      <p:pic>
        <p:nvPicPr>
          <p:cNvPr id="3891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18063" y="2238375"/>
            <a:ext cx="3019425" cy="3767138"/>
          </a:xfrm>
          <a:prstGeom prst="rect">
            <a:avLst/>
          </a:prstGeom>
          <a:noFill/>
          <a:ln w="9525">
            <a:solidFill>
              <a:srgbClr val="00B0F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Title 3"/>
          <p:cNvSpPr>
            <a:spLocks noGrp="1"/>
          </p:cNvSpPr>
          <p:nvPr>
            <p:ph type="title"/>
          </p:nvPr>
        </p:nvSpPr>
        <p:spPr>
          <a:xfrm>
            <a:off x="2286000" y="188913"/>
            <a:ext cx="6734175" cy="995362"/>
          </a:xfrm>
        </p:spPr>
        <p:txBody>
          <a:bodyPr/>
          <a:lstStyle/>
          <a:p>
            <a:r>
              <a:rPr lang="fr-FR" altLang="en-US" sz="3600" smtClean="0"/>
              <a:t>Catégories de tailles</a:t>
            </a:r>
          </a:p>
        </p:txBody>
      </p:sp>
      <p:sp>
        <p:nvSpPr>
          <p:cNvPr id="4" name="Rectangle 4"/>
          <p:cNvSpPr>
            <a:spLocks noChangeArrowheads="1"/>
          </p:cNvSpPr>
          <p:nvPr/>
        </p:nvSpPr>
        <p:spPr bwMode="auto">
          <a:xfrm>
            <a:off x="1057835" y="5978739"/>
            <a:ext cx="7962340"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r">
              <a:defRPr/>
            </a:pPr>
            <a:r>
              <a:rPr lang="fr-FR" sz="1050" dirty="0">
                <a:latin typeface="Arial" pitchFamily="34" charset="0"/>
              </a:rPr>
              <a:t>Organisation mondiale de la Santé. Guidelines for Monitoring the Durability Of Long-Lasting Insecticidal Mosquito Nets Under Operational Conditions. (2011</a:t>
            </a:r>
            <a:r>
              <a:rPr lang="fr-FR" sz="900" dirty="0">
                <a:latin typeface="Arial" pitchFamily="34" charset="0"/>
              </a:rPr>
              <a:t>)</a:t>
            </a:r>
            <a:endParaRPr lang="fr-FR" dirty="0"/>
          </a:p>
        </p:txBody>
      </p:sp>
      <p:graphicFrame>
        <p:nvGraphicFramePr>
          <p:cNvPr id="7" name="Table 6"/>
          <p:cNvGraphicFramePr>
            <a:graphicFrameLocks noGrp="1"/>
          </p:cNvGraphicFramePr>
          <p:nvPr>
            <p:extLst>
              <p:ext uri="{D42A27DB-BD31-4B8C-83A1-F6EECF244321}">
                <p14:modId xmlns:p14="http://schemas.microsoft.com/office/powerpoint/2010/main" val="3095875560"/>
              </p:ext>
            </p:extLst>
          </p:nvPr>
        </p:nvGraphicFramePr>
        <p:xfrm>
          <a:off x="438149" y="1351398"/>
          <a:ext cx="8297863" cy="4540967"/>
        </p:xfrm>
        <a:graphic>
          <a:graphicData uri="http://schemas.openxmlformats.org/drawingml/2006/table">
            <a:tbl>
              <a:tblPr firstRow="1" firstCol="1" bandRow="1">
                <a:tableStyleId>{F5AB1C69-6EDB-4FF4-983F-18BD219EF322}</a:tableStyleId>
              </a:tblPr>
              <a:tblGrid>
                <a:gridCol w="1365823"/>
                <a:gridCol w="4197946"/>
                <a:gridCol w="2734094"/>
              </a:tblGrid>
              <a:tr h="806823">
                <a:tc>
                  <a:txBody>
                    <a:bodyPr/>
                    <a:lstStyle/>
                    <a:p>
                      <a:pPr indent="-226695" algn="ctr">
                        <a:lnSpc>
                          <a:spcPct val="115000"/>
                        </a:lnSpc>
                        <a:spcAft>
                          <a:spcPts val="0"/>
                        </a:spcAft>
                      </a:pPr>
                      <a:r>
                        <a:rPr lang="fr-FR" sz="2000" dirty="0">
                          <a:effectLst/>
                          <a:latin typeface="Arial" pitchFamily="34" charset="0"/>
                        </a:rPr>
                        <a:t>Catégorie de trou</a:t>
                      </a:r>
                      <a:endParaRPr lang="fr-FR" sz="2400" dirty="0">
                        <a:effectLst/>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BB800"/>
                    </a:solidFill>
                  </a:tcPr>
                </a:tc>
                <a:tc>
                  <a:txBody>
                    <a:bodyPr/>
                    <a:lstStyle/>
                    <a:p>
                      <a:pPr indent="-226695" algn="ctr">
                        <a:lnSpc>
                          <a:spcPct val="115000"/>
                        </a:lnSpc>
                        <a:spcAft>
                          <a:spcPts val="0"/>
                        </a:spcAft>
                      </a:pPr>
                      <a:r>
                        <a:rPr lang="fr-FR" sz="2000" dirty="0">
                          <a:effectLst/>
                          <a:latin typeface="Arial" pitchFamily="34" charset="0"/>
                        </a:rPr>
                        <a:t>Description de la taille</a:t>
                      </a:r>
                      <a:endParaRPr lang="fr-FR" sz="2400" dirty="0">
                        <a:effectLst/>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BB800"/>
                    </a:solidFill>
                  </a:tcPr>
                </a:tc>
                <a:tc>
                  <a:txBody>
                    <a:bodyPr/>
                    <a:lstStyle/>
                    <a:p>
                      <a:pPr indent="-226695" algn="ctr">
                        <a:lnSpc>
                          <a:spcPct val="115000"/>
                        </a:lnSpc>
                        <a:spcAft>
                          <a:spcPts val="0"/>
                        </a:spcAft>
                      </a:pPr>
                      <a:r>
                        <a:rPr lang="fr-FR" sz="2000" dirty="0">
                          <a:effectLst/>
                          <a:latin typeface="Arial" pitchFamily="34" charset="0"/>
                        </a:rPr>
                        <a:t>Taille du trou</a:t>
                      </a:r>
                      <a:endParaRPr lang="fr-FR" sz="2400" dirty="0">
                        <a:effectLst/>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BB800"/>
                    </a:solidFill>
                  </a:tcPr>
                </a:tc>
              </a:tr>
              <a:tr h="926701">
                <a:tc>
                  <a:txBody>
                    <a:bodyPr/>
                    <a:lstStyle/>
                    <a:p>
                      <a:pPr marL="97790" indent="-226695" algn="ctr">
                        <a:spcBef>
                          <a:spcPts val="600"/>
                        </a:spcBef>
                        <a:spcAft>
                          <a:spcPts val="600"/>
                        </a:spcAft>
                      </a:pPr>
                      <a:r>
                        <a:rPr lang="fr-FR" sz="2000" dirty="0">
                          <a:effectLst/>
                          <a:latin typeface="Arial" pitchFamily="34" charset="0"/>
                        </a:rPr>
                        <a:t>Taille 1</a:t>
                      </a:r>
                      <a:endParaRPr lang="fr-FR" sz="2400" dirty="0">
                        <a:effectLst/>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177800" lvl="1" indent="0" algn="l">
                        <a:spcBef>
                          <a:spcPts val="600"/>
                        </a:spcBef>
                        <a:spcAft>
                          <a:spcPts val="600"/>
                        </a:spcAft>
                      </a:pPr>
                      <a:r>
                        <a:rPr lang="en-US" sz="2400" dirty="0">
                          <a:effectLst/>
                        </a:rPr>
                        <a:t>Moins grand que le pouce (doigt)</a:t>
                      </a:r>
                      <a:endParaRPr lang="fr-FR" sz="2800" dirty="0">
                        <a:effectLst/>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26695" algn="ctr">
                        <a:spcBef>
                          <a:spcPts val="600"/>
                        </a:spcBef>
                        <a:spcAft>
                          <a:spcPts val="600"/>
                        </a:spcAft>
                      </a:pPr>
                      <a:r>
                        <a:rPr lang="fr-FR" sz="2000" b="1" dirty="0">
                          <a:effectLst/>
                          <a:latin typeface="Arial" pitchFamily="34" charset="0"/>
                        </a:rPr>
                        <a:t>0,5 - 2 cm de diamètre</a:t>
                      </a:r>
                      <a:endParaRPr lang="fr-FR" sz="2400" b="1" dirty="0">
                        <a:effectLst/>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26701">
                <a:tc>
                  <a:txBody>
                    <a:bodyPr/>
                    <a:lstStyle/>
                    <a:p>
                      <a:pPr marL="97790" indent="-226695" algn="ctr">
                        <a:spcBef>
                          <a:spcPts val="600"/>
                        </a:spcBef>
                        <a:spcAft>
                          <a:spcPts val="600"/>
                        </a:spcAft>
                      </a:pPr>
                      <a:r>
                        <a:rPr lang="fr-FR" sz="2000" dirty="0">
                          <a:effectLst/>
                          <a:latin typeface="Arial" pitchFamily="34" charset="0"/>
                        </a:rPr>
                        <a:t>Taille 2</a:t>
                      </a:r>
                      <a:endParaRPr lang="fr-FR" sz="2400" dirty="0">
                        <a:effectLst/>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177800" lvl="1" indent="0" algn="l">
                        <a:spcBef>
                          <a:spcPts val="600"/>
                        </a:spcBef>
                        <a:spcAft>
                          <a:spcPts val="600"/>
                        </a:spcAft>
                      </a:pPr>
                      <a:r>
                        <a:rPr lang="en-CA" sz="2400" dirty="0">
                          <a:effectLst/>
                        </a:rPr>
                        <a:t>Plus grand que le pouce, mais pas aussi grand que le poing (main)</a:t>
                      </a:r>
                      <a:endParaRPr lang="fr-FR" sz="2800" dirty="0">
                        <a:effectLst/>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26695" algn="ctr">
                        <a:spcBef>
                          <a:spcPts val="600"/>
                        </a:spcBef>
                        <a:spcAft>
                          <a:spcPts val="600"/>
                        </a:spcAft>
                      </a:pPr>
                      <a:r>
                        <a:rPr lang="fr-FR" sz="2000" b="1" dirty="0">
                          <a:effectLst/>
                          <a:latin typeface="Arial" pitchFamily="34" charset="0"/>
                        </a:rPr>
                        <a:t>2 - 10 cm de diamètre</a:t>
                      </a:r>
                      <a:endParaRPr lang="fr-FR" sz="2400" b="1" dirty="0">
                        <a:effectLst/>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26701">
                <a:tc>
                  <a:txBody>
                    <a:bodyPr/>
                    <a:lstStyle/>
                    <a:p>
                      <a:pPr marL="97790" indent="-226695" algn="ctr">
                        <a:spcBef>
                          <a:spcPts val="600"/>
                        </a:spcBef>
                        <a:spcAft>
                          <a:spcPts val="600"/>
                        </a:spcAft>
                      </a:pPr>
                      <a:r>
                        <a:rPr lang="fr-FR" sz="2000" dirty="0">
                          <a:effectLst/>
                          <a:latin typeface="Arial" pitchFamily="34" charset="0"/>
                        </a:rPr>
                        <a:t>Taille 3</a:t>
                      </a:r>
                      <a:endParaRPr lang="fr-FR" sz="2400" dirty="0">
                        <a:effectLst/>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177800" lvl="1" indent="0" algn="l">
                        <a:spcBef>
                          <a:spcPts val="600"/>
                        </a:spcBef>
                        <a:spcAft>
                          <a:spcPts val="600"/>
                        </a:spcAft>
                      </a:pPr>
                      <a:r>
                        <a:rPr lang="en-CA" sz="2400" dirty="0">
                          <a:effectLst/>
                        </a:rPr>
                        <a:t>Plus grand que le poing, mais pas aussi grand que la tête</a:t>
                      </a:r>
                      <a:endParaRPr lang="fr-FR" sz="2800" dirty="0">
                        <a:effectLst/>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26695" algn="ctr">
                        <a:spcBef>
                          <a:spcPts val="600"/>
                        </a:spcBef>
                        <a:spcAft>
                          <a:spcPts val="600"/>
                        </a:spcAft>
                      </a:pPr>
                      <a:r>
                        <a:rPr lang="fr-FR" sz="2000" b="1" dirty="0">
                          <a:effectLst/>
                          <a:latin typeface="Arial" pitchFamily="34" charset="0"/>
                        </a:rPr>
                        <a:t>10 - 25 cm de diamètre</a:t>
                      </a:r>
                      <a:endParaRPr lang="fr-FR" sz="2400" b="1" dirty="0">
                        <a:effectLst/>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83462">
                <a:tc>
                  <a:txBody>
                    <a:bodyPr/>
                    <a:lstStyle/>
                    <a:p>
                      <a:pPr marL="97790" indent="-226695" algn="ctr">
                        <a:spcBef>
                          <a:spcPts val="600"/>
                        </a:spcBef>
                        <a:spcAft>
                          <a:spcPts val="600"/>
                        </a:spcAft>
                      </a:pPr>
                      <a:r>
                        <a:rPr lang="fr-FR" sz="2000" dirty="0">
                          <a:effectLst/>
                          <a:latin typeface="Arial" pitchFamily="34" charset="0"/>
                        </a:rPr>
                        <a:t>Taille 4</a:t>
                      </a:r>
                      <a:endParaRPr lang="fr-FR" sz="2400" dirty="0">
                        <a:effectLst/>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177800" lvl="1" indent="0" algn="l">
                        <a:spcBef>
                          <a:spcPts val="600"/>
                        </a:spcBef>
                        <a:spcAft>
                          <a:spcPts val="600"/>
                        </a:spcAft>
                      </a:pPr>
                      <a:r>
                        <a:rPr lang="en-CA" sz="2400" dirty="0">
                          <a:effectLst/>
                        </a:rPr>
                        <a:t>Plus grand que la tête</a:t>
                      </a:r>
                      <a:endParaRPr lang="fr-FR" sz="2800" dirty="0">
                        <a:effectLst/>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26695" algn="ctr">
                        <a:spcBef>
                          <a:spcPts val="600"/>
                        </a:spcBef>
                        <a:spcAft>
                          <a:spcPts val="600"/>
                        </a:spcAft>
                      </a:pPr>
                      <a:r>
                        <a:rPr lang="fr-FR" sz="2000" b="1" dirty="0">
                          <a:effectLst/>
                          <a:latin typeface="Arial" pitchFamily="34" charset="0"/>
                        </a:rPr>
                        <a:t>&gt; 25 cm de diamètre</a:t>
                      </a:r>
                      <a:endParaRPr lang="fr-FR" sz="2400" b="1" dirty="0">
                        <a:effectLst/>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Title 1"/>
          <p:cNvSpPr>
            <a:spLocks noGrp="1"/>
          </p:cNvSpPr>
          <p:nvPr>
            <p:ph type="title"/>
          </p:nvPr>
        </p:nvSpPr>
        <p:spPr>
          <a:xfrm>
            <a:off x="2195513" y="111125"/>
            <a:ext cx="7027862" cy="995363"/>
          </a:xfrm>
        </p:spPr>
        <p:txBody>
          <a:bodyPr/>
          <a:lstStyle/>
          <a:p>
            <a:r>
              <a:rPr lang="fr-FR" altLang="en-US" sz="3200" smtClean="0"/>
              <a:t>Modèle d’évaluation des trous</a:t>
            </a:r>
          </a:p>
        </p:txBody>
      </p:sp>
      <p:sp>
        <p:nvSpPr>
          <p:cNvPr id="40963" name="Text Box 2"/>
          <p:cNvSpPr txBox="1">
            <a:spLocks noChangeArrowheads="1"/>
          </p:cNvSpPr>
          <p:nvPr/>
        </p:nvSpPr>
        <p:spPr bwMode="auto">
          <a:xfrm>
            <a:off x="5578475" y="1138238"/>
            <a:ext cx="792163" cy="369887"/>
          </a:xfrm>
          <a:prstGeom prst="rect">
            <a:avLst/>
          </a:prstGeom>
          <a:solidFill>
            <a:srgbClr val="FFFFFF"/>
          </a:solidFill>
          <a:ln w="9525">
            <a:solidFill>
              <a:srgbClr val="FFFFFF"/>
            </a:solidFill>
            <a:miter lim="800000"/>
            <a:headEnd/>
            <a:tailEnd/>
          </a:ln>
        </p:spPr>
        <p:txBody>
          <a:bodyPr>
            <a:spAutoFit/>
          </a:bodyPr>
          <a:lstStyle>
            <a:lvl1pPr>
              <a:spcBef>
                <a:spcPct val="20000"/>
              </a:spcBef>
              <a:buChar char="•"/>
              <a:defRPr sz="2800" b="1">
                <a:solidFill>
                  <a:schemeClr val="tx1"/>
                </a:solidFill>
                <a:latin typeface="Calibri" pitchFamily="34" charset="0"/>
                <a:ea typeface="MS PGothic" pitchFamily="34" charset="-128"/>
              </a:defRPr>
            </a:lvl1pPr>
            <a:lvl2pPr marL="742950" indent="-285750">
              <a:spcBef>
                <a:spcPct val="20000"/>
              </a:spcBef>
              <a:buChar char="–"/>
              <a:defRPr sz="2600" b="1">
                <a:solidFill>
                  <a:schemeClr val="tx1"/>
                </a:solidFill>
                <a:latin typeface="Calibri" pitchFamily="34" charset="0"/>
                <a:ea typeface="MS PGothic" pitchFamily="34" charset="-128"/>
              </a:defRPr>
            </a:lvl2pPr>
            <a:lvl3pPr marL="1143000" indent="-228600">
              <a:spcBef>
                <a:spcPct val="20000"/>
              </a:spcBef>
              <a:buChar char="•"/>
              <a:defRPr sz="2400" b="1">
                <a:solidFill>
                  <a:schemeClr val="tx1"/>
                </a:solidFill>
                <a:latin typeface="Calibri" pitchFamily="34" charset="0"/>
                <a:ea typeface="MS PGothic" pitchFamily="34" charset="-128"/>
              </a:defRPr>
            </a:lvl3pPr>
            <a:lvl4pPr marL="1600200" indent="-228600">
              <a:spcBef>
                <a:spcPct val="20000"/>
              </a:spcBef>
              <a:buChar char="–"/>
              <a:defRPr sz="2000" b="1">
                <a:solidFill>
                  <a:schemeClr val="tx1"/>
                </a:solidFill>
                <a:latin typeface="Calibri" pitchFamily="34" charset="0"/>
                <a:ea typeface="MS PGothic" pitchFamily="34" charset="-128"/>
              </a:defRPr>
            </a:lvl4pPr>
            <a:lvl5pPr marL="2057400" indent="-228600">
              <a:spcBef>
                <a:spcPct val="20000"/>
              </a:spcBef>
              <a:buChar char="»"/>
              <a:defRPr sz="2000" b="1">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Char char="»"/>
              <a:defRPr sz="2000" b="1">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Char char="»"/>
              <a:defRPr sz="2000" b="1">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Char char="»"/>
              <a:defRPr sz="2000" b="1">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Char char="»"/>
              <a:defRPr sz="2000" b="1">
                <a:solidFill>
                  <a:schemeClr val="tx1"/>
                </a:solidFill>
                <a:latin typeface="Calibri" pitchFamily="34" charset="0"/>
                <a:ea typeface="MS PGothic" pitchFamily="34" charset="-128"/>
              </a:defRPr>
            </a:lvl9pPr>
          </a:lstStyle>
          <a:p>
            <a:pPr eaLnBrk="1" hangingPunct="1">
              <a:spcBef>
                <a:spcPct val="0"/>
              </a:spcBef>
              <a:buFontTx/>
              <a:buNone/>
            </a:pPr>
            <a:r>
              <a:rPr lang="fr-FR" altLang="ko-KR" sz="1800"/>
              <a:t>25 cm</a:t>
            </a:r>
            <a:endParaRPr lang="fr-FR" altLang="ko-KR" sz="3600">
              <a:latin typeface="Times" pitchFamily="18" charset="0"/>
              <a:ea typeface="Times New Roman" pitchFamily="18" charset="0"/>
              <a:cs typeface="Calibri" pitchFamily="34" charset="0"/>
            </a:endParaRPr>
          </a:p>
        </p:txBody>
      </p:sp>
      <p:sp>
        <p:nvSpPr>
          <p:cNvPr id="40964" name="Line 4"/>
          <p:cNvSpPr>
            <a:spLocks noChangeShapeType="1"/>
          </p:cNvSpPr>
          <p:nvPr/>
        </p:nvSpPr>
        <p:spPr bwMode="auto">
          <a:xfrm flipV="1">
            <a:off x="8113713" y="1600200"/>
            <a:ext cx="0" cy="1747838"/>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40965" name="Picture 17" descr="size%20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94088" y="2765425"/>
            <a:ext cx="3659187" cy="365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Line 15"/>
          <p:cNvSpPr>
            <a:spLocks noChangeShapeType="1"/>
          </p:cNvSpPr>
          <p:nvPr/>
        </p:nvSpPr>
        <p:spPr bwMode="auto">
          <a:xfrm flipH="1">
            <a:off x="6797675" y="3429000"/>
            <a:ext cx="711200" cy="0"/>
          </a:xfrm>
          <a:prstGeom prst="line">
            <a:avLst/>
          </a:prstGeom>
          <a:ln w="28575">
            <a:solidFill>
              <a:srgbClr val="FF0000"/>
            </a:solidFill>
            <a:headEnd/>
            <a:tailEnd type="triangle" w="med" len="med"/>
          </a:ln>
        </p:spPr>
        <p:style>
          <a:lnRef idx="2">
            <a:schemeClr val="accent4"/>
          </a:lnRef>
          <a:fillRef idx="0">
            <a:schemeClr val="accent4"/>
          </a:fillRef>
          <a:effectRef idx="1">
            <a:schemeClr val="accent4"/>
          </a:effectRef>
          <a:fontRef idx="minor">
            <a:schemeClr val="tx1"/>
          </a:fontRef>
        </p:style>
        <p:txBody>
          <a:bodyPr/>
          <a:lstStyle/>
          <a:p>
            <a:pPr eaLnBrk="1" hangingPunct="1">
              <a:defRPr/>
            </a:pPr>
            <a:endParaRPr lang="en-US" dirty="0"/>
          </a:p>
        </p:txBody>
      </p:sp>
      <p:sp>
        <p:nvSpPr>
          <p:cNvPr id="40967" name="Oval 12"/>
          <p:cNvSpPr>
            <a:spLocks noChangeAspect="1" noChangeArrowheads="1"/>
          </p:cNvSpPr>
          <p:nvPr/>
        </p:nvSpPr>
        <p:spPr bwMode="auto">
          <a:xfrm>
            <a:off x="1423988" y="2590800"/>
            <a:ext cx="114300" cy="114300"/>
          </a:xfrm>
          <a:prstGeom prst="ellipse">
            <a:avLst/>
          </a:prstGeom>
          <a:solidFill>
            <a:srgbClr val="FFFFFF"/>
          </a:solidFill>
          <a:ln w="28575">
            <a:solidFill>
              <a:srgbClr val="000000"/>
            </a:solidFill>
            <a:round/>
            <a:headEnd/>
            <a:tailEnd/>
          </a:ln>
        </p:spPr>
        <p:txBody>
          <a:bodyPr wrap="none" anchor="ctr"/>
          <a:lstStyle>
            <a:lvl1pPr>
              <a:spcBef>
                <a:spcPct val="20000"/>
              </a:spcBef>
              <a:buChar char="•"/>
              <a:defRPr sz="2800" b="1">
                <a:solidFill>
                  <a:schemeClr val="tx1"/>
                </a:solidFill>
                <a:latin typeface="Calibri" pitchFamily="34" charset="0"/>
                <a:ea typeface="MS PGothic" pitchFamily="34" charset="-128"/>
              </a:defRPr>
            </a:lvl1pPr>
            <a:lvl2pPr marL="742950" indent="-285750">
              <a:spcBef>
                <a:spcPct val="20000"/>
              </a:spcBef>
              <a:buChar char="–"/>
              <a:defRPr sz="2600" b="1">
                <a:solidFill>
                  <a:schemeClr val="tx1"/>
                </a:solidFill>
                <a:latin typeface="Calibri" pitchFamily="34" charset="0"/>
                <a:ea typeface="MS PGothic" pitchFamily="34" charset="-128"/>
              </a:defRPr>
            </a:lvl2pPr>
            <a:lvl3pPr marL="1143000" indent="-228600">
              <a:spcBef>
                <a:spcPct val="20000"/>
              </a:spcBef>
              <a:buChar char="•"/>
              <a:defRPr sz="2400" b="1">
                <a:solidFill>
                  <a:schemeClr val="tx1"/>
                </a:solidFill>
                <a:latin typeface="Calibri" pitchFamily="34" charset="0"/>
                <a:ea typeface="MS PGothic" pitchFamily="34" charset="-128"/>
              </a:defRPr>
            </a:lvl3pPr>
            <a:lvl4pPr marL="1600200" indent="-228600">
              <a:spcBef>
                <a:spcPct val="20000"/>
              </a:spcBef>
              <a:buChar char="–"/>
              <a:defRPr sz="2000" b="1">
                <a:solidFill>
                  <a:schemeClr val="tx1"/>
                </a:solidFill>
                <a:latin typeface="Calibri" pitchFamily="34" charset="0"/>
                <a:ea typeface="MS PGothic" pitchFamily="34" charset="-128"/>
              </a:defRPr>
            </a:lvl4pPr>
            <a:lvl5pPr marL="2057400" indent="-228600">
              <a:spcBef>
                <a:spcPct val="20000"/>
              </a:spcBef>
              <a:buChar char="»"/>
              <a:defRPr sz="2000" b="1">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Char char="»"/>
              <a:defRPr sz="2000" b="1">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Char char="»"/>
              <a:defRPr sz="2000" b="1">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Char char="»"/>
              <a:defRPr sz="2000" b="1">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Char char="»"/>
              <a:defRPr sz="2000" b="1">
                <a:solidFill>
                  <a:schemeClr val="tx1"/>
                </a:solidFill>
                <a:latin typeface="Calibri" pitchFamily="34" charset="0"/>
                <a:ea typeface="MS PGothic" pitchFamily="34" charset="-128"/>
              </a:defRPr>
            </a:lvl9pPr>
          </a:lstStyle>
          <a:p>
            <a:pPr eaLnBrk="1" hangingPunct="1">
              <a:spcBef>
                <a:spcPct val="0"/>
              </a:spcBef>
              <a:buFontTx/>
              <a:buNone/>
            </a:pPr>
            <a:endParaRPr lang="en-US" altLang="en-US" sz="2400" b="0">
              <a:latin typeface="Century Schoolbook" pitchFamily="18" charset="0"/>
            </a:endParaRPr>
          </a:p>
        </p:txBody>
      </p:sp>
      <p:sp>
        <p:nvSpPr>
          <p:cNvPr id="25609" name="Line 11"/>
          <p:cNvSpPr>
            <a:spLocks noChangeShapeType="1"/>
          </p:cNvSpPr>
          <p:nvPr/>
        </p:nvSpPr>
        <p:spPr bwMode="auto">
          <a:xfrm>
            <a:off x="1438275" y="4022725"/>
            <a:ext cx="0" cy="357188"/>
          </a:xfrm>
          <a:prstGeom prst="line">
            <a:avLst/>
          </a:prstGeom>
          <a:ln w="28575">
            <a:solidFill>
              <a:srgbClr val="FF0000"/>
            </a:solidFill>
            <a:headEnd/>
            <a:tailEnd type="triangle" w="med" len="med"/>
          </a:ln>
        </p:spPr>
        <p:style>
          <a:lnRef idx="2">
            <a:schemeClr val="accent2"/>
          </a:lnRef>
          <a:fillRef idx="0">
            <a:schemeClr val="accent2"/>
          </a:fillRef>
          <a:effectRef idx="1">
            <a:schemeClr val="accent2"/>
          </a:effectRef>
          <a:fontRef idx="minor">
            <a:schemeClr val="tx1"/>
          </a:fontRef>
        </p:style>
        <p:txBody>
          <a:bodyPr/>
          <a:lstStyle/>
          <a:p>
            <a:pPr eaLnBrk="1" hangingPunct="1">
              <a:defRPr/>
            </a:pPr>
            <a:endParaRPr lang="en-US" dirty="0"/>
          </a:p>
        </p:txBody>
      </p:sp>
      <p:sp>
        <p:nvSpPr>
          <p:cNvPr id="25610" name="Line 10"/>
          <p:cNvSpPr>
            <a:spLocks noChangeShapeType="1"/>
          </p:cNvSpPr>
          <p:nvPr/>
        </p:nvSpPr>
        <p:spPr bwMode="auto">
          <a:xfrm flipV="1">
            <a:off x="1477963" y="2765425"/>
            <a:ext cx="0" cy="457200"/>
          </a:xfrm>
          <a:prstGeom prst="line">
            <a:avLst/>
          </a:prstGeom>
          <a:ln w="28575">
            <a:solidFill>
              <a:srgbClr val="FF0000"/>
            </a:solidFill>
            <a:headEnd/>
            <a:tailEnd type="triangle" w="med" len="med"/>
          </a:ln>
        </p:spPr>
        <p:style>
          <a:lnRef idx="2">
            <a:schemeClr val="accent4"/>
          </a:lnRef>
          <a:fillRef idx="0">
            <a:schemeClr val="accent4"/>
          </a:fillRef>
          <a:effectRef idx="1">
            <a:schemeClr val="accent4"/>
          </a:effectRef>
          <a:fontRef idx="minor">
            <a:schemeClr val="tx1"/>
          </a:fontRef>
        </p:style>
        <p:txBody>
          <a:bodyPr/>
          <a:lstStyle/>
          <a:p>
            <a:pPr eaLnBrk="1" hangingPunct="1">
              <a:defRPr/>
            </a:pPr>
            <a:endParaRPr lang="en-US" dirty="0"/>
          </a:p>
        </p:txBody>
      </p:sp>
      <p:sp>
        <p:nvSpPr>
          <p:cNvPr id="25611" name="Text Box 9"/>
          <p:cNvSpPr txBox="1">
            <a:spLocks noChangeArrowheads="1"/>
          </p:cNvSpPr>
          <p:nvPr/>
        </p:nvSpPr>
        <p:spPr bwMode="auto">
          <a:xfrm>
            <a:off x="2224087" y="1905000"/>
            <a:ext cx="1695451" cy="857250"/>
          </a:xfrm>
          <a:prstGeom prst="rect">
            <a:avLst/>
          </a:prstGeom>
          <a:solidFill>
            <a:schemeClr val="accent5"/>
          </a:solidFill>
          <a:ln>
            <a:headEnd/>
            <a:tailEnd/>
          </a:ln>
        </p:spPr>
        <p:style>
          <a:lnRef idx="2">
            <a:schemeClr val="accent4"/>
          </a:lnRef>
          <a:fillRef idx="1">
            <a:schemeClr val="lt1"/>
          </a:fillRef>
          <a:effectRef idx="0">
            <a:schemeClr val="accent4"/>
          </a:effectRef>
          <a:fontRef idx="minor">
            <a:schemeClr val="dk1"/>
          </a:fontRef>
        </p:style>
        <p:txBody>
          <a:bodyPr/>
          <a:lstStyle>
            <a:lvl1pPr eaLnBrk="0" hangingPunct="0">
              <a:defRPr sz="2400">
                <a:solidFill>
                  <a:schemeClr val="tx1"/>
                </a:solidFill>
                <a:latin typeface="Times" pitchFamily="18" charset="0"/>
                <a:ea typeface="MS PGothic" pitchFamily="34" charset="-128"/>
              </a:defRPr>
            </a:lvl1pPr>
            <a:lvl2pPr marL="742950" indent="-285750" eaLnBrk="0" hangingPunct="0">
              <a:defRPr sz="2400">
                <a:solidFill>
                  <a:schemeClr val="tx1"/>
                </a:solidFill>
                <a:latin typeface="Times" pitchFamily="18" charset="0"/>
                <a:ea typeface="MS PGothic" pitchFamily="34" charset="-128"/>
              </a:defRPr>
            </a:lvl2pPr>
            <a:lvl3pPr marL="1143000" indent="-228600" eaLnBrk="0" hangingPunct="0">
              <a:defRPr sz="2400">
                <a:solidFill>
                  <a:schemeClr val="tx1"/>
                </a:solidFill>
                <a:latin typeface="Times" pitchFamily="18" charset="0"/>
                <a:ea typeface="MS PGothic" pitchFamily="34" charset="-128"/>
              </a:defRPr>
            </a:lvl3pPr>
            <a:lvl4pPr marL="1600200" indent="-228600" eaLnBrk="0" hangingPunct="0">
              <a:defRPr sz="2400">
                <a:solidFill>
                  <a:schemeClr val="tx1"/>
                </a:solidFill>
                <a:latin typeface="Times" pitchFamily="18" charset="0"/>
                <a:ea typeface="MS PGothic" pitchFamily="34" charset="-128"/>
              </a:defRPr>
            </a:lvl4pPr>
            <a:lvl5pPr marL="2057400" indent="-228600" eaLnBrk="0" hangingPunct="0">
              <a:defRPr sz="2400">
                <a:solidFill>
                  <a:schemeClr val="tx1"/>
                </a:solidFill>
                <a:latin typeface="Times"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MS PGothic" pitchFamily="34" charset="-128"/>
              </a:defRPr>
            </a:lvl9pPr>
          </a:lstStyle>
          <a:p>
            <a:pPr algn="ctr" eaLnBrk="1" hangingPunct="1">
              <a:defRPr/>
            </a:pPr>
            <a:r>
              <a:rPr lang="fr-FR" altLang="ko-KR" sz="1400" dirty="0" smtClean="0">
                <a:latin typeface="+mn-lt"/>
              </a:rPr>
              <a:t>Si le trou est </a:t>
            </a:r>
            <a:r>
              <a:rPr lang="fr-FR" altLang="ko-KR" sz="1400" b="1" dirty="0" smtClean="0">
                <a:latin typeface="+mn-lt"/>
              </a:rPr>
              <a:t>moins grand</a:t>
            </a:r>
            <a:r>
              <a:rPr lang="fr-FR" altLang="ko-KR" sz="1400" dirty="0" smtClean="0">
                <a:latin typeface="+mn-lt"/>
              </a:rPr>
              <a:t> que ce cercle, </a:t>
            </a:r>
            <a:r>
              <a:rPr lang="fr-FR" altLang="ko-KR" sz="1400" b="1" dirty="0" smtClean="0">
                <a:latin typeface="+mn-lt"/>
              </a:rPr>
              <a:t>ne le comptez pas</a:t>
            </a:r>
            <a:r>
              <a:rPr lang="fr-FR" altLang="ko-KR" sz="1400" dirty="0" smtClean="0">
                <a:latin typeface="+mn-lt"/>
              </a:rPr>
              <a:t>.</a:t>
            </a:r>
            <a:endParaRPr lang="fr-FR" altLang="ko-KR" sz="2800" dirty="0" smtClean="0">
              <a:latin typeface="+mn-lt"/>
              <a:ea typeface="Gulim" pitchFamily="34" charset="-127"/>
              <a:cs typeface="Times New Roman" pitchFamily="18" charset="0"/>
            </a:endParaRPr>
          </a:p>
        </p:txBody>
      </p:sp>
      <p:sp>
        <p:nvSpPr>
          <p:cNvPr id="25612" name="Line 8"/>
          <p:cNvSpPr>
            <a:spLocks noChangeShapeType="1"/>
          </p:cNvSpPr>
          <p:nvPr/>
        </p:nvSpPr>
        <p:spPr bwMode="auto">
          <a:xfrm flipV="1">
            <a:off x="2473325" y="5338763"/>
            <a:ext cx="1076325" cy="482600"/>
          </a:xfrm>
          <a:prstGeom prst="line">
            <a:avLst/>
          </a:prstGeom>
          <a:ln w="28575">
            <a:solidFill>
              <a:srgbClr val="FF0000"/>
            </a:solidFill>
            <a:headEnd/>
            <a:tailEnd type="triangle" w="med" len="med"/>
          </a:ln>
        </p:spPr>
        <p:style>
          <a:lnRef idx="3">
            <a:schemeClr val="accent4"/>
          </a:lnRef>
          <a:fillRef idx="0">
            <a:schemeClr val="accent4"/>
          </a:fillRef>
          <a:effectRef idx="2">
            <a:schemeClr val="accent4"/>
          </a:effectRef>
          <a:fontRef idx="minor">
            <a:schemeClr val="tx1"/>
          </a:fontRef>
        </p:style>
        <p:txBody>
          <a:bodyPr/>
          <a:lstStyle/>
          <a:p>
            <a:pPr eaLnBrk="1" hangingPunct="1">
              <a:defRPr/>
            </a:pPr>
            <a:endParaRPr lang="en-US" dirty="0"/>
          </a:p>
        </p:txBody>
      </p:sp>
      <p:sp>
        <p:nvSpPr>
          <p:cNvPr id="25613" name="Line 7"/>
          <p:cNvSpPr>
            <a:spLocks noChangeShapeType="1"/>
          </p:cNvSpPr>
          <p:nvPr/>
        </p:nvSpPr>
        <p:spPr bwMode="auto">
          <a:xfrm flipV="1">
            <a:off x="1423988" y="5167313"/>
            <a:ext cx="0" cy="342900"/>
          </a:xfrm>
          <a:prstGeom prst="line">
            <a:avLst/>
          </a:prstGeom>
          <a:ln w="28575">
            <a:solidFill>
              <a:srgbClr val="FF0000"/>
            </a:solidFill>
            <a:headEnd/>
            <a:tailEnd type="triangle" w="med" len="med"/>
          </a:ln>
        </p:spPr>
        <p:style>
          <a:lnRef idx="2">
            <a:schemeClr val="accent4"/>
          </a:lnRef>
          <a:fillRef idx="0">
            <a:schemeClr val="accent4"/>
          </a:fillRef>
          <a:effectRef idx="1">
            <a:schemeClr val="accent4"/>
          </a:effectRef>
          <a:fontRef idx="minor">
            <a:schemeClr val="tx1"/>
          </a:fontRef>
        </p:style>
        <p:txBody>
          <a:bodyPr/>
          <a:lstStyle/>
          <a:p>
            <a:pPr eaLnBrk="1" hangingPunct="1">
              <a:defRPr/>
            </a:pPr>
            <a:endParaRPr lang="en-US" dirty="0"/>
          </a:p>
        </p:txBody>
      </p:sp>
      <p:sp>
        <p:nvSpPr>
          <p:cNvPr id="25614" name="Line 6"/>
          <p:cNvSpPr>
            <a:spLocks noChangeShapeType="1"/>
          </p:cNvSpPr>
          <p:nvPr/>
        </p:nvSpPr>
        <p:spPr bwMode="auto">
          <a:xfrm flipH="1">
            <a:off x="1652588" y="2247900"/>
            <a:ext cx="571500" cy="228600"/>
          </a:xfrm>
          <a:prstGeom prst="line">
            <a:avLst/>
          </a:prstGeom>
          <a:ln w="28575">
            <a:solidFill>
              <a:srgbClr val="FF0000"/>
            </a:solidFill>
            <a:headEnd/>
            <a:tailEnd type="triangle" w="med" len="med"/>
          </a:ln>
        </p:spPr>
        <p:style>
          <a:lnRef idx="3">
            <a:schemeClr val="accent4"/>
          </a:lnRef>
          <a:fillRef idx="0">
            <a:schemeClr val="accent4"/>
          </a:fillRef>
          <a:effectRef idx="2">
            <a:schemeClr val="accent4"/>
          </a:effectRef>
          <a:fontRef idx="minor">
            <a:schemeClr val="tx1"/>
          </a:fontRef>
        </p:style>
        <p:txBody>
          <a:bodyPr/>
          <a:lstStyle/>
          <a:p>
            <a:pPr eaLnBrk="1" hangingPunct="1">
              <a:defRPr/>
            </a:pPr>
            <a:endParaRPr lang="en-US" dirty="0"/>
          </a:p>
        </p:txBody>
      </p:sp>
      <p:sp>
        <p:nvSpPr>
          <p:cNvPr id="40974" name="Oval 5"/>
          <p:cNvSpPr>
            <a:spLocks noChangeAspect="1" noChangeArrowheads="1"/>
          </p:cNvSpPr>
          <p:nvPr/>
        </p:nvSpPr>
        <p:spPr bwMode="auto">
          <a:xfrm>
            <a:off x="1081088" y="4392613"/>
            <a:ext cx="717550" cy="719137"/>
          </a:xfrm>
          <a:prstGeom prst="ellipse">
            <a:avLst/>
          </a:prstGeom>
          <a:solidFill>
            <a:srgbClr val="FFFFFF"/>
          </a:solidFill>
          <a:ln w="28575">
            <a:solidFill>
              <a:srgbClr val="000000"/>
            </a:solidFill>
            <a:round/>
            <a:headEnd/>
            <a:tailEnd/>
          </a:ln>
        </p:spPr>
        <p:txBody>
          <a:bodyPr anchor="ctr"/>
          <a:lstStyle>
            <a:lvl1pPr>
              <a:spcBef>
                <a:spcPct val="20000"/>
              </a:spcBef>
              <a:buChar char="•"/>
              <a:defRPr sz="2800" b="1">
                <a:solidFill>
                  <a:schemeClr val="tx1"/>
                </a:solidFill>
                <a:latin typeface="Calibri" pitchFamily="34" charset="0"/>
                <a:ea typeface="MS PGothic" pitchFamily="34" charset="-128"/>
              </a:defRPr>
            </a:lvl1pPr>
            <a:lvl2pPr marL="742950" indent="-285750">
              <a:spcBef>
                <a:spcPct val="20000"/>
              </a:spcBef>
              <a:buChar char="–"/>
              <a:defRPr sz="2600" b="1">
                <a:solidFill>
                  <a:schemeClr val="tx1"/>
                </a:solidFill>
                <a:latin typeface="Calibri" pitchFamily="34" charset="0"/>
                <a:ea typeface="MS PGothic" pitchFamily="34" charset="-128"/>
              </a:defRPr>
            </a:lvl2pPr>
            <a:lvl3pPr marL="1143000" indent="-228600">
              <a:spcBef>
                <a:spcPct val="20000"/>
              </a:spcBef>
              <a:buChar char="•"/>
              <a:defRPr sz="2400" b="1">
                <a:solidFill>
                  <a:schemeClr val="tx1"/>
                </a:solidFill>
                <a:latin typeface="Calibri" pitchFamily="34" charset="0"/>
                <a:ea typeface="MS PGothic" pitchFamily="34" charset="-128"/>
              </a:defRPr>
            </a:lvl3pPr>
            <a:lvl4pPr marL="1600200" indent="-228600">
              <a:spcBef>
                <a:spcPct val="20000"/>
              </a:spcBef>
              <a:buChar char="–"/>
              <a:defRPr sz="2000" b="1">
                <a:solidFill>
                  <a:schemeClr val="tx1"/>
                </a:solidFill>
                <a:latin typeface="Calibri" pitchFamily="34" charset="0"/>
                <a:ea typeface="MS PGothic" pitchFamily="34" charset="-128"/>
              </a:defRPr>
            </a:lvl4pPr>
            <a:lvl5pPr marL="2057400" indent="-228600">
              <a:spcBef>
                <a:spcPct val="20000"/>
              </a:spcBef>
              <a:buChar char="»"/>
              <a:defRPr sz="2000" b="1">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Char char="»"/>
              <a:defRPr sz="2000" b="1">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Char char="»"/>
              <a:defRPr sz="2000" b="1">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Char char="»"/>
              <a:defRPr sz="2000" b="1">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Char char="»"/>
              <a:defRPr sz="2000" b="1">
                <a:solidFill>
                  <a:schemeClr val="tx1"/>
                </a:solidFill>
                <a:latin typeface="Calibri" pitchFamily="34" charset="0"/>
                <a:ea typeface="MS PGothic" pitchFamily="34" charset="-128"/>
              </a:defRPr>
            </a:lvl9pPr>
          </a:lstStyle>
          <a:p>
            <a:pPr eaLnBrk="1" hangingPunct="1">
              <a:spcBef>
                <a:spcPct val="0"/>
              </a:spcBef>
              <a:buFontTx/>
              <a:buNone/>
            </a:pPr>
            <a:endParaRPr lang="fr-FR" altLang="ko-KR" sz="1200">
              <a:ea typeface="Times New Roman" pitchFamily="18" charset="0"/>
              <a:cs typeface="Calibri" pitchFamily="34" charset="0"/>
            </a:endParaRPr>
          </a:p>
          <a:p>
            <a:pPr eaLnBrk="1" hangingPunct="1">
              <a:spcBef>
                <a:spcPct val="0"/>
              </a:spcBef>
              <a:buFontTx/>
              <a:buNone/>
            </a:pPr>
            <a:r>
              <a:rPr lang="fr-FR" altLang="ko-KR" sz="1200"/>
              <a:t>2 cm</a:t>
            </a:r>
          </a:p>
          <a:p>
            <a:pPr eaLnBrk="1" hangingPunct="1">
              <a:spcBef>
                <a:spcPct val="0"/>
              </a:spcBef>
              <a:buFontTx/>
              <a:buNone/>
            </a:pPr>
            <a:endParaRPr lang="fr-FR" altLang="ko-KR" sz="2400" b="0">
              <a:latin typeface="Times" pitchFamily="18" charset="0"/>
              <a:ea typeface="Times New Roman" pitchFamily="18" charset="0"/>
              <a:cs typeface="Calibri" pitchFamily="34" charset="0"/>
            </a:endParaRPr>
          </a:p>
        </p:txBody>
      </p:sp>
      <p:sp>
        <p:nvSpPr>
          <p:cNvPr id="40975" name="Line 4"/>
          <p:cNvSpPr>
            <a:spLocks noChangeShapeType="1"/>
          </p:cNvSpPr>
          <p:nvPr/>
        </p:nvSpPr>
        <p:spPr bwMode="auto">
          <a:xfrm flipV="1">
            <a:off x="5978525" y="1546225"/>
            <a:ext cx="0" cy="581025"/>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cxnSp>
        <p:nvCxnSpPr>
          <p:cNvPr id="40976" name="AutoShape 3"/>
          <p:cNvCxnSpPr>
            <a:cxnSpLocks noChangeShapeType="1"/>
          </p:cNvCxnSpPr>
          <p:nvPr/>
        </p:nvCxnSpPr>
        <p:spPr bwMode="auto">
          <a:xfrm>
            <a:off x="1079500" y="4756150"/>
            <a:ext cx="719138" cy="0"/>
          </a:xfrm>
          <a:prstGeom prst="straightConnector1">
            <a:avLst/>
          </a:prstGeom>
          <a:noFill/>
          <a:ln w="12700">
            <a:solidFill>
              <a:srgbClr val="000000"/>
            </a:solidFill>
            <a:prstDash val="dash"/>
            <a:round/>
            <a:headEnd type="triangle" w="med" len="med"/>
            <a:tailEnd type="triangle" w="med" len="med"/>
          </a:ln>
          <a:extLst>
            <a:ext uri="{909E8E84-426E-40DD-AFC4-6F175D3DCCD1}">
              <a14:hiddenFill xmlns:a14="http://schemas.microsoft.com/office/drawing/2010/main">
                <a:noFill/>
              </a14:hiddenFill>
            </a:ext>
          </a:extLst>
        </p:spPr>
      </p:cxnSp>
      <p:cxnSp>
        <p:nvCxnSpPr>
          <p:cNvPr id="40977" name="AutoShape 2"/>
          <p:cNvCxnSpPr>
            <a:cxnSpLocks noChangeShapeType="1"/>
          </p:cNvCxnSpPr>
          <p:nvPr/>
        </p:nvCxnSpPr>
        <p:spPr bwMode="auto">
          <a:xfrm>
            <a:off x="3494088" y="4543425"/>
            <a:ext cx="3638550" cy="0"/>
          </a:xfrm>
          <a:prstGeom prst="straightConnector1">
            <a:avLst/>
          </a:prstGeom>
          <a:noFill/>
          <a:ln w="19050">
            <a:solidFill>
              <a:srgbClr val="000000"/>
            </a:solidFill>
            <a:prstDash val="dash"/>
            <a:round/>
            <a:headEnd type="triangle" w="med" len="med"/>
            <a:tailEnd type="triangle" w="med" len="med"/>
          </a:ln>
          <a:extLst>
            <a:ext uri="{909E8E84-426E-40DD-AFC4-6F175D3DCCD1}">
              <a14:hiddenFill xmlns:a14="http://schemas.microsoft.com/office/drawing/2010/main">
                <a:noFill/>
              </a14:hiddenFill>
            </a:ext>
          </a:extLst>
        </p:spPr>
      </p:cxnSp>
      <p:sp>
        <p:nvSpPr>
          <p:cNvPr id="40978" name="Text Box 2"/>
          <p:cNvSpPr txBox="1">
            <a:spLocks noChangeArrowheads="1"/>
          </p:cNvSpPr>
          <p:nvPr/>
        </p:nvSpPr>
        <p:spPr bwMode="auto">
          <a:xfrm>
            <a:off x="4886325" y="4151313"/>
            <a:ext cx="790575" cy="368300"/>
          </a:xfrm>
          <a:prstGeom prst="rect">
            <a:avLst/>
          </a:prstGeom>
          <a:solidFill>
            <a:srgbClr val="FFFFFF"/>
          </a:solidFill>
          <a:ln w="9525">
            <a:solidFill>
              <a:srgbClr val="FFFFFF"/>
            </a:solidFill>
            <a:miter lim="800000"/>
            <a:headEnd/>
            <a:tailEnd/>
          </a:ln>
        </p:spPr>
        <p:txBody>
          <a:bodyPr>
            <a:spAutoFit/>
          </a:bodyPr>
          <a:lstStyle>
            <a:lvl1pPr>
              <a:spcBef>
                <a:spcPct val="20000"/>
              </a:spcBef>
              <a:buChar char="•"/>
              <a:defRPr sz="2800" b="1">
                <a:solidFill>
                  <a:schemeClr val="tx1"/>
                </a:solidFill>
                <a:latin typeface="Calibri" pitchFamily="34" charset="0"/>
                <a:ea typeface="MS PGothic" pitchFamily="34" charset="-128"/>
              </a:defRPr>
            </a:lvl1pPr>
            <a:lvl2pPr marL="742950" indent="-285750">
              <a:spcBef>
                <a:spcPct val="20000"/>
              </a:spcBef>
              <a:buChar char="–"/>
              <a:defRPr sz="2600" b="1">
                <a:solidFill>
                  <a:schemeClr val="tx1"/>
                </a:solidFill>
                <a:latin typeface="Calibri" pitchFamily="34" charset="0"/>
                <a:ea typeface="MS PGothic" pitchFamily="34" charset="-128"/>
              </a:defRPr>
            </a:lvl2pPr>
            <a:lvl3pPr marL="1143000" indent="-228600">
              <a:spcBef>
                <a:spcPct val="20000"/>
              </a:spcBef>
              <a:buChar char="•"/>
              <a:defRPr sz="2400" b="1">
                <a:solidFill>
                  <a:schemeClr val="tx1"/>
                </a:solidFill>
                <a:latin typeface="Calibri" pitchFamily="34" charset="0"/>
                <a:ea typeface="MS PGothic" pitchFamily="34" charset="-128"/>
              </a:defRPr>
            </a:lvl3pPr>
            <a:lvl4pPr marL="1600200" indent="-228600">
              <a:spcBef>
                <a:spcPct val="20000"/>
              </a:spcBef>
              <a:buChar char="–"/>
              <a:defRPr sz="2000" b="1">
                <a:solidFill>
                  <a:schemeClr val="tx1"/>
                </a:solidFill>
                <a:latin typeface="Calibri" pitchFamily="34" charset="0"/>
                <a:ea typeface="MS PGothic" pitchFamily="34" charset="-128"/>
              </a:defRPr>
            </a:lvl4pPr>
            <a:lvl5pPr marL="2057400" indent="-228600">
              <a:spcBef>
                <a:spcPct val="20000"/>
              </a:spcBef>
              <a:buChar char="»"/>
              <a:defRPr sz="2000" b="1">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Char char="»"/>
              <a:defRPr sz="2000" b="1">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Char char="»"/>
              <a:defRPr sz="2000" b="1">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Char char="»"/>
              <a:defRPr sz="2000" b="1">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Char char="»"/>
              <a:defRPr sz="2000" b="1">
                <a:solidFill>
                  <a:schemeClr val="tx1"/>
                </a:solidFill>
                <a:latin typeface="Calibri" pitchFamily="34" charset="0"/>
                <a:ea typeface="MS PGothic" pitchFamily="34" charset="-128"/>
              </a:defRPr>
            </a:lvl9pPr>
          </a:lstStyle>
          <a:p>
            <a:pPr eaLnBrk="1" hangingPunct="1">
              <a:spcBef>
                <a:spcPct val="0"/>
              </a:spcBef>
              <a:buFontTx/>
              <a:buNone/>
            </a:pPr>
            <a:r>
              <a:rPr lang="fr-FR" altLang="ko-KR" sz="1800"/>
              <a:t>10 cm</a:t>
            </a:r>
            <a:endParaRPr lang="fr-FR" altLang="ko-KR" sz="3600">
              <a:latin typeface="Times" pitchFamily="18" charset="0"/>
              <a:ea typeface="Times New Roman" pitchFamily="18" charset="0"/>
              <a:cs typeface="Calibri" pitchFamily="34" charset="0"/>
            </a:endParaRPr>
          </a:p>
        </p:txBody>
      </p:sp>
      <p:cxnSp>
        <p:nvCxnSpPr>
          <p:cNvPr id="25620" name="AutoShape 26"/>
          <p:cNvCxnSpPr>
            <a:cxnSpLocks noChangeShapeType="1"/>
          </p:cNvCxnSpPr>
          <p:nvPr/>
        </p:nvCxnSpPr>
        <p:spPr bwMode="auto">
          <a:xfrm rot="5400000">
            <a:off x="4577557" y="-2978944"/>
            <a:ext cx="0" cy="8999537"/>
          </a:xfrm>
          <a:prstGeom prst="straightConnector1">
            <a:avLst/>
          </a:prstGeom>
          <a:ln w="28575">
            <a:prstDash val="dash"/>
            <a:headEnd type="triangle" w="med" len="med"/>
            <a:tailEnd type="triangle" w="med" len="med"/>
          </a:ln>
        </p:spPr>
        <p:style>
          <a:lnRef idx="3">
            <a:schemeClr val="accent4"/>
          </a:lnRef>
          <a:fillRef idx="0">
            <a:schemeClr val="accent4"/>
          </a:fillRef>
          <a:effectRef idx="2">
            <a:schemeClr val="accent4"/>
          </a:effectRef>
          <a:fontRef idx="minor">
            <a:schemeClr val="tx1"/>
          </a:fontRef>
        </p:style>
      </p:cxnSp>
      <p:sp>
        <p:nvSpPr>
          <p:cNvPr id="25607" name="Text Box 13"/>
          <p:cNvSpPr txBox="1">
            <a:spLocks noChangeArrowheads="1"/>
          </p:cNvSpPr>
          <p:nvPr/>
        </p:nvSpPr>
        <p:spPr bwMode="auto">
          <a:xfrm>
            <a:off x="273050" y="5510212"/>
            <a:ext cx="2474913" cy="1158875"/>
          </a:xfrm>
          <a:prstGeom prst="rect">
            <a:avLst/>
          </a:prstGeom>
          <a:solidFill>
            <a:schemeClr val="accent5"/>
          </a:solidFill>
          <a:ln>
            <a:headEnd/>
            <a:tailEnd/>
          </a:ln>
        </p:spPr>
        <p:style>
          <a:lnRef idx="2">
            <a:schemeClr val="accent4"/>
          </a:lnRef>
          <a:fillRef idx="1">
            <a:schemeClr val="lt1"/>
          </a:fillRef>
          <a:effectRef idx="0">
            <a:schemeClr val="accent4"/>
          </a:effectRef>
          <a:fontRef idx="minor">
            <a:schemeClr val="dk1"/>
          </a:fontRef>
        </p:style>
        <p:txBody>
          <a:bodyPr/>
          <a:lstStyle>
            <a:lvl1pPr eaLnBrk="0" hangingPunct="0">
              <a:defRPr sz="2400">
                <a:solidFill>
                  <a:schemeClr val="tx1"/>
                </a:solidFill>
                <a:latin typeface="Times" pitchFamily="18" charset="0"/>
                <a:ea typeface="MS PGothic" pitchFamily="34" charset="-128"/>
              </a:defRPr>
            </a:lvl1pPr>
            <a:lvl2pPr marL="742950" indent="-285750" eaLnBrk="0" hangingPunct="0">
              <a:defRPr sz="2400">
                <a:solidFill>
                  <a:schemeClr val="tx1"/>
                </a:solidFill>
                <a:latin typeface="Times" pitchFamily="18" charset="0"/>
                <a:ea typeface="MS PGothic" pitchFamily="34" charset="-128"/>
              </a:defRPr>
            </a:lvl2pPr>
            <a:lvl3pPr marL="1143000" indent="-228600" eaLnBrk="0" hangingPunct="0">
              <a:defRPr sz="2400">
                <a:solidFill>
                  <a:schemeClr val="tx1"/>
                </a:solidFill>
                <a:latin typeface="Times" pitchFamily="18" charset="0"/>
                <a:ea typeface="MS PGothic" pitchFamily="34" charset="-128"/>
              </a:defRPr>
            </a:lvl3pPr>
            <a:lvl4pPr marL="1600200" indent="-228600" eaLnBrk="0" hangingPunct="0">
              <a:defRPr sz="2400">
                <a:solidFill>
                  <a:schemeClr val="tx1"/>
                </a:solidFill>
                <a:latin typeface="Times" pitchFamily="18" charset="0"/>
                <a:ea typeface="MS PGothic" pitchFamily="34" charset="-128"/>
              </a:defRPr>
            </a:lvl4pPr>
            <a:lvl5pPr marL="2057400" indent="-228600" eaLnBrk="0" hangingPunct="0">
              <a:defRPr sz="2400">
                <a:solidFill>
                  <a:schemeClr val="tx1"/>
                </a:solidFill>
                <a:latin typeface="Times"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MS PGothic" pitchFamily="34" charset="-128"/>
              </a:defRPr>
            </a:lvl9pPr>
          </a:lstStyle>
          <a:p>
            <a:pPr algn="ctr" eaLnBrk="1" hangingPunct="1">
              <a:defRPr/>
            </a:pPr>
            <a:r>
              <a:rPr lang="fr-FR" altLang="ko-KR" sz="1400" dirty="0" smtClean="0">
                <a:latin typeface="+mn-lt"/>
              </a:rPr>
              <a:t>Si dans sa partie la plus grande, le trou est </a:t>
            </a:r>
            <a:r>
              <a:rPr lang="fr-FR" altLang="ko-KR" sz="1400" b="1" dirty="0" smtClean="0">
                <a:latin typeface="+mn-lt"/>
              </a:rPr>
              <a:t>plus</a:t>
            </a:r>
            <a:r>
              <a:rPr lang="fr-FR" altLang="ko-KR" sz="1400" dirty="0" smtClean="0">
                <a:latin typeface="+mn-lt"/>
              </a:rPr>
              <a:t> volumineux que ce petit cercle, mais </a:t>
            </a:r>
            <a:r>
              <a:rPr lang="fr-FR" altLang="ko-KR" sz="1400" b="1" dirty="0" smtClean="0">
                <a:latin typeface="+mn-lt"/>
              </a:rPr>
              <a:t>moins</a:t>
            </a:r>
            <a:r>
              <a:rPr lang="fr-FR" altLang="ko-KR" sz="1400" dirty="0" smtClean="0">
                <a:latin typeface="+mn-lt"/>
              </a:rPr>
              <a:t> grand que ce grand cercle, il est de </a:t>
            </a:r>
            <a:r>
              <a:rPr lang="fr-FR" altLang="ko-KR" sz="1400" b="1" dirty="0" smtClean="0">
                <a:latin typeface="+mn-lt"/>
              </a:rPr>
              <a:t>TAILLE 2</a:t>
            </a:r>
            <a:r>
              <a:rPr lang="fr-FR" altLang="ko-KR" sz="1400" dirty="0" smtClean="0">
                <a:latin typeface="+mn-lt"/>
              </a:rPr>
              <a:t>.</a:t>
            </a:r>
            <a:endParaRPr lang="fr-FR" altLang="ko-KR" sz="2800" dirty="0" smtClean="0">
              <a:latin typeface="+mn-lt"/>
              <a:ea typeface="Gulim" pitchFamily="34" charset="-127"/>
              <a:cs typeface="Times New Roman" pitchFamily="18" charset="0"/>
            </a:endParaRPr>
          </a:p>
        </p:txBody>
      </p:sp>
      <p:sp>
        <p:nvSpPr>
          <p:cNvPr id="22" name="Text Box 16"/>
          <p:cNvSpPr txBox="1">
            <a:spLocks noChangeArrowheads="1"/>
          </p:cNvSpPr>
          <p:nvPr/>
        </p:nvSpPr>
        <p:spPr bwMode="auto">
          <a:xfrm>
            <a:off x="7396163" y="2900363"/>
            <a:ext cx="1447800" cy="1958975"/>
          </a:xfrm>
          <a:prstGeom prst="rect">
            <a:avLst/>
          </a:prstGeom>
          <a:solidFill>
            <a:schemeClr val="accent5"/>
          </a:solidFill>
          <a:ln>
            <a:headEnd/>
            <a:tailEnd/>
          </a:ln>
        </p:spPr>
        <p:style>
          <a:lnRef idx="2">
            <a:schemeClr val="accent4"/>
          </a:lnRef>
          <a:fillRef idx="1">
            <a:schemeClr val="lt1"/>
          </a:fillRef>
          <a:effectRef idx="0">
            <a:schemeClr val="accent4"/>
          </a:effectRef>
          <a:fontRef idx="minor">
            <a:schemeClr val="dk1"/>
          </a:fontRef>
        </p:style>
        <p:txBody>
          <a:bodyPr/>
          <a:lstStyle>
            <a:lvl1pPr eaLnBrk="0" hangingPunct="0">
              <a:defRPr sz="2400">
                <a:solidFill>
                  <a:schemeClr val="tx1"/>
                </a:solidFill>
                <a:latin typeface="Times" pitchFamily="18" charset="0"/>
                <a:ea typeface="MS PGothic" pitchFamily="34" charset="-128"/>
              </a:defRPr>
            </a:lvl1pPr>
            <a:lvl2pPr marL="742950" indent="-285750" eaLnBrk="0" hangingPunct="0">
              <a:defRPr sz="2400">
                <a:solidFill>
                  <a:schemeClr val="tx1"/>
                </a:solidFill>
                <a:latin typeface="Times" pitchFamily="18" charset="0"/>
                <a:ea typeface="MS PGothic" pitchFamily="34" charset="-128"/>
              </a:defRPr>
            </a:lvl2pPr>
            <a:lvl3pPr marL="1143000" indent="-228600" eaLnBrk="0" hangingPunct="0">
              <a:defRPr sz="2400">
                <a:solidFill>
                  <a:schemeClr val="tx1"/>
                </a:solidFill>
                <a:latin typeface="Times" pitchFamily="18" charset="0"/>
                <a:ea typeface="MS PGothic" pitchFamily="34" charset="-128"/>
              </a:defRPr>
            </a:lvl3pPr>
            <a:lvl4pPr marL="1600200" indent="-228600" eaLnBrk="0" hangingPunct="0">
              <a:defRPr sz="2400">
                <a:solidFill>
                  <a:schemeClr val="tx1"/>
                </a:solidFill>
                <a:latin typeface="Times" pitchFamily="18" charset="0"/>
                <a:ea typeface="MS PGothic" pitchFamily="34" charset="-128"/>
              </a:defRPr>
            </a:lvl4pPr>
            <a:lvl5pPr marL="2057400" indent="-228600" eaLnBrk="0" hangingPunct="0">
              <a:defRPr sz="2400">
                <a:solidFill>
                  <a:schemeClr val="tx1"/>
                </a:solidFill>
                <a:latin typeface="Times"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MS PGothic" pitchFamily="34" charset="-128"/>
              </a:defRPr>
            </a:lvl9pPr>
          </a:lstStyle>
          <a:p>
            <a:pPr algn="ctr" eaLnBrk="1" hangingPunct="1">
              <a:spcBef>
                <a:spcPts val="600"/>
              </a:spcBef>
              <a:defRPr/>
            </a:pPr>
            <a:r>
              <a:rPr lang="fr-FR" altLang="ko-KR" sz="1400" dirty="0" smtClean="0">
                <a:latin typeface="+mn-lt"/>
              </a:rPr>
              <a:t>Si dans sa partie la plus grande, le trou est </a:t>
            </a:r>
            <a:r>
              <a:rPr lang="fr-FR" altLang="ko-KR" sz="1400" b="1" dirty="0" smtClean="0">
                <a:latin typeface="+mn-lt"/>
              </a:rPr>
              <a:t>plus</a:t>
            </a:r>
            <a:r>
              <a:rPr lang="fr-FR" altLang="ko-KR" sz="1400" dirty="0" smtClean="0">
                <a:latin typeface="+mn-lt"/>
              </a:rPr>
              <a:t> volumineux que ce grand cercle, mais </a:t>
            </a:r>
            <a:r>
              <a:rPr lang="fr-FR" altLang="ko-KR" sz="1400" b="1" dirty="0" smtClean="0">
                <a:latin typeface="+mn-lt"/>
              </a:rPr>
              <a:t>moins</a:t>
            </a:r>
            <a:r>
              <a:rPr lang="fr-FR" altLang="ko-KR" sz="1400" dirty="0" smtClean="0">
                <a:latin typeface="+mn-lt"/>
              </a:rPr>
              <a:t> long que cette ligne, il est de </a:t>
            </a:r>
            <a:r>
              <a:rPr lang="fr-FR" altLang="ko-KR" sz="1400" b="1" dirty="0" smtClean="0">
                <a:latin typeface="+mn-lt"/>
              </a:rPr>
              <a:t>TAILLE 3</a:t>
            </a:r>
            <a:r>
              <a:rPr lang="fr-FR" altLang="ko-KR" sz="1400" dirty="0" smtClean="0">
                <a:latin typeface="+mn-lt"/>
              </a:rPr>
              <a:t>.</a:t>
            </a:r>
          </a:p>
        </p:txBody>
      </p:sp>
      <p:sp>
        <p:nvSpPr>
          <p:cNvPr id="25604" name="Text Box 16"/>
          <p:cNvSpPr txBox="1">
            <a:spLocks noChangeArrowheads="1"/>
          </p:cNvSpPr>
          <p:nvPr/>
        </p:nvSpPr>
        <p:spPr bwMode="auto">
          <a:xfrm>
            <a:off x="5114925" y="1857375"/>
            <a:ext cx="1682750" cy="766763"/>
          </a:xfrm>
          <a:prstGeom prst="rect">
            <a:avLst/>
          </a:prstGeom>
          <a:solidFill>
            <a:schemeClr val="accent5"/>
          </a:solidFill>
          <a:ln>
            <a:headEnd/>
            <a:tailEnd/>
          </a:ln>
        </p:spPr>
        <p:style>
          <a:lnRef idx="2">
            <a:schemeClr val="accent4"/>
          </a:lnRef>
          <a:fillRef idx="1">
            <a:schemeClr val="lt1"/>
          </a:fillRef>
          <a:effectRef idx="0">
            <a:schemeClr val="accent4"/>
          </a:effectRef>
          <a:fontRef idx="minor">
            <a:schemeClr val="dk1"/>
          </a:fontRef>
        </p:style>
        <p:txBody>
          <a:bodyPr/>
          <a:lstStyle>
            <a:lvl1pPr eaLnBrk="0" hangingPunct="0">
              <a:defRPr sz="2400">
                <a:solidFill>
                  <a:schemeClr val="tx1"/>
                </a:solidFill>
                <a:latin typeface="Times" pitchFamily="18" charset="0"/>
                <a:ea typeface="MS PGothic" pitchFamily="34" charset="-128"/>
              </a:defRPr>
            </a:lvl1pPr>
            <a:lvl2pPr marL="742950" indent="-285750" eaLnBrk="0" hangingPunct="0">
              <a:defRPr sz="2400">
                <a:solidFill>
                  <a:schemeClr val="tx1"/>
                </a:solidFill>
                <a:latin typeface="Times" pitchFamily="18" charset="0"/>
                <a:ea typeface="MS PGothic" pitchFamily="34" charset="-128"/>
              </a:defRPr>
            </a:lvl2pPr>
            <a:lvl3pPr marL="1143000" indent="-228600" eaLnBrk="0" hangingPunct="0">
              <a:defRPr sz="2400">
                <a:solidFill>
                  <a:schemeClr val="tx1"/>
                </a:solidFill>
                <a:latin typeface="Times" pitchFamily="18" charset="0"/>
                <a:ea typeface="MS PGothic" pitchFamily="34" charset="-128"/>
              </a:defRPr>
            </a:lvl3pPr>
            <a:lvl4pPr marL="1600200" indent="-228600" eaLnBrk="0" hangingPunct="0">
              <a:defRPr sz="2400">
                <a:solidFill>
                  <a:schemeClr val="tx1"/>
                </a:solidFill>
                <a:latin typeface="Times" pitchFamily="18" charset="0"/>
                <a:ea typeface="MS PGothic" pitchFamily="34" charset="-128"/>
              </a:defRPr>
            </a:lvl4pPr>
            <a:lvl5pPr marL="2057400" indent="-228600" eaLnBrk="0" hangingPunct="0">
              <a:defRPr sz="2400">
                <a:solidFill>
                  <a:schemeClr val="tx1"/>
                </a:solidFill>
                <a:latin typeface="Times"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MS PGothic" pitchFamily="34" charset="-128"/>
              </a:defRPr>
            </a:lvl9pPr>
          </a:lstStyle>
          <a:p>
            <a:pPr algn="ctr" eaLnBrk="1" hangingPunct="1">
              <a:defRPr/>
            </a:pPr>
            <a:r>
              <a:rPr lang="fr-FR" altLang="ko-KR" sz="1400" dirty="0" smtClean="0">
                <a:latin typeface="+mn-lt"/>
              </a:rPr>
              <a:t>Si le trou est plus long que cette ligne, il est de </a:t>
            </a:r>
            <a:r>
              <a:rPr lang="fr-FR" altLang="ko-KR" sz="1400" b="1" dirty="0" smtClean="0">
                <a:latin typeface="+mn-lt"/>
              </a:rPr>
              <a:t>TAILLE 4</a:t>
            </a:r>
            <a:r>
              <a:rPr lang="fr-FR" altLang="ko-KR" sz="1400" dirty="0" smtClean="0">
                <a:latin typeface="+mn-lt"/>
              </a:rPr>
              <a:t>.</a:t>
            </a:r>
            <a:endParaRPr lang="fr-FR" altLang="ko-KR" sz="2800" dirty="0" smtClean="0">
              <a:latin typeface="+mn-lt"/>
              <a:ea typeface="Gulim" pitchFamily="34" charset="-127"/>
              <a:cs typeface="Times New Roman" pitchFamily="18" charset="0"/>
            </a:endParaRPr>
          </a:p>
        </p:txBody>
      </p:sp>
      <p:sp>
        <p:nvSpPr>
          <p:cNvPr id="25606" name="Text Box 14"/>
          <p:cNvSpPr txBox="1">
            <a:spLocks noChangeArrowheads="1"/>
          </p:cNvSpPr>
          <p:nvPr/>
        </p:nvSpPr>
        <p:spPr bwMode="auto">
          <a:xfrm>
            <a:off x="273050" y="3073400"/>
            <a:ext cx="2739091" cy="1022350"/>
          </a:xfrm>
          <a:prstGeom prst="rect">
            <a:avLst/>
          </a:prstGeom>
          <a:solidFill>
            <a:schemeClr val="accent5"/>
          </a:solidFill>
          <a:ln>
            <a:headEnd/>
            <a:tailEnd/>
          </a:ln>
        </p:spPr>
        <p:style>
          <a:lnRef idx="2">
            <a:schemeClr val="accent4"/>
          </a:lnRef>
          <a:fillRef idx="1">
            <a:schemeClr val="lt1"/>
          </a:fillRef>
          <a:effectRef idx="0">
            <a:schemeClr val="accent4"/>
          </a:effectRef>
          <a:fontRef idx="minor">
            <a:schemeClr val="dk1"/>
          </a:fontRef>
        </p:style>
        <p:txBody>
          <a:bodyPr/>
          <a:lstStyle>
            <a:lvl1pPr eaLnBrk="0" hangingPunct="0">
              <a:defRPr sz="2400">
                <a:solidFill>
                  <a:schemeClr val="tx1"/>
                </a:solidFill>
                <a:latin typeface="Times" pitchFamily="18" charset="0"/>
                <a:ea typeface="MS PGothic" pitchFamily="34" charset="-128"/>
              </a:defRPr>
            </a:lvl1pPr>
            <a:lvl2pPr marL="742950" indent="-285750" eaLnBrk="0" hangingPunct="0">
              <a:defRPr sz="2400">
                <a:solidFill>
                  <a:schemeClr val="tx1"/>
                </a:solidFill>
                <a:latin typeface="Times" pitchFamily="18" charset="0"/>
                <a:ea typeface="MS PGothic" pitchFamily="34" charset="-128"/>
              </a:defRPr>
            </a:lvl2pPr>
            <a:lvl3pPr marL="1143000" indent="-228600" eaLnBrk="0" hangingPunct="0">
              <a:defRPr sz="2400">
                <a:solidFill>
                  <a:schemeClr val="tx1"/>
                </a:solidFill>
                <a:latin typeface="Times" pitchFamily="18" charset="0"/>
                <a:ea typeface="MS PGothic" pitchFamily="34" charset="-128"/>
              </a:defRPr>
            </a:lvl3pPr>
            <a:lvl4pPr marL="1600200" indent="-228600" eaLnBrk="0" hangingPunct="0">
              <a:defRPr sz="2400">
                <a:solidFill>
                  <a:schemeClr val="tx1"/>
                </a:solidFill>
                <a:latin typeface="Times" pitchFamily="18" charset="0"/>
                <a:ea typeface="MS PGothic" pitchFamily="34" charset="-128"/>
              </a:defRPr>
            </a:lvl4pPr>
            <a:lvl5pPr marL="2057400" indent="-228600" eaLnBrk="0" hangingPunct="0">
              <a:defRPr sz="2400">
                <a:solidFill>
                  <a:schemeClr val="tx1"/>
                </a:solidFill>
                <a:latin typeface="Times"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MS PGothic" pitchFamily="34" charset="-128"/>
              </a:defRPr>
            </a:lvl9pPr>
          </a:lstStyle>
          <a:p>
            <a:pPr algn="ctr" eaLnBrk="1" hangingPunct="1">
              <a:defRPr/>
            </a:pPr>
            <a:r>
              <a:rPr lang="fr-FR" altLang="ko-KR" sz="1400" dirty="0" smtClean="0">
                <a:latin typeface="+mn-lt"/>
              </a:rPr>
              <a:t>Si dans sa partie la plus grande, le trou est </a:t>
            </a:r>
            <a:r>
              <a:rPr lang="fr-FR" altLang="ko-KR" sz="1400" b="1" dirty="0" smtClean="0">
                <a:latin typeface="+mn-lt"/>
              </a:rPr>
              <a:t>plus</a:t>
            </a:r>
            <a:r>
              <a:rPr lang="fr-FR" altLang="ko-KR" sz="1400" dirty="0" smtClean="0">
                <a:latin typeface="+mn-lt"/>
              </a:rPr>
              <a:t> volumineux que ce petit cercle, mais </a:t>
            </a:r>
            <a:r>
              <a:rPr lang="fr-FR" altLang="ko-KR" sz="1400" b="1" dirty="0" smtClean="0">
                <a:latin typeface="+mn-lt"/>
              </a:rPr>
              <a:t>moins</a:t>
            </a:r>
            <a:r>
              <a:rPr lang="fr-FR" altLang="ko-KR" sz="1400" dirty="0" smtClean="0">
                <a:latin typeface="+mn-lt"/>
              </a:rPr>
              <a:t> grand que ce grand cercle, il est de </a:t>
            </a:r>
            <a:r>
              <a:rPr lang="fr-FR" altLang="ko-KR" sz="1400" b="1" dirty="0" smtClean="0">
                <a:latin typeface="+mn-lt"/>
              </a:rPr>
              <a:t>TAILLE 1</a:t>
            </a:r>
            <a:r>
              <a:rPr lang="fr-FR" altLang="ko-KR" sz="1400" dirty="0" smtClean="0">
                <a:latin typeface="+mn-lt"/>
              </a:rPr>
              <a:t>.</a:t>
            </a:r>
            <a:endParaRPr lang="fr-FR" altLang="ko-KR" sz="700" dirty="0" smtClean="0">
              <a:latin typeface="+mn-lt"/>
              <a:ea typeface="Gulim" pitchFamily="34" charset="-127"/>
              <a:cs typeface="Times New Roman" pitchFamily="18" charset="0"/>
            </a:endParaRPr>
          </a:p>
          <a:p>
            <a:pPr algn="ctr">
              <a:defRPr/>
            </a:pPr>
            <a:endParaRPr lang="fr-FR" altLang="ko-KR" sz="2800" dirty="0" smtClean="0">
              <a:latin typeface="+mn-lt"/>
              <a:ea typeface="Gulim" pitchFamily="34" charset="-127"/>
              <a:cs typeface="Times New Roman"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Title 1"/>
          <p:cNvSpPr>
            <a:spLocks noGrp="1"/>
          </p:cNvSpPr>
          <p:nvPr>
            <p:ph type="title"/>
          </p:nvPr>
        </p:nvSpPr>
        <p:spPr>
          <a:xfrm>
            <a:off x="2427288" y="157163"/>
            <a:ext cx="6716712" cy="995362"/>
          </a:xfrm>
        </p:spPr>
        <p:txBody>
          <a:bodyPr/>
          <a:lstStyle/>
          <a:p>
            <a:r>
              <a:rPr lang="fr-FR" altLang="en-US" sz="3600" smtClean="0"/>
              <a:t>Cas particuliers</a:t>
            </a:r>
          </a:p>
        </p:txBody>
      </p:sp>
      <p:sp>
        <p:nvSpPr>
          <p:cNvPr id="28675" name="Content Placeholder 2"/>
          <p:cNvSpPr>
            <a:spLocks noGrp="1"/>
          </p:cNvSpPr>
          <p:nvPr>
            <p:ph idx="1"/>
          </p:nvPr>
        </p:nvSpPr>
        <p:spPr>
          <a:xfrm>
            <a:off x="355600" y="1676400"/>
            <a:ext cx="8405813" cy="4724400"/>
          </a:xfrm>
        </p:spPr>
        <p:txBody>
          <a:bodyPr/>
          <a:lstStyle/>
          <a:p>
            <a:pPr eaLnBrk="1" hangingPunct="1">
              <a:spcAft>
                <a:spcPts val="1200"/>
              </a:spcAft>
              <a:defRPr/>
            </a:pPr>
            <a:r>
              <a:rPr lang="fr-FR" smtClean="0"/>
              <a:t>Les moustiquaires décousues sont considérées comme des trous et les investigateurs mesurent la longueur de la partie décousue.</a:t>
            </a:r>
          </a:p>
          <a:p>
            <a:pPr eaLnBrk="1" hangingPunct="1">
              <a:spcAft>
                <a:spcPts val="1200"/>
              </a:spcAft>
              <a:defRPr/>
            </a:pPr>
            <a:r>
              <a:rPr lang="fr-FR" smtClean="0"/>
              <a:t>Les trous entièrement réparés (complètement refermés) ne sont PAS considérés comme des trous.</a:t>
            </a:r>
          </a:p>
          <a:p>
            <a:pPr eaLnBrk="1" hangingPunct="1">
              <a:spcAft>
                <a:spcPts val="1200"/>
              </a:spcAft>
              <a:defRPr/>
            </a:pPr>
            <a:r>
              <a:rPr lang="fr-FR" smtClean="0"/>
              <a:t>Si de grandes parties de la moustiquaire ont disparu, si bien qu’il est impossible de compter les trous de taille 4, le code 98 est utilisé pour cette catégorie.</a:t>
            </a:r>
          </a:p>
          <a:p>
            <a:pPr>
              <a:defRPr/>
            </a:pPr>
            <a:endParaRPr lang="fr-FR" sz="320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Title 1"/>
          <p:cNvSpPr>
            <a:spLocks noGrp="1"/>
          </p:cNvSpPr>
          <p:nvPr>
            <p:ph type="title"/>
          </p:nvPr>
        </p:nvSpPr>
        <p:spPr>
          <a:xfrm>
            <a:off x="2212975" y="177800"/>
            <a:ext cx="5638800" cy="995363"/>
          </a:xfrm>
        </p:spPr>
        <p:txBody>
          <a:bodyPr/>
          <a:lstStyle/>
          <a:p>
            <a:r>
              <a:rPr lang="fr-FR" altLang="en-US" sz="3600" smtClean="0"/>
              <a:t>Objectifs de la formation </a:t>
            </a:r>
          </a:p>
        </p:txBody>
      </p:sp>
      <p:sp>
        <p:nvSpPr>
          <p:cNvPr id="8195" name="Content Placeholder 2"/>
          <p:cNvSpPr>
            <a:spLocks noGrp="1"/>
          </p:cNvSpPr>
          <p:nvPr>
            <p:ph idx="1"/>
          </p:nvPr>
        </p:nvSpPr>
        <p:spPr>
          <a:xfrm>
            <a:off x="477838" y="1450975"/>
            <a:ext cx="8301037" cy="4581525"/>
          </a:xfrm>
        </p:spPr>
        <p:txBody>
          <a:bodyPr/>
          <a:lstStyle/>
          <a:p>
            <a:pPr>
              <a:spcAft>
                <a:spcPts val="1200"/>
              </a:spcAft>
              <a:defRPr/>
            </a:pPr>
            <a:r>
              <a:rPr lang="fr-FR" smtClean="0"/>
              <a:t>Compter exactement et rigoureusement le nombre de trous dans les MILD.</a:t>
            </a:r>
          </a:p>
          <a:p>
            <a:pPr>
              <a:spcAft>
                <a:spcPts val="1200"/>
              </a:spcAft>
              <a:defRPr/>
            </a:pPr>
            <a:r>
              <a:rPr lang="fr-FR" smtClean="0"/>
              <a:t>Mesurer la taille de chaque trou à l’aide du </a:t>
            </a:r>
            <a:r>
              <a:rPr lang="fr-FR" i="1" smtClean="0"/>
              <a:t>Modèle d’évaluation des trous.</a:t>
            </a:r>
            <a:endParaRPr lang="fr-FR" smtClean="0"/>
          </a:p>
          <a:p>
            <a:pPr>
              <a:spcAft>
                <a:spcPts val="1200"/>
              </a:spcAft>
              <a:defRPr/>
            </a:pPr>
            <a:r>
              <a:rPr lang="fr-FR" smtClean="0"/>
              <a:t>Consigner systématiquement le nombre de trous et leur taille dans la </a:t>
            </a:r>
            <a:r>
              <a:rPr lang="fr-FR" i="1" smtClean="0"/>
              <a:t>Feuille de pointage des trous.</a:t>
            </a:r>
            <a:endParaRPr lang="fr-FR" smtClean="0"/>
          </a:p>
          <a:p>
            <a:pPr>
              <a:spcAft>
                <a:spcPts val="1200"/>
              </a:spcAft>
              <a:defRPr/>
            </a:pPr>
            <a:r>
              <a:rPr lang="fr-FR" smtClean="0"/>
              <a:t>Comprendre les rôles et responsabilités de l’équipe chargée de l’enquête pendant l’évaluation de l’intégrité du tissu utilisé dans les MILD. </a:t>
            </a:r>
          </a:p>
          <a:p>
            <a:pPr>
              <a:defRPr/>
            </a:pPr>
            <a:endParaRPr lang="fr-FR" dirty="0" smtClean="0"/>
          </a:p>
        </p:txBody>
      </p:sp>
    </p:spTree>
  </p:cSld>
  <p:clrMapOvr>
    <a:masterClrMapping/>
  </p:clrMapOvr>
  <p:transition spd="slow" advTm="111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450975"/>
            <a:ext cx="7772400" cy="1362075"/>
          </a:xfrm>
        </p:spPr>
        <p:txBody>
          <a:bodyPr/>
          <a:lstStyle/>
          <a:p>
            <a:pPr>
              <a:defRPr/>
            </a:pPr>
            <a:r>
              <a:rPr lang="fr-FR" smtClean="0"/>
              <a:t>Feuille de pointage des trous</a:t>
            </a:r>
            <a:endParaRPr lang="fr-FR" dirty="0">
              <a:cs typeface="ＭＳ Ｐゴシック" charset="-128"/>
            </a:endParaRPr>
          </a:p>
        </p:txBody>
      </p:sp>
      <p:pic>
        <p:nvPicPr>
          <p:cNvPr id="43011"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35513" y="2327275"/>
            <a:ext cx="4192587" cy="2790825"/>
          </a:xfrm>
          <a:prstGeom prst="rect">
            <a:avLst/>
          </a:prstGeom>
          <a:noFill/>
          <a:ln w="9525">
            <a:solidFill>
              <a:srgbClr val="00B0F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4" name="Title 3"/>
          <p:cNvSpPr>
            <a:spLocks noGrp="1"/>
          </p:cNvSpPr>
          <p:nvPr>
            <p:ph type="title"/>
          </p:nvPr>
        </p:nvSpPr>
        <p:spPr>
          <a:xfrm>
            <a:off x="2286000" y="160338"/>
            <a:ext cx="6999288" cy="995362"/>
          </a:xfrm>
        </p:spPr>
        <p:txBody>
          <a:bodyPr/>
          <a:lstStyle/>
          <a:p>
            <a:r>
              <a:rPr lang="fr-FR" altLang="en-US" sz="3600" smtClean="0"/>
              <a:t>Feuille de pointage des trous</a:t>
            </a:r>
          </a:p>
        </p:txBody>
      </p:sp>
      <p:sp>
        <p:nvSpPr>
          <p:cNvPr id="7" name="Content Placeholder 6"/>
          <p:cNvSpPr>
            <a:spLocks noGrp="1"/>
          </p:cNvSpPr>
          <p:nvPr>
            <p:ph idx="1"/>
          </p:nvPr>
        </p:nvSpPr>
        <p:spPr>
          <a:xfrm>
            <a:off x="300038" y="1214438"/>
            <a:ext cx="8843962" cy="4724400"/>
          </a:xfrm>
        </p:spPr>
        <p:txBody>
          <a:bodyPr/>
          <a:lstStyle/>
          <a:p>
            <a:pPr>
              <a:defRPr/>
            </a:pPr>
            <a:r>
              <a:rPr lang="fr-FR" smtClean="0"/>
              <a:t>Elle sert à consigner le nombre total de trous présent sur chaque section de la moustiquaire.</a:t>
            </a:r>
          </a:p>
          <a:p>
            <a:pPr>
              <a:defRPr/>
            </a:pPr>
            <a:r>
              <a:rPr lang="fr-FR" smtClean="0"/>
              <a:t>Particulièrement utile pour les MILD qui comportent de nombreux trous.</a:t>
            </a:r>
          </a:p>
          <a:p>
            <a:pPr>
              <a:defRPr/>
            </a:pPr>
            <a:r>
              <a:rPr lang="fr-FR" smtClean="0"/>
              <a:t>Reprend les cinq sections de la moustiquaire :</a:t>
            </a:r>
          </a:p>
          <a:p>
            <a:pPr lvl="1">
              <a:buClr>
                <a:srgbClr val="99CC00"/>
              </a:buClr>
              <a:buFont typeface="Arial" pitchFamily="34" charset="0"/>
              <a:buChar char="•"/>
              <a:defRPr/>
            </a:pPr>
            <a:r>
              <a:rPr lang="fr-FR" sz="2400" dirty="0" smtClean="0"/>
              <a:t>2 côtés courts, 2 côtés longs et la partie supérieure</a:t>
            </a:r>
          </a:p>
          <a:p>
            <a:pPr>
              <a:buClr>
                <a:srgbClr val="99CC00"/>
              </a:buClr>
              <a:defRPr/>
            </a:pPr>
            <a:r>
              <a:rPr lang="fr-FR" smtClean="0"/>
              <a:t>Chaque section comprend des pointages correspondant aux 4 tailles de trous. </a:t>
            </a:r>
            <a:endParaRPr lang="fr-FR" dirty="0" smtClean="0"/>
          </a:p>
          <a:p>
            <a:pPr>
              <a:buClr>
                <a:srgbClr val="99CC00"/>
              </a:buClr>
              <a:defRPr/>
            </a:pPr>
            <a:r>
              <a:rPr lang="fr-FR" smtClean="0"/>
              <a:t>Et chacune de ces catégories compte 20 cercles à noircir pour chaque trou identifié.</a:t>
            </a:r>
            <a:endParaRPr lang="fr-FR"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505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0050" y="598488"/>
            <a:ext cx="4933950" cy="599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059" name="Title 4"/>
          <p:cNvSpPr>
            <a:spLocks noGrp="1"/>
          </p:cNvSpPr>
          <p:nvPr>
            <p:ph type="title"/>
          </p:nvPr>
        </p:nvSpPr>
        <p:spPr>
          <a:xfrm>
            <a:off x="657225" y="101600"/>
            <a:ext cx="5040313" cy="995363"/>
          </a:xfrm>
        </p:spPr>
        <p:txBody>
          <a:bodyPr/>
          <a:lstStyle/>
          <a:p>
            <a:r>
              <a:rPr lang="fr-FR" altLang="en-US" sz="3600" smtClean="0"/>
              <a:t>Feuille de pointage des trous</a:t>
            </a:r>
          </a:p>
        </p:txBody>
      </p:sp>
      <p:sp>
        <p:nvSpPr>
          <p:cNvPr id="45060" name="Content Placeholder 5"/>
          <p:cNvSpPr>
            <a:spLocks noGrp="1"/>
          </p:cNvSpPr>
          <p:nvPr>
            <p:ph sz="half" idx="2"/>
          </p:nvPr>
        </p:nvSpPr>
        <p:spPr>
          <a:xfrm>
            <a:off x="91282" y="1336675"/>
            <a:ext cx="4186237" cy="5256213"/>
          </a:xfrm>
        </p:spPr>
        <p:txBody>
          <a:bodyPr/>
          <a:lstStyle/>
          <a:p>
            <a:pPr>
              <a:buClr>
                <a:srgbClr val="99CC00"/>
              </a:buClr>
              <a:buFont typeface="Wingdings" pitchFamily="2" charset="2"/>
              <a:buChar char="§"/>
            </a:pPr>
            <a:r>
              <a:rPr lang="fr-FR" dirty="0" smtClean="0"/>
              <a:t>Reprend les cinq sections de la moustiquaire :</a:t>
            </a:r>
          </a:p>
          <a:p>
            <a:pPr marL="457200" lvl="1" indent="0">
              <a:buClr>
                <a:srgbClr val="99CC00"/>
              </a:buClr>
              <a:buFontTx/>
              <a:buNone/>
            </a:pPr>
            <a:r>
              <a:rPr lang="fr-FR" altLang="en-US" sz="2000" b="0" dirty="0" smtClean="0"/>
              <a:t>- côtés courts 1 et 2</a:t>
            </a:r>
          </a:p>
          <a:p>
            <a:pPr marL="457200" lvl="1" indent="0">
              <a:buClr>
                <a:srgbClr val="99CC00"/>
              </a:buClr>
              <a:buFontTx/>
              <a:buNone/>
            </a:pPr>
            <a:r>
              <a:rPr lang="fr-FR" altLang="en-US" sz="2000" b="0" dirty="0" smtClean="0"/>
              <a:t>- côtés longs 1 et 2</a:t>
            </a:r>
          </a:p>
          <a:p>
            <a:pPr marL="457200" lvl="1" indent="0">
              <a:buClr>
                <a:srgbClr val="99CC00"/>
              </a:buClr>
              <a:buFontTx/>
              <a:buNone/>
            </a:pPr>
            <a:r>
              <a:rPr lang="fr-FR" altLang="en-US" sz="2000" b="0" dirty="0" smtClean="0"/>
              <a:t>- partie supérieure</a:t>
            </a:r>
          </a:p>
          <a:p>
            <a:pPr>
              <a:spcAft>
                <a:spcPts val="1200"/>
              </a:spcAft>
              <a:buClr>
                <a:srgbClr val="99CC00"/>
              </a:buClr>
              <a:buFont typeface="Wingdings" pitchFamily="2" charset="2"/>
              <a:buChar char="§"/>
            </a:pPr>
            <a:r>
              <a:rPr lang="fr-FR" altLang="en-US" sz="2400" b="0" dirty="0" smtClean="0"/>
              <a:t>Chaque section comprend des pointages correspondant aux 4 tailles de trous.  </a:t>
            </a:r>
          </a:p>
          <a:p>
            <a:pPr>
              <a:buClr>
                <a:srgbClr val="99CC00"/>
              </a:buClr>
              <a:buFont typeface="Wingdings" pitchFamily="2" charset="2"/>
              <a:buChar char="§"/>
            </a:pPr>
            <a:r>
              <a:rPr lang="fr-FR" altLang="en-US" sz="2400" b="0" dirty="0" smtClean="0"/>
              <a:t>Et chacune de ces catégories compte 20 cercles à noircir pour chaque trou identifié.</a:t>
            </a:r>
          </a:p>
          <a:p>
            <a:endParaRPr lang="fr-FR" altLang="en-US" sz="2000" b="0" dirty="0" smtClean="0"/>
          </a:p>
        </p:txBody>
      </p:sp>
      <p:grpSp>
        <p:nvGrpSpPr>
          <p:cNvPr id="45061" name="Group 6"/>
          <p:cNvGrpSpPr>
            <a:grpSpLocks/>
          </p:cNvGrpSpPr>
          <p:nvPr/>
        </p:nvGrpSpPr>
        <p:grpSpPr bwMode="auto">
          <a:xfrm>
            <a:off x="3867150" y="2849563"/>
            <a:ext cx="1127125" cy="814387"/>
            <a:chOff x="4126334" y="3273800"/>
            <a:chExt cx="1127020" cy="684561"/>
          </a:xfrm>
        </p:grpSpPr>
        <p:sp>
          <p:nvSpPr>
            <p:cNvPr id="45065" name="Rounded Rectangle 6"/>
            <p:cNvSpPr>
              <a:spLocks noChangeArrowheads="1"/>
            </p:cNvSpPr>
            <p:nvPr/>
          </p:nvSpPr>
          <p:spPr bwMode="auto">
            <a:xfrm>
              <a:off x="4879238" y="3273800"/>
              <a:ext cx="374116" cy="684561"/>
            </a:xfrm>
            <a:prstGeom prst="roundRect">
              <a:avLst>
                <a:gd name="adj" fmla="val 16667"/>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800" b="1">
                  <a:solidFill>
                    <a:schemeClr val="tx1"/>
                  </a:solidFill>
                  <a:latin typeface="Calibri" pitchFamily="34" charset="0"/>
                  <a:ea typeface="MS PGothic" pitchFamily="34" charset="-128"/>
                </a:defRPr>
              </a:lvl1pPr>
              <a:lvl2pPr marL="742950" indent="-285750">
                <a:spcBef>
                  <a:spcPct val="20000"/>
                </a:spcBef>
                <a:buChar char="–"/>
                <a:defRPr sz="2600" b="1">
                  <a:solidFill>
                    <a:schemeClr val="tx1"/>
                  </a:solidFill>
                  <a:latin typeface="Calibri" pitchFamily="34" charset="0"/>
                  <a:ea typeface="MS PGothic" pitchFamily="34" charset="-128"/>
                </a:defRPr>
              </a:lvl2pPr>
              <a:lvl3pPr marL="1143000" indent="-228600">
                <a:spcBef>
                  <a:spcPct val="20000"/>
                </a:spcBef>
                <a:buChar char="•"/>
                <a:defRPr sz="2400" b="1">
                  <a:solidFill>
                    <a:schemeClr val="tx1"/>
                  </a:solidFill>
                  <a:latin typeface="Calibri" pitchFamily="34" charset="0"/>
                  <a:ea typeface="MS PGothic" pitchFamily="34" charset="-128"/>
                </a:defRPr>
              </a:lvl3pPr>
              <a:lvl4pPr marL="1600200" indent="-228600">
                <a:spcBef>
                  <a:spcPct val="20000"/>
                </a:spcBef>
                <a:buChar char="–"/>
                <a:defRPr sz="2000" b="1">
                  <a:solidFill>
                    <a:schemeClr val="tx1"/>
                  </a:solidFill>
                  <a:latin typeface="Calibri" pitchFamily="34" charset="0"/>
                  <a:ea typeface="MS PGothic" pitchFamily="34" charset="-128"/>
                </a:defRPr>
              </a:lvl4pPr>
              <a:lvl5pPr marL="2057400" indent="-228600">
                <a:spcBef>
                  <a:spcPct val="20000"/>
                </a:spcBef>
                <a:buChar char="»"/>
                <a:defRPr sz="2000" b="1">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Char char="»"/>
                <a:defRPr sz="2000" b="1">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Char char="»"/>
                <a:defRPr sz="2000" b="1">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Char char="»"/>
                <a:defRPr sz="2000" b="1">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Char char="»"/>
                <a:defRPr sz="2000" b="1">
                  <a:solidFill>
                    <a:schemeClr val="tx1"/>
                  </a:solidFill>
                  <a:latin typeface="Calibri" pitchFamily="34" charset="0"/>
                  <a:ea typeface="MS PGothic" pitchFamily="34" charset="-128"/>
                </a:defRPr>
              </a:lvl9pPr>
            </a:lstStyle>
            <a:p>
              <a:pPr>
                <a:spcBef>
                  <a:spcPct val="0"/>
                </a:spcBef>
                <a:buFontTx/>
                <a:buNone/>
              </a:pPr>
              <a:endParaRPr lang="en-US" altLang="en-US" sz="2400" b="0">
                <a:latin typeface="Times" pitchFamily="18" charset="0"/>
              </a:endParaRPr>
            </a:p>
          </p:txBody>
        </p:sp>
        <p:cxnSp>
          <p:nvCxnSpPr>
            <p:cNvPr id="45066" name="Straight Arrow Connector 9"/>
            <p:cNvCxnSpPr>
              <a:cxnSpLocks noChangeShapeType="1"/>
            </p:cNvCxnSpPr>
            <p:nvPr/>
          </p:nvCxnSpPr>
          <p:spPr bwMode="auto">
            <a:xfrm>
              <a:off x="4126334" y="3813143"/>
              <a:ext cx="704634" cy="0"/>
            </a:xfrm>
            <a:prstGeom prst="straightConnector1">
              <a:avLst/>
            </a:prstGeom>
            <a:noFill/>
            <a:ln w="28575" algn="ctr">
              <a:solidFill>
                <a:srgbClr val="FF0000"/>
              </a:solidFill>
              <a:round/>
              <a:headEnd/>
              <a:tailEnd type="triangle" w="med" len="med"/>
            </a:ln>
            <a:extLst>
              <a:ext uri="{909E8E84-426E-40DD-AFC4-6F175D3DCCD1}">
                <a14:hiddenFill xmlns:a14="http://schemas.microsoft.com/office/drawing/2010/main">
                  <a:noFill/>
                </a14:hiddenFill>
              </a:ext>
            </a:extLst>
          </p:spPr>
        </p:cxnSp>
      </p:grpSp>
      <p:grpSp>
        <p:nvGrpSpPr>
          <p:cNvPr id="45062" name="Group 5"/>
          <p:cNvGrpSpPr>
            <a:grpSpLocks/>
          </p:cNvGrpSpPr>
          <p:nvPr/>
        </p:nvGrpSpPr>
        <p:grpSpPr bwMode="auto">
          <a:xfrm>
            <a:off x="3960813" y="4602163"/>
            <a:ext cx="3746500" cy="1031875"/>
            <a:chOff x="4227247" y="4984892"/>
            <a:chExt cx="3578071" cy="911157"/>
          </a:xfrm>
        </p:grpSpPr>
        <p:sp>
          <p:nvSpPr>
            <p:cNvPr id="45063" name="Rounded Rectangle 7"/>
            <p:cNvSpPr>
              <a:spLocks noChangeArrowheads="1"/>
            </p:cNvSpPr>
            <p:nvPr/>
          </p:nvSpPr>
          <p:spPr bwMode="auto">
            <a:xfrm>
              <a:off x="5253354" y="4984892"/>
              <a:ext cx="2551964" cy="911157"/>
            </a:xfrm>
            <a:prstGeom prst="roundRect">
              <a:avLst>
                <a:gd name="adj" fmla="val 16667"/>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800" b="1">
                  <a:solidFill>
                    <a:schemeClr val="tx1"/>
                  </a:solidFill>
                  <a:latin typeface="Calibri" pitchFamily="34" charset="0"/>
                  <a:ea typeface="MS PGothic" pitchFamily="34" charset="-128"/>
                </a:defRPr>
              </a:lvl1pPr>
              <a:lvl2pPr marL="742950" indent="-285750">
                <a:spcBef>
                  <a:spcPct val="20000"/>
                </a:spcBef>
                <a:buChar char="–"/>
                <a:defRPr sz="2600" b="1">
                  <a:solidFill>
                    <a:schemeClr val="tx1"/>
                  </a:solidFill>
                  <a:latin typeface="Calibri" pitchFamily="34" charset="0"/>
                  <a:ea typeface="MS PGothic" pitchFamily="34" charset="-128"/>
                </a:defRPr>
              </a:lvl2pPr>
              <a:lvl3pPr marL="1143000" indent="-228600">
                <a:spcBef>
                  <a:spcPct val="20000"/>
                </a:spcBef>
                <a:buChar char="•"/>
                <a:defRPr sz="2400" b="1">
                  <a:solidFill>
                    <a:schemeClr val="tx1"/>
                  </a:solidFill>
                  <a:latin typeface="Calibri" pitchFamily="34" charset="0"/>
                  <a:ea typeface="MS PGothic" pitchFamily="34" charset="-128"/>
                </a:defRPr>
              </a:lvl3pPr>
              <a:lvl4pPr marL="1600200" indent="-228600">
                <a:spcBef>
                  <a:spcPct val="20000"/>
                </a:spcBef>
                <a:buChar char="–"/>
                <a:defRPr sz="2000" b="1">
                  <a:solidFill>
                    <a:schemeClr val="tx1"/>
                  </a:solidFill>
                  <a:latin typeface="Calibri" pitchFamily="34" charset="0"/>
                  <a:ea typeface="MS PGothic" pitchFamily="34" charset="-128"/>
                </a:defRPr>
              </a:lvl4pPr>
              <a:lvl5pPr marL="2057400" indent="-228600">
                <a:spcBef>
                  <a:spcPct val="20000"/>
                </a:spcBef>
                <a:buChar char="»"/>
                <a:defRPr sz="2000" b="1">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Char char="»"/>
                <a:defRPr sz="2000" b="1">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Char char="»"/>
                <a:defRPr sz="2000" b="1">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Char char="»"/>
                <a:defRPr sz="2000" b="1">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Char char="»"/>
                <a:defRPr sz="2000" b="1">
                  <a:solidFill>
                    <a:schemeClr val="tx1"/>
                  </a:solidFill>
                  <a:latin typeface="Calibri" pitchFamily="34" charset="0"/>
                  <a:ea typeface="MS PGothic" pitchFamily="34" charset="-128"/>
                </a:defRPr>
              </a:lvl9pPr>
            </a:lstStyle>
            <a:p>
              <a:pPr>
                <a:spcBef>
                  <a:spcPct val="0"/>
                </a:spcBef>
                <a:buFontTx/>
                <a:buNone/>
              </a:pPr>
              <a:endParaRPr lang="en-US" altLang="en-US" sz="2400" b="0">
                <a:latin typeface="Times" pitchFamily="18" charset="0"/>
              </a:endParaRPr>
            </a:p>
          </p:txBody>
        </p:sp>
        <p:cxnSp>
          <p:nvCxnSpPr>
            <p:cNvPr id="45064" name="Straight Arrow Connector 10"/>
            <p:cNvCxnSpPr>
              <a:cxnSpLocks noChangeShapeType="1"/>
            </p:cNvCxnSpPr>
            <p:nvPr/>
          </p:nvCxnSpPr>
          <p:spPr bwMode="auto">
            <a:xfrm>
              <a:off x="4227247" y="5147116"/>
              <a:ext cx="987321" cy="0"/>
            </a:xfrm>
            <a:prstGeom prst="straightConnector1">
              <a:avLst/>
            </a:prstGeom>
            <a:noFill/>
            <a:ln w="28575" algn="ctr">
              <a:solidFill>
                <a:srgbClr val="FF0000"/>
              </a:solidFill>
              <a:round/>
              <a:headEnd/>
              <a:tailEnd type="triangle" w="med" len="med"/>
            </a:ln>
            <a:extLst>
              <a:ext uri="{909E8E84-426E-40DD-AFC4-6F175D3DCCD1}">
                <a14:hiddenFill xmlns:a14="http://schemas.microsoft.com/office/drawing/2010/main">
                  <a:noFill/>
                </a14:hiddenFill>
              </a:ext>
            </a:extLst>
          </p:spPr>
        </p:cxnSp>
      </p:gr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55625" y="1301750"/>
            <a:ext cx="8032750" cy="1362075"/>
          </a:xfrm>
        </p:spPr>
        <p:txBody>
          <a:bodyPr/>
          <a:lstStyle/>
          <a:p>
            <a:pPr>
              <a:defRPr/>
            </a:pPr>
            <a:r>
              <a:rPr lang="fr-FR" smtClean="0"/>
              <a:t>Procédure d’évaluation des trous</a:t>
            </a:r>
            <a:endParaRPr lang="fr-FR" dirty="0">
              <a:cs typeface="ＭＳ Ｐゴシック" charset="-128"/>
            </a:endParaRPr>
          </a:p>
        </p:txBody>
      </p:sp>
      <p:pic>
        <p:nvPicPr>
          <p:cNvPr id="46083" name="Content Placeholder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281238"/>
            <a:ext cx="4321175" cy="2986087"/>
          </a:xfrm>
          <a:prstGeom prst="rect">
            <a:avLst/>
          </a:prstGeom>
          <a:noFill/>
          <a:ln w="9525">
            <a:solidFill>
              <a:srgbClr val="00B0F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Title 1"/>
          <p:cNvSpPr>
            <a:spLocks noGrp="1"/>
          </p:cNvSpPr>
          <p:nvPr>
            <p:ph type="title"/>
          </p:nvPr>
        </p:nvSpPr>
        <p:spPr>
          <a:xfrm>
            <a:off x="2228850" y="212725"/>
            <a:ext cx="5859463" cy="995363"/>
          </a:xfrm>
        </p:spPr>
        <p:txBody>
          <a:bodyPr/>
          <a:lstStyle/>
          <a:p>
            <a:r>
              <a:rPr lang="fr-FR" altLang="en-US" sz="3600" smtClean="0"/>
              <a:t>Équipe chargée d’évaluer les trous</a:t>
            </a:r>
          </a:p>
        </p:txBody>
      </p:sp>
      <p:sp>
        <p:nvSpPr>
          <p:cNvPr id="4" name="Content Placeholder 4"/>
          <p:cNvSpPr>
            <a:spLocks noGrp="1"/>
          </p:cNvSpPr>
          <p:nvPr>
            <p:ph idx="1"/>
          </p:nvPr>
        </p:nvSpPr>
        <p:spPr>
          <a:xfrm>
            <a:off x="355600" y="1450975"/>
            <a:ext cx="8501063" cy="4949825"/>
          </a:xfrm>
        </p:spPr>
        <p:txBody>
          <a:bodyPr/>
          <a:lstStyle/>
          <a:p>
            <a:pPr eaLnBrk="1" fontAlgn="auto" hangingPunct="1">
              <a:spcAft>
                <a:spcPts val="1200"/>
              </a:spcAft>
              <a:buClr>
                <a:srgbClr val="99CC00"/>
              </a:buClr>
              <a:defRPr/>
            </a:pPr>
            <a:r>
              <a:rPr lang="fr-FR" smtClean="0"/>
              <a:t>Les investigateurs travaillent par équipes de deux.</a:t>
            </a:r>
          </a:p>
          <a:p>
            <a:pPr eaLnBrk="1" fontAlgn="auto" hangingPunct="1">
              <a:spcAft>
                <a:spcPts val="1200"/>
              </a:spcAft>
              <a:buClr>
                <a:srgbClr val="99CC00"/>
              </a:buClr>
              <a:defRPr/>
            </a:pPr>
            <a:r>
              <a:rPr lang="fr-FR" smtClean="0"/>
              <a:t>Les membres du ménage aident à tenir les moustiquaires à chaque bout.</a:t>
            </a:r>
          </a:p>
          <a:p>
            <a:pPr eaLnBrk="1" fontAlgn="auto" hangingPunct="1">
              <a:spcAft>
                <a:spcPts val="1200"/>
              </a:spcAft>
              <a:buClr>
                <a:srgbClr val="99CC00"/>
              </a:buClr>
              <a:defRPr/>
            </a:pPr>
            <a:r>
              <a:rPr lang="fr-FR" smtClean="0"/>
              <a:t>Un investigateur est chargé de consigner le nombre de trous et leur taille.</a:t>
            </a:r>
          </a:p>
          <a:p>
            <a:pPr eaLnBrk="1" fontAlgn="auto" hangingPunct="1">
              <a:spcAft>
                <a:spcPts val="1200"/>
              </a:spcAft>
              <a:buClr>
                <a:srgbClr val="99CC00"/>
              </a:buClr>
              <a:defRPr/>
            </a:pPr>
            <a:r>
              <a:rPr lang="fr-FR" smtClean="0"/>
              <a:t>L’autre investigateur mesure et compte les trous.</a:t>
            </a:r>
          </a:p>
          <a:p>
            <a:pPr>
              <a:spcAft>
                <a:spcPts val="1200"/>
              </a:spcAft>
              <a:defRPr/>
            </a:pPr>
            <a:endParaRPr lang="fr-FR" sz="3200" dirty="0">
              <a:cs typeface="ＭＳ Ｐゴシック" charset="-128"/>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Title 4"/>
          <p:cNvSpPr>
            <a:spLocks noGrp="1"/>
          </p:cNvSpPr>
          <p:nvPr>
            <p:ph type="title"/>
          </p:nvPr>
        </p:nvSpPr>
        <p:spPr>
          <a:xfrm>
            <a:off x="2411413" y="193675"/>
            <a:ext cx="5376862" cy="995363"/>
          </a:xfrm>
        </p:spPr>
        <p:txBody>
          <a:bodyPr/>
          <a:lstStyle/>
          <a:p>
            <a:r>
              <a:rPr lang="fr-FR" altLang="en-US" sz="3600" smtClean="0"/>
              <a:t>Étape 1</a:t>
            </a:r>
          </a:p>
        </p:txBody>
      </p:sp>
      <p:sp>
        <p:nvSpPr>
          <p:cNvPr id="6" name="Content Placeholder 5"/>
          <p:cNvSpPr>
            <a:spLocks noGrp="1"/>
          </p:cNvSpPr>
          <p:nvPr>
            <p:ph idx="1"/>
          </p:nvPr>
        </p:nvSpPr>
        <p:spPr>
          <a:xfrm>
            <a:off x="368300" y="1260475"/>
            <a:ext cx="7704138" cy="4967288"/>
          </a:xfrm>
        </p:spPr>
        <p:txBody>
          <a:bodyPr/>
          <a:lstStyle/>
          <a:p>
            <a:pPr>
              <a:spcAft>
                <a:spcPts val="1200"/>
              </a:spcAft>
              <a:defRPr/>
            </a:pPr>
            <a:r>
              <a:rPr lang="fr-FR" kern="1200" dirty="0" smtClean="0"/>
              <a:t>Repérez si la MILD est suspendue au-dessus du lit ou du couchage.</a:t>
            </a:r>
          </a:p>
          <a:p>
            <a:pPr>
              <a:spcAft>
                <a:spcPts val="1200"/>
              </a:spcAft>
              <a:defRPr/>
            </a:pPr>
            <a:r>
              <a:rPr lang="fr-FR" kern="1200" dirty="0" smtClean="0"/>
              <a:t>Dépliez ou dénouez la MILD afin que tous les côtés soient bien visibles et afin de pouvoir compter et mesurer facilement les trous. </a:t>
            </a:r>
          </a:p>
          <a:p>
            <a:pPr>
              <a:spcAft>
                <a:spcPts val="1200"/>
              </a:spcAft>
              <a:defRPr/>
            </a:pPr>
            <a:r>
              <a:rPr lang="fr-FR" kern="1200" dirty="0" smtClean="0"/>
              <a:t>Si la moustiquaire n’est pas suspendue, emmenez-la dans un endroit suffisamment spacieux et éclairé.</a:t>
            </a:r>
          </a:p>
          <a:p>
            <a:pPr>
              <a:spcAft>
                <a:spcPts val="1200"/>
              </a:spcAft>
              <a:defRPr/>
            </a:pPr>
            <a:r>
              <a:rPr lang="fr-FR" kern="1200" dirty="0" smtClean="0"/>
              <a:t>Tenez-la par les « boucles de suspension ».</a:t>
            </a:r>
          </a:p>
          <a:p>
            <a:pPr>
              <a:spcAft>
                <a:spcPts val="1200"/>
              </a:spcAft>
              <a:defRPr/>
            </a:pPr>
            <a:endParaRPr lang="fr-FR"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4" name="Title 1"/>
          <p:cNvSpPr>
            <a:spLocks noGrp="1"/>
          </p:cNvSpPr>
          <p:nvPr>
            <p:ph type="title"/>
          </p:nvPr>
        </p:nvSpPr>
        <p:spPr>
          <a:xfrm>
            <a:off x="2317750" y="257175"/>
            <a:ext cx="5375275" cy="995363"/>
          </a:xfrm>
        </p:spPr>
        <p:txBody>
          <a:bodyPr/>
          <a:lstStyle/>
          <a:p>
            <a:r>
              <a:rPr lang="fr-FR" smtClean="0"/>
              <a:t>Étape 1</a:t>
            </a:r>
          </a:p>
        </p:txBody>
      </p:sp>
      <p:pic>
        <p:nvPicPr>
          <p:cNvPr id="49155"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844675"/>
            <a:ext cx="4140200"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6"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59338" y="1844675"/>
            <a:ext cx="4140200"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8" name="Title 1"/>
          <p:cNvSpPr>
            <a:spLocks noGrp="1"/>
          </p:cNvSpPr>
          <p:nvPr>
            <p:ph type="title"/>
          </p:nvPr>
        </p:nvSpPr>
        <p:spPr>
          <a:xfrm>
            <a:off x="2427288" y="193675"/>
            <a:ext cx="5376862" cy="995363"/>
          </a:xfrm>
        </p:spPr>
        <p:txBody>
          <a:bodyPr/>
          <a:lstStyle/>
          <a:p>
            <a:r>
              <a:rPr lang="fr-FR" smtClean="0"/>
              <a:t>Étape 2</a:t>
            </a:r>
          </a:p>
        </p:txBody>
      </p:sp>
      <p:sp>
        <p:nvSpPr>
          <p:cNvPr id="6" name="Content Placeholder 5"/>
          <p:cNvSpPr>
            <a:spLocks noGrp="1"/>
          </p:cNvSpPr>
          <p:nvPr>
            <p:ph idx="1"/>
          </p:nvPr>
        </p:nvSpPr>
        <p:spPr>
          <a:xfrm>
            <a:off x="368300" y="1203325"/>
            <a:ext cx="8407400" cy="5338763"/>
          </a:xfrm>
        </p:spPr>
        <p:txBody>
          <a:bodyPr/>
          <a:lstStyle/>
          <a:p>
            <a:pPr>
              <a:defRPr/>
            </a:pPr>
            <a:r>
              <a:rPr lang="fr-FR" kern="1200" dirty="0" smtClean="0"/>
              <a:t>Identifiez la marque de la MILD, inscrite sur l’étiquette.</a:t>
            </a:r>
          </a:p>
          <a:p>
            <a:pPr>
              <a:defRPr/>
            </a:pPr>
            <a:endParaRPr lang="fr-FR" kern="1200" dirty="0" smtClean="0"/>
          </a:p>
          <a:p>
            <a:pPr>
              <a:defRPr/>
            </a:pPr>
            <a:endParaRPr lang="fr-FR" kern="1200" dirty="0" smtClean="0"/>
          </a:p>
          <a:p>
            <a:pPr>
              <a:defRPr/>
            </a:pPr>
            <a:endParaRPr lang="fr-FR" kern="1200" dirty="0" smtClean="0"/>
          </a:p>
          <a:p>
            <a:pPr>
              <a:defRPr/>
            </a:pPr>
            <a:endParaRPr lang="fr-FR" kern="1200" dirty="0" smtClean="0"/>
          </a:p>
          <a:p>
            <a:pPr>
              <a:defRPr/>
            </a:pPr>
            <a:r>
              <a:rPr lang="fr-FR" kern="1200" dirty="0" smtClean="0">
                <a:latin typeface="+mn-lt"/>
              </a:rPr>
              <a:t>Commencez par inspecter le </a:t>
            </a:r>
            <a:r>
              <a:rPr lang="fr-FR" b="1" kern="1200" dirty="0" smtClean="0">
                <a:latin typeface="+mn-lt"/>
              </a:rPr>
              <a:t>côté court</a:t>
            </a:r>
            <a:r>
              <a:rPr lang="fr-FR" kern="1200" dirty="0" smtClean="0">
                <a:latin typeface="+mn-lt"/>
              </a:rPr>
              <a:t> situé à côté de l’étiquette.</a:t>
            </a:r>
          </a:p>
          <a:p>
            <a:pPr lvl="1">
              <a:defRPr/>
            </a:pPr>
            <a:r>
              <a:rPr lang="fr-FR" sz="2400" kern="1200" dirty="0" smtClean="0">
                <a:latin typeface="+mn-lt"/>
              </a:rPr>
              <a:t>Pour les moustiquaires coniques, partez de l’étiquette et faites tout le tour. Remplissez uniquement la première section de la feuille de pointage.</a:t>
            </a:r>
            <a:r>
              <a:rPr lang="fr-FR" smtClean="0"/>
              <a:t> </a:t>
            </a:r>
          </a:p>
          <a:p>
            <a:pPr marL="0" indent="0">
              <a:buFont typeface="Wingdings" pitchFamily="2" charset="2"/>
              <a:buNone/>
              <a:defRPr/>
            </a:pPr>
            <a:endParaRPr lang="fr-FR" dirty="0"/>
          </a:p>
        </p:txBody>
      </p:sp>
      <p:pic>
        <p:nvPicPr>
          <p:cNvPr id="5018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90900" y="1737379"/>
            <a:ext cx="3449638" cy="2301875"/>
          </a:xfrm>
          <a:prstGeom prst="rect">
            <a:avLst/>
          </a:prstGeom>
          <a:solidFill>
            <a:srgbClr val="00B0F0"/>
          </a:solidFill>
          <a:ln w="9525">
            <a:solidFill>
              <a:srgbClr val="00B0F0"/>
            </a:solid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76350"/>
            <a:ext cx="6457950" cy="5275263"/>
          </a:xfrm>
        </p:spPr>
        <p:txBody>
          <a:bodyPr/>
          <a:lstStyle/>
          <a:p>
            <a:pPr>
              <a:defRPr/>
            </a:pPr>
            <a:r>
              <a:rPr lang="fr-FR" sz="2600" kern="1200" smtClean="0"/>
              <a:t>Comptez les </a:t>
            </a:r>
            <a:r>
              <a:rPr lang="fr-FR" sz="2600" b="1" kern="1200" smtClean="0"/>
              <a:t>trous de taille 1</a:t>
            </a:r>
            <a:r>
              <a:rPr lang="fr-FR" sz="2600" kern="1200" smtClean="0"/>
              <a:t> sur le côté court de la moustiquaire en plaçant le </a:t>
            </a:r>
            <a:r>
              <a:rPr lang="fr-FR" sz="2600" i="1" kern="1200" smtClean="0"/>
              <a:t>Modèle d’évaluation des trous</a:t>
            </a:r>
            <a:r>
              <a:rPr lang="fr-FR" sz="2600" kern="1200" smtClean="0"/>
              <a:t> derrière les trous.</a:t>
            </a:r>
          </a:p>
          <a:p>
            <a:pPr>
              <a:defRPr/>
            </a:pPr>
            <a:endParaRPr lang="fr-FR" sz="2600" kern="1200" dirty="0"/>
          </a:p>
        </p:txBody>
      </p:sp>
      <p:sp>
        <p:nvSpPr>
          <p:cNvPr id="51203" name="Title 1"/>
          <p:cNvSpPr>
            <a:spLocks noGrp="1"/>
          </p:cNvSpPr>
          <p:nvPr>
            <p:ph type="title"/>
          </p:nvPr>
        </p:nvSpPr>
        <p:spPr>
          <a:xfrm>
            <a:off x="2317750" y="209550"/>
            <a:ext cx="5375275" cy="995363"/>
          </a:xfrm>
        </p:spPr>
        <p:txBody>
          <a:bodyPr/>
          <a:lstStyle/>
          <a:p>
            <a:r>
              <a:rPr lang="fr-FR" smtClean="0"/>
              <a:t>Étape 3</a:t>
            </a:r>
          </a:p>
        </p:txBody>
      </p:sp>
      <p:pic>
        <p:nvPicPr>
          <p:cNvPr id="5120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32588" y="1444625"/>
            <a:ext cx="2174875" cy="2713038"/>
          </a:xfrm>
          <a:prstGeom prst="rect">
            <a:avLst/>
          </a:prstGeom>
          <a:noFill/>
          <a:ln w="9525">
            <a:solidFill>
              <a:srgbClr val="00B0F0"/>
            </a:solidFill>
            <a:miter lim="800000"/>
            <a:headEnd/>
            <a:tailEnd/>
          </a:ln>
          <a:extLst>
            <a:ext uri="{909E8E84-426E-40DD-AFC4-6F175D3DCCD1}">
              <a14:hiddenFill xmlns:a14="http://schemas.microsoft.com/office/drawing/2010/main">
                <a:solidFill>
                  <a:srgbClr val="FFFFFF"/>
                </a:solidFill>
              </a14:hiddenFill>
            </a:ext>
          </a:extLst>
        </p:spPr>
      </p:pic>
      <p:pic>
        <p:nvPicPr>
          <p:cNvPr id="51205"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8800" y="2994025"/>
            <a:ext cx="3873500" cy="343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222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288" y="3114675"/>
            <a:ext cx="5984875" cy="269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0" y="1276350"/>
            <a:ext cx="6457950" cy="1641475"/>
          </a:xfrm>
        </p:spPr>
        <p:txBody>
          <a:bodyPr/>
          <a:lstStyle/>
          <a:p>
            <a:pPr>
              <a:defRPr/>
            </a:pPr>
            <a:r>
              <a:rPr lang="fr-FR" sz="2600" kern="1200" smtClean="0"/>
              <a:t>Inscrivez le nombre de</a:t>
            </a:r>
            <a:r>
              <a:rPr lang="fr-FR" sz="2600" b="1" kern="1200" smtClean="0"/>
              <a:t> trous de taille 1</a:t>
            </a:r>
            <a:r>
              <a:rPr lang="fr-FR" sz="2600" kern="1200" smtClean="0"/>
              <a:t> sur la feuille de pointage en noircissant les cercles correspondants.</a:t>
            </a:r>
          </a:p>
          <a:p>
            <a:pPr>
              <a:defRPr/>
            </a:pPr>
            <a:endParaRPr lang="fr-FR" sz="2600" kern="1200" dirty="0"/>
          </a:p>
        </p:txBody>
      </p:sp>
      <p:sp>
        <p:nvSpPr>
          <p:cNvPr id="52228" name="Title 1"/>
          <p:cNvSpPr>
            <a:spLocks noGrp="1"/>
          </p:cNvSpPr>
          <p:nvPr>
            <p:ph type="title"/>
          </p:nvPr>
        </p:nvSpPr>
        <p:spPr>
          <a:xfrm>
            <a:off x="2317750" y="209550"/>
            <a:ext cx="5375275" cy="995363"/>
          </a:xfrm>
        </p:spPr>
        <p:txBody>
          <a:bodyPr/>
          <a:lstStyle/>
          <a:p>
            <a:r>
              <a:rPr lang="fr-FR" smtClean="0"/>
              <a:t>Étape 3</a:t>
            </a:r>
          </a:p>
        </p:txBody>
      </p:sp>
      <p:pic>
        <p:nvPicPr>
          <p:cNvPr id="52229"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32588" y="1444625"/>
            <a:ext cx="2174875" cy="2713038"/>
          </a:xfrm>
          <a:prstGeom prst="rect">
            <a:avLst/>
          </a:prstGeom>
          <a:noFill/>
          <a:ln w="9525">
            <a:solidFill>
              <a:srgbClr val="00B0F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Title 3"/>
          <p:cNvSpPr>
            <a:spLocks noGrp="1"/>
          </p:cNvSpPr>
          <p:nvPr>
            <p:ph type="title"/>
          </p:nvPr>
        </p:nvSpPr>
        <p:spPr>
          <a:xfrm>
            <a:off x="849313" y="204788"/>
            <a:ext cx="8294687" cy="995362"/>
          </a:xfrm>
        </p:spPr>
        <p:txBody>
          <a:bodyPr/>
          <a:lstStyle/>
          <a:p>
            <a:r>
              <a:rPr lang="fr-FR" dirty="0" smtClean="0"/>
              <a:t>Programme de la formation — Jour 1 </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034912232"/>
              </p:ext>
            </p:extLst>
          </p:nvPr>
        </p:nvGraphicFramePr>
        <p:xfrm>
          <a:off x="849313" y="1330605"/>
          <a:ext cx="7445375" cy="4882518"/>
        </p:xfrm>
        <a:graphic>
          <a:graphicData uri="http://schemas.openxmlformats.org/drawingml/2006/table">
            <a:tbl>
              <a:tblPr/>
              <a:tblGrid>
                <a:gridCol w="219075"/>
                <a:gridCol w="5541962"/>
                <a:gridCol w="1684338"/>
              </a:tblGrid>
              <a:tr h="569913">
                <a:tc gridSpan="2">
                  <a:txBody>
                    <a:bodyPr/>
                    <a:lstStyle/>
                    <a:p>
                      <a:pPr marL="249238" marR="0" lvl="0" indent="-179388" algn="ctr"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tx1"/>
                          </a:solidFill>
                          <a:effectLst/>
                          <a:latin typeface="Arial" charset="0"/>
                        </a:rPr>
                        <a:t> Session</a:t>
                      </a:r>
                      <a:endParaRPr kumimoji="0" lang="fr-FR" sz="2400" b="1" i="0" u="none" strike="noStrike" cap="none" normalizeH="0" baseline="0" dirty="0" smtClean="0">
                        <a:ln>
                          <a:noFill/>
                        </a:ln>
                        <a:solidFill>
                          <a:schemeClr val="tx1"/>
                        </a:solidFill>
                        <a:effectLst/>
                        <a:latin typeface="Arial" charset="0"/>
                        <a:ea typeface="Calibri" pitchFamily="34" charset="0"/>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hMerge="1">
                  <a:txBody>
                    <a:bodyPr/>
                    <a:lstStyle/>
                    <a:p>
                      <a:endParaRPr lang="en-US"/>
                    </a:p>
                  </a:txBody>
                  <a:tcPr/>
                </a:tc>
                <a:tc>
                  <a:txBody>
                    <a:bodyPr/>
                    <a:lstStyle/>
                    <a:p>
                      <a:pPr marL="0" marR="0" lvl="0" indent="-225425" algn="ctr"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tx1"/>
                          </a:solidFill>
                          <a:effectLst/>
                          <a:latin typeface="Arial" charset="0"/>
                        </a:rPr>
                        <a:t>Durée</a:t>
                      </a:r>
                      <a:endParaRPr kumimoji="0" lang="fr-FR" sz="2400" b="1" i="0" u="none" strike="noStrike" cap="none" normalizeH="0" baseline="0" dirty="0" smtClean="0">
                        <a:ln>
                          <a:noFill/>
                        </a:ln>
                        <a:solidFill>
                          <a:schemeClr val="tx1"/>
                        </a:solidFill>
                        <a:effectLst/>
                        <a:latin typeface="Arial" charset="0"/>
                        <a:ea typeface="Calibri" pitchFamily="34" charset="0"/>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r>
              <a:tr h="569913">
                <a:tc rowSpan="7">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dirty="0" smtClean="0">
                          <a:ln>
                            <a:noFill/>
                          </a:ln>
                          <a:solidFill>
                            <a:srgbClr val="FFFFFF"/>
                          </a:solidFill>
                          <a:effectLst/>
                          <a:latin typeface="Arial" charset="0"/>
                        </a:rPr>
                        <a:t> </a:t>
                      </a:r>
                      <a:endParaRPr kumimoji="0" lang="fr-FR" sz="1200" b="1" i="0" u="none" strike="noStrike" cap="none" normalizeH="0" baseline="0" dirty="0" smtClean="0">
                        <a:ln>
                          <a:noFill/>
                        </a:ln>
                        <a:solidFill>
                          <a:srgbClr val="FFFFFF"/>
                        </a:solidFill>
                        <a:effectLst/>
                        <a:latin typeface="Arial"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dirty="0" smtClean="0">
                          <a:ln>
                            <a:noFill/>
                          </a:ln>
                          <a:solidFill>
                            <a:srgbClr val="FFFFFF"/>
                          </a:solidFill>
                          <a:effectLst/>
                          <a:latin typeface="Arial" charset="0"/>
                        </a:rPr>
                        <a:t> </a:t>
                      </a:r>
                      <a:endParaRPr kumimoji="0" lang="fr-FR" sz="1200" b="1" i="0" u="none" strike="noStrike" cap="none" normalizeH="0" baseline="0" dirty="0" smtClean="0">
                        <a:ln>
                          <a:noFill/>
                        </a:ln>
                        <a:solidFill>
                          <a:srgbClr val="FFFFFF"/>
                        </a:solidFill>
                        <a:effectLst/>
                        <a:latin typeface="Arial" charset="0"/>
                        <a:ea typeface="MS PGothic" pitchFamily="34" charset="-128"/>
                        <a:cs typeface="Calibri"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dirty="0" smtClean="0">
                          <a:ln>
                            <a:noFill/>
                          </a:ln>
                          <a:solidFill>
                            <a:srgbClr val="FFFFFF"/>
                          </a:solidFill>
                          <a:effectLst/>
                          <a:latin typeface="Arial" charset="0"/>
                        </a:rPr>
                        <a:t> </a:t>
                      </a:r>
                      <a:endParaRPr kumimoji="0" lang="fr-FR" sz="1200" b="1" i="0" u="none" strike="noStrike" cap="none" normalizeH="0" baseline="0" dirty="0" smtClean="0">
                        <a:ln>
                          <a:noFill/>
                        </a:ln>
                        <a:solidFill>
                          <a:srgbClr val="FFFFFF"/>
                        </a:solidFill>
                        <a:effectLst/>
                        <a:latin typeface="Arial" charset="0"/>
                        <a:ea typeface="MS PGothic" pitchFamily="34" charset="-128"/>
                        <a:cs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dirty="0" smtClean="0">
                          <a:ln>
                            <a:noFill/>
                          </a:ln>
                          <a:solidFill>
                            <a:srgbClr val="FFFFFF"/>
                          </a:solidFill>
                          <a:effectLst/>
                          <a:latin typeface="Arial" charset="0"/>
                        </a:rPr>
                        <a:t> </a:t>
                      </a:r>
                      <a:endParaRPr kumimoji="0" lang="fr-FR" sz="1200" b="1" i="0" u="none" strike="noStrike" cap="none" normalizeH="0" baseline="0" dirty="0" smtClean="0">
                        <a:ln>
                          <a:noFill/>
                        </a:ln>
                        <a:solidFill>
                          <a:srgbClr val="FFFFFF"/>
                        </a:solidFill>
                        <a:effectLst/>
                        <a:latin typeface="Arial" charset="0"/>
                        <a:ea typeface="MS PGothic" pitchFamily="34" charset="-128"/>
                        <a:cs typeface="Calibri"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dirty="0" smtClean="0">
                          <a:ln>
                            <a:noFill/>
                          </a:ln>
                          <a:solidFill>
                            <a:srgbClr val="FFFFFF"/>
                          </a:solidFill>
                          <a:effectLst/>
                          <a:latin typeface="Arial" charset="0"/>
                        </a:rPr>
                        <a:t> </a:t>
                      </a:r>
                      <a:endParaRPr kumimoji="0" lang="fr-FR" sz="1200" b="1" i="0" u="none" strike="noStrike" cap="none" normalizeH="0" baseline="0" dirty="0" smtClean="0">
                        <a:ln>
                          <a:noFill/>
                        </a:ln>
                        <a:solidFill>
                          <a:srgbClr val="FFFFFF"/>
                        </a:solidFill>
                        <a:effectLst/>
                        <a:latin typeface="Arial" charset="0"/>
                        <a:ea typeface="MS PGothic" pitchFamily="34" charset="-128"/>
                        <a:cs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dirty="0" smtClean="0">
                          <a:ln>
                            <a:noFill/>
                          </a:ln>
                          <a:solidFill>
                            <a:srgbClr val="FFFFFF"/>
                          </a:solidFill>
                          <a:effectLst/>
                          <a:latin typeface="Arial" charset="0"/>
                        </a:rPr>
                        <a:t> </a:t>
                      </a:r>
                      <a:endParaRPr kumimoji="0" lang="fr-FR" sz="1200" b="1" i="0" u="none" strike="noStrike" cap="none" normalizeH="0" baseline="0" dirty="0" smtClean="0">
                        <a:ln>
                          <a:noFill/>
                        </a:ln>
                        <a:solidFill>
                          <a:srgbClr val="FFFFFF"/>
                        </a:solidFill>
                        <a:effectLst/>
                        <a:latin typeface="Arial" charset="0"/>
                        <a:ea typeface="MS PGothic" pitchFamily="34" charset="-128"/>
                        <a:cs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dirty="0" smtClean="0">
                          <a:ln>
                            <a:noFill/>
                          </a:ln>
                          <a:solidFill>
                            <a:srgbClr val="FFFFFF"/>
                          </a:solidFill>
                          <a:effectLst/>
                          <a:latin typeface="Arial" charset="0"/>
                        </a:rPr>
                        <a:t> </a:t>
                      </a:r>
                      <a:endParaRPr kumimoji="0" lang="fr-FR" sz="1200" b="1" i="0" u="none" strike="noStrike" cap="none" normalizeH="0" baseline="0" dirty="0" smtClean="0">
                        <a:ln>
                          <a:noFill/>
                        </a:ln>
                        <a:solidFill>
                          <a:srgbClr val="FFFFFF"/>
                        </a:solidFill>
                        <a:effectLst/>
                        <a:latin typeface="Arial" charset="0"/>
                        <a:ea typeface="MS PGothic" pitchFamily="34" charset="-128"/>
                        <a:cs typeface="Calibri" pitchFamily="34"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177800" marR="0" lvl="0" indent="0" algn="just"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dirty="0" smtClean="0">
                          <a:ln>
                            <a:noFill/>
                          </a:ln>
                          <a:solidFill>
                            <a:srgbClr val="000000"/>
                          </a:solidFill>
                          <a:effectLst/>
                          <a:latin typeface="Arial" charset="0"/>
                        </a:rPr>
                        <a:t>Introduction à la formation</a:t>
                      </a:r>
                      <a:endParaRPr kumimoji="0" lang="fr-FR" sz="2400" b="0" i="0" u="none" strike="noStrike" cap="none" normalizeH="0" baseline="0" dirty="0" smtClean="0">
                        <a:ln>
                          <a:noFill/>
                        </a:ln>
                        <a:solidFill>
                          <a:srgbClr val="000000"/>
                        </a:solidFill>
                        <a:effectLst/>
                        <a:latin typeface="Arial" charset="0"/>
                        <a:ea typeface="Calibri" pitchFamily="34" charset="0"/>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225425" algn="ctr"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dirty="0" smtClean="0">
                          <a:ln>
                            <a:noFill/>
                          </a:ln>
                          <a:solidFill>
                            <a:srgbClr val="000000"/>
                          </a:solidFill>
                          <a:effectLst/>
                          <a:latin typeface="Arial" charset="0"/>
                        </a:rPr>
                        <a:t>40 min</a:t>
                      </a:r>
                      <a:endParaRPr kumimoji="0" lang="fr-FR" sz="2000" b="0" i="0" u="none" strike="noStrike" cap="none" normalizeH="0" baseline="0" dirty="0" smtClean="0">
                        <a:ln>
                          <a:noFill/>
                        </a:ln>
                        <a:solidFill>
                          <a:srgbClr val="000000"/>
                        </a:solidFill>
                        <a:effectLst/>
                        <a:latin typeface="Arial" charset="0"/>
                        <a:ea typeface="Calibri" pitchFamily="34" charset="0"/>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69913">
                <a:tc vMerge="1">
                  <a:txBody>
                    <a:bodyPr/>
                    <a:lstStyle/>
                    <a:p>
                      <a:endParaRPr lang="en-US"/>
                    </a:p>
                  </a:txBody>
                  <a:tcPr/>
                </a:tc>
                <a:tc>
                  <a:txBody>
                    <a:bodyPr/>
                    <a:lstStyle/>
                    <a:p>
                      <a:pPr marL="177800" marR="0" lvl="0" indent="0" algn="just"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dirty="0" smtClean="0">
                          <a:ln>
                            <a:noFill/>
                          </a:ln>
                          <a:solidFill>
                            <a:srgbClr val="000000"/>
                          </a:solidFill>
                          <a:effectLst/>
                          <a:latin typeface="Arial" charset="0"/>
                        </a:rPr>
                        <a:t>Introduction à l’évaluation des trous dans les moustiquaires</a:t>
                      </a:r>
                      <a:endParaRPr kumimoji="0" lang="fr-FR" sz="2400" b="0" i="0" u="none" strike="noStrike" cap="none" normalizeH="0" baseline="0" dirty="0" smtClean="0">
                        <a:ln>
                          <a:noFill/>
                        </a:ln>
                        <a:solidFill>
                          <a:srgbClr val="000000"/>
                        </a:solidFill>
                        <a:effectLst/>
                        <a:latin typeface="Arial" charset="0"/>
                        <a:ea typeface="Calibri" pitchFamily="34" charset="0"/>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225425" algn="ctr"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dirty="0" smtClean="0">
                          <a:ln>
                            <a:noFill/>
                          </a:ln>
                          <a:solidFill>
                            <a:srgbClr val="000000"/>
                          </a:solidFill>
                          <a:effectLst/>
                          <a:latin typeface="Arial" charset="0"/>
                        </a:rPr>
                        <a:t>40 min</a:t>
                      </a:r>
                      <a:endParaRPr kumimoji="0" lang="fr-FR" sz="2000" b="0" i="0" u="none" strike="noStrike" cap="none" normalizeH="0" baseline="0" dirty="0" smtClean="0">
                        <a:ln>
                          <a:noFill/>
                        </a:ln>
                        <a:solidFill>
                          <a:srgbClr val="000000"/>
                        </a:solidFill>
                        <a:effectLst/>
                        <a:latin typeface="Arial" charset="0"/>
                        <a:ea typeface="Calibri" pitchFamily="34" charset="0"/>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69913">
                <a:tc vMerge="1">
                  <a:txBody>
                    <a:bodyPr/>
                    <a:lstStyle/>
                    <a:p>
                      <a:endParaRPr lang="en-US"/>
                    </a:p>
                  </a:txBody>
                  <a:tcPr/>
                </a:tc>
                <a:tc>
                  <a:txBody>
                    <a:bodyPr/>
                    <a:lstStyle/>
                    <a:p>
                      <a:pPr marL="177800" marR="0" lvl="0" indent="0" algn="just"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dirty="0" smtClean="0">
                          <a:ln>
                            <a:noFill/>
                          </a:ln>
                          <a:solidFill>
                            <a:srgbClr val="000000"/>
                          </a:solidFill>
                          <a:effectLst/>
                          <a:latin typeface="Arial" charset="0"/>
                        </a:rPr>
                        <a:t>Pause</a:t>
                      </a:r>
                      <a:endParaRPr kumimoji="0" lang="fr-FR" sz="2400" b="0" i="0" u="none" strike="noStrike" cap="none" normalizeH="0" baseline="0" dirty="0" smtClean="0">
                        <a:ln>
                          <a:noFill/>
                        </a:ln>
                        <a:solidFill>
                          <a:srgbClr val="000000"/>
                        </a:solidFill>
                        <a:effectLst/>
                        <a:latin typeface="Arial" charset="0"/>
                        <a:ea typeface="Calibri" pitchFamily="34" charset="0"/>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dirty="0" smtClean="0">
                          <a:ln>
                            <a:noFill/>
                          </a:ln>
                          <a:solidFill>
                            <a:srgbClr val="000000"/>
                          </a:solidFill>
                          <a:effectLst/>
                          <a:latin typeface="Arial" charset="0"/>
                        </a:rPr>
                        <a:t>15 min</a:t>
                      </a:r>
                      <a:endParaRPr kumimoji="0" lang="fr-FR" sz="2000" b="0" i="0" u="none" strike="noStrike" cap="none" normalizeH="0" baseline="0" dirty="0" smtClean="0">
                        <a:ln>
                          <a:noFill/>
                        </a:ln>
                        <a:solidFill>
                          <a:srgbClr val="000000"/>
                        </a:solidFill>
                        <a:effectLst/>
                        <a:latin typeface="Arial" charset="0"/>
                        <a:ea typeface="Calibri" pitchFamily="34" charset="0"/>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r>
              <a:tr h="569913">
                <a:tc vMerge="1">
                  <a:txBody>
                    <a:bodyPr/>
                    <a:lstStyle/>
                    <a:p>
                      <a:endParaRPr lang="en-US"/>
                    </a:p>
                  </a:txBody>
                  <a:tcPr/>
                </a:tc>
                <a:tc>
                  <a:txBody>
                    <a:bodyPr/>
                    <a:lstStyle/>
                    <a:p>
                      <a:pPr marL="177800" marR="0" lvl="0" indent="0" algn="just" defTabSz="914400" rtl="0" eaLnBrk="1" fontAlgn="base" latinLnBrk="0" hangingPunct="1">
                        <a:lnSpc>
                          <a:spcPct val="100000"/>
                        </a:lnSpc>
                        <a:spcBef>
                          <a:spcPct val="0"/>
                        </a:spcBef>
                        <a:spcAft>
                          <a:spcPct val="0"/>
                        </a:spcAft>
                        <a:buClrTx/>
                        <a:buSzTx/>
                        <a:buFontTx/>
                        <a:buNone/>
                        <a:tabLst/>
                      </a:pPr>
                      <a:r>
                        <a:rPr kumimoji="0" lang="fr-FR" sz="2400" b="0" i="1" u="none" strike="noStrike" cap="none" normalizeH="0" baseline="0" dirty="0" smtClean="0">
                          <a:ln>
                            <a:noFill/>
                          </a:ln>
                          <a:solidFill>
                            <a:srgbClr val="000000"/>
                          </a:solidFill>
                          <a:effectLst/>
                          <a:latin typeface="Arial" charset="0"/>
                        </a:rPr>
                        <a:t>Modèle d’évaluation des trous</a:t>
                      </a:r>
                      <a:endParaRPr kumimoji="0" lang="fr-FR" sz="2400" b="0" i="0" u="none" strike="noStrike" cap="none" normalizeH="0" baseline="0" dirty="0" smtClean="0">
                        <a:ln>
                          <a:noFill/>
                        </a:ln>
                        <a:solidFill>
                          <a:srgbClr val="000000"/>
                        </a:solidFill>
                        <a:effectLst/>
                        <a:latin typeface="Arial" charset="0"/>
                        <a:ea typeface="Calibri" pitchFamily="34" charset="0"/>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225425" algn="ctr"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dirty="0" smtClean="0">
                          <a:ln>
                            <a:noFill/>
                          </a:ln>
                          <a:solidFill>
                            <a:srgbClr val="000000"/>
                          </a:solidFill>
                          <a:effectLst/>
                          <a:latin typeface="Arial" charset="0"/>
                        </a:rPr>
                        <a:t>1 heure</a:t>
                      </a:r>
                      <a:endParaRPr kumimoji="0" lang="fr-FR" sz="2000" b="0" i="0" u="none" strike="noStrike" cap="none" normalizeH="0" baseline="0" dirty="0" smtClean="0">
                        <a:ln>
                          <a:noFill/>
                        </a:ln>
                        <a:solidFill>
                          <a:srgbClr val="000000"/>
                        </a:solidFill>
                        <a:effectLst/>
                        <a:latin typeface="Arial" charset="0"/>
                        <a:ea typeface="Calibri" pitchFamily="34" charset="0"/>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69913">
                <a:tc vMerge="1">
                  <a:txBody>
                    <a:bodyPr/>
                    <a:lstStyle/>
                    <a:p>
                      <a:endParaRPr lang="en-US"/>
                    </a:p>
                  </a:txBody>
                  <a:tcPr/>
                </a:tc>
                <a:tc>
                  <a:txBody>
                    <a:bodyPr/>
                    <a:lstStyle/>
                    <a:p>
                      <a:pPr marL="177800" marR="0" lvl="0" indent="0" algn="just"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dirty="0" smtClean="0">
                          <a:ln>
                            <a:noFill/>
                          </a:ln>
                          <a:solidFill>
                            <a:srgbClr val="000000"/>
                          </a:solidFill>
                          <a:effectLst/>
                          <a:latin typeface="Arial" charset="0"/>
                        </a:rPr>
                        <a:t>Pause déjeuner</a:t>
                      </a:r>
                      <a:endParaRPr kumimoji="0" lang="fr-FR" sz="2400" b="0" i="0" u="none" strike="noStrike" cap="none" normalizeH="0" baseline="0" dirty="0" smtClean="0">
                        <a:ln>
                          <a:noFill/>
                        </a:ln>
                        <a:solidFill>
                          <a:srgbClr val="000000"/>
                        </a:solidFill>
                        <a:effectLst/>
                        <a:latin typeface="Arial" charset="0"/>
                        <a:ea typeface="Calibri" pitchFamily="34" charset="0"/>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dirty="0" smtClean="0">
                          <a:ln>
                            <a:noFill/>
                          </a:ln>
                          <a:solidFill>
                            <a:srgbClr val="000000"/>
                          </a:solidFill>
                          <a:effectLst/>
                          <a:latin typeface="Arial" charset="0"/>
                        </a:rPr>
                        <a:t>1 heure</a:t>
                      </a:r>
                      <a:endParaRPr kumimoji="0" lang="fr-FR" sz="2000" b="0" i="0" u="none" strike="noStrike" cap="none" normalizeH="0" baseline="0" dirty="0" smtClean="0">
                        <a:ln>
                          <a:noFill/>
                        </a:ln>
                        <a:solidFill>
                          <a:srgbClr val="000000"/>
                        </a:solidFill>
                        <a:effectLst/>
                        <a:latin typeface="Arial" charset="0"/>
                        <a:ea typeface="Calibri" pitchFamily="34" charset="0"/>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r>
              <a:tr h="569913">
                <a:tc vMerge="1">
                  <a:txBody>
                    <a:bodyPr/>
                    <a:lstStyle/>
                    <a:p>
                      <a:endParaRPr lang="en-US"/>
                    </a:p>
                  </a:txBody>
                  <a:tcPr/>
                </a:tc>
                <a:tc>
                  <a:txBody>
                    <a:bodyPr/>
                    <a:lstStyle/>
                    <a:p>
                      <a:pPr marL="177800" marR="0" lvl="0" indent="0" algn="just" defTabSz="914400" rtl="0" eaLnBrk="1" fontAlgn="base" latinLnBrk="0" hangingPunct="1">
                        <a:lnSpc>
                          <a:spcPct val="100000"/>
                        </a:lnSpc>
                        <a:spcBef>
                          <a:spcPct val="0"/>
                        </a:spcBef>
                        <a:spcAft>
                          <a:spcPct val="0"/>
                        </a:spcAft>
                        <a:buClrTx/>
                        <a:buSzTx/>
                        <a:buFontTx/>
                        <a:buNone/>
                        <a:tabLst/>
                      </a:pPr>
                      <a:r>
                        <a:rPr kumimoji="0" lang="fr-FR" sz="2400" b="0" i="1" u="none" strike="noStrike" cap="none" normalizeH="0" baseline="0" dirty="0" smtClean="0">
                          <a:ln>
                            <a:noFill/>
                          </a:ln>
                          <a:solidFill>
                            <a:srgbClr val="000000"/>
                          </a:solidFill>
                          <a:effectLst/>
                          <a:latin typeface="Arial" charset="0"/>
                        </a:rPr>
                        <a:t>Feuille de pointage des trous</a:t>
                      </a:r>
                      <a:endParaRPr kumimoji="0" lang="fr-FR" sz="2400" b="0" i="0" u="none" strike="noStrike" cap="none" normalizeH="0" baseline="0" dirty="0" smtClean="0">
                        <a:ln>
                          <a:noFill/>
                        </a:ln>
                        <a:solidFill>
                          <a:srgbClr val="000000"/>
                        </a:solidFill>
                        <a:effectLst/>
                        <a:latin typeface="Arial" charset="0"/>
                        <a:ea typeface="Calibri" pitchFamily="34" charset="0"/>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225425" algn="ctr"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dirty="0" smtClean="0">
                          <a:ln>
                            <a:noFill/>
                          </a:ln>
                          <a:solidFill>
                            <a:srgbClr val="000000"/>
                          </a:solidFill>
                          <a:effectLst/>
                          <a:latin typeface="Arial" charset="0"/>
                        </a:rPr>
                        <a:t>1 heure</a:t>
                      </a:r>
                      <a:endParaRPr kumimoji="0" lang="fr-FR" sz="2000" b="0" i="0" u="none" strike="noStrike" cap="none" normalizeH="0" baseline="0" dirty="0" smtClean="0">
                        <a:ln>
                          <a:noFill/>
                        </a:ln>
                        <a:solidFill>
                          <a:srgbClr val="000000"/>
                        </a:solidFill>
                        <a:effectLst/>
                        <a:latin typeface="Arial" charset="0"/>
                        <a:ea typeface="Calibri" pitchFamily="34" charset="0"/>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69913">
                <a:tc vMerge="1">
                  <a:txBody>
                    <a:bodyPr/>
                    <a:lstStyle/>
                    <a:p>
                      <a:endParaRPr lang="en-US"/>
                    </a:p>
                  </a:txBody>
                  <a:tcPr/>
                </a:tc>
                <a:tc>
                  <a:txBody>
                    <a:bodyPr/>
                    <a:lstStyle/>
                    <a:p>
                      <a:pPr marL="177800" marR="0" lvl="0" indent="0" algn="just"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dirty="0" smtClean="0">
                          <a:ln>
                            <a:noFill/>
                          </a:ln>
                          <a:solidFill>
                            <a:srgbClr val="000000"/>
                          </a:solidFill>
                          <a:effectLst/>
                          <a:latin typeface="Arial" charset="0"/>
                        </a:rPr>
                        <a:t>Évaluation des MILD : travaux pratiques</a:t>
                      </a:r>
                      <a:endParaRPr kumimoji="0" lang="fr-FR" sz="2400" b="0" i="0" u="none" strike="noStrike" cap="none" normalizeH="0" baseline="0" dirty="0" smtClean="0">
                        <a:ln>
                          <a:noFill/>
                        </a:ln>
                        <a:solidFill>
                          <a:srgbClr val="000000"/>
                        </a:solidFill>
                        <a:effectLst/>
                        <a:latin typeface="Arial" charset="0"/>
                        <a:ea typeface="Calibri" pitchFamily="34" charset="0"/>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225425" algn="ctr"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dirty="0" smtClean="0">
                          <a:ln>
                            <a:noFill/>
                          </a:ln>
                          <a:solidFill>
                            <a:srgbClr val="000000"/>
                          </a:solidFill>
                          <a:effectLst/>
                          <a:latin typeface="Arial" charset="0"/>
                        </a:rPr>
                        <a:t>3 heures</a:t>
                      </a:r>
                      <a:endParaRPr kumimoji="0" lang="fr-FR" sz="2000" b="0" i="0" u="none" strike="noStrike" cap="none" normalizeH="0" baseline="0" dirty="0" smtClean="0">
                        <a:ln>
                          <a:noFill/>
                        </a:ln>
                        <a:solidFill>
                          <a:srgbClr val="000000"/>
                        </a:solidFill>
                        <a:effectLst/>
                        <a:latin typeface="Arial" charset="0"/>
                        <a:ea typeface="Calibri" pitchFamily="34" charset="0"/>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Title 1"/>
          <p:cNvSpPr>
            <a:spLocks noGrp="1"/>
          </p:cNvSpPr>
          <p:nvPr>
            <p:ph type="title"/>
          </p:nvPr>
        </p:nvSpPr>
        <p:spPr>
          <a:xfrm>
            <a:off x="2317750" y="209550"/>
            <a:ext cx="5375275" cy="995363"/>
          </a:xfrm>
        </p:spPr>
        <p:txBody>
          <a:bodyPr/>
          <a:lstStyle/>
          <a:p>
            <a:r>
              <a:rPr lang="fr-FR" altLang="en-US" sz="3600" smtClean="0"/>
              <a:t>Étape 4</a:t>
            </a:r>
          </a:p>
        </p:txBody>
      </p:sp>
      <p:sp>
        <p:nvSpPr>
          <p:cNvPr id="3" name="Content Placeholder 2"/>
          <p:cNvSpPr>
            <a:spLocks noGrp="1"/>
          </p:cNvSpPr>
          <p:nvPr>
            <p:ph idx="1"/>
          </p:nvPr>
        </p:nvSpPr>
        <p:spPr>
          <a:xfrm>
            <a:off x="457200" y="1376363"/>
            <a:ext cx="8556625" cy="4724400"/>
          </a:xfrm>
        </p:spPr>
        <p:txBody>
          <a:bodyPr/>
          <a:lstStyle/>
          <a:p>
            <a:pPr>
              <a:defRPr/>
            </a:pPr>
            <a:r>
              <a:rPr lang="fr-FR" smtClean="0"/>
              <a:t>Comptez les </a:t>
            </a:r>
            <a:r>
              <a:rPr lang="fr-FR" b="1" smtClean="0"/>
              <a:t>trous de taille 2</a:t>
            </a:r>
            <a:r>
              <a:rPr lang="fr-FR" smtClean="0"/>
              <a:t> sur ce même côté.</a:t>
            </a:r>
          </a:p>
          <a:p>
            <a:pPr>
              <a:defRPr/>
            </a:pPr>
            <a:r>
              <a:rPr lang="fr-FR" smtClean="0"/>
              <a:t>Comptez les</a:t>
            </a:r>
            <a:r>
              <a:rPr lang="fr-FR" b="1" smtClean="0"/>
              <a:t> trous de taille 3</a:t>
            </a:r>
            <a:r>
              <a:rPr lang="fr-FR" smtClean="0"/>
              <a:t> et enfin </a:t>
            </a:r>
            <a:r>
              <a:rPr lang="fr-FR" b="1" smtClean="0"/>
              <a:t>de taille 4.</a:t>
            </a:r>
            <a:endParaRPr lang="fr-FR" smtClean="0"/>
          </a:p>
          <a:p>
            <a:pPr>
              <a:defRPr/>
            </a:pPr>
            <a:r>
              <a:rPr lang="fr-FR" smtClean="0"/>
              <a:t>Inscrivez le nombre de</a:t>
            </a:r>
            <a:r>
              <a:rPr lang="fr-FR" b="1" smtClean="0"/>
              <a:t> </a:t>
            </a:r>
            <a:r>
              <a:rPr lang="fr-FR" smtClean="0"/>
              <a:t>trous de tailles 2, 3 et 4 sur la feuille de pointage en noircissant les cercles correspondants.</a:t>
            </a:r>
          </a:p>
          <a:p>
            <a:pPr marL="0" indent="0">
              <a:buFont typeface="Wingdings" pitchFamily="2" charset="2"/>
              <a:buNone/>
              <a:defRPr/>
            </a:pPr>
            <a:endParaRPr lang="fr-FR"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4" name="Title 1"/>
          <p:cNvSpPr>
            <a:spLocks noGrp="1"/>
          </p:cNvSpPr>
          <p:nvPr>
            <p:ph type="title"/>
          </p:nvPr>
        </p:nvSpPr>
        <p:spPr>
          <a:xfrm>
            <a:off x="1398494" y="257175"/>
            <a:ext cx="6294531" cy="995363"/>
          </a:xfrm>
        </p:spPr>
        <p:txBody>
          <a:bodyPr/>
          <a:lstStyle/>
          <a:p>
            <a:r>
              <a:rPr lang="fr-FR" dirty="0" smtClean="0"/>
              <a:t>Trous de diamètre maximal</a:t>
            </a:r>
          </a:p>
        </p:txBody>
      </p:sp>
      <p:pic>
        <p:nvPicPr>
          <p:cNvPr id="5427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543175" y="2292350"/>
            <a:ext cx="4030663" cy="3492500"/>
          </a:xfr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8" name="Title 1"/>
          <p:cNvSpPr>
            <a:spLocks noGrp="1"/>
          </p:cNvSpPr>
          <p:nvPr>
            <p:ph type="title"/>
          </p:nvPr>
        </p:nvSpPr>
        <p:spPr>
          <a:xfrm>
            <a:off x="2317750" y="209550"/>
            <a:ext cx="5375275" cy="995363"/>
          </a:xfrm>
        </p:spPr>
        <p:txBody>
          <a:bodyPr/>
          <a:lstStyle/>
          <a:p>
            <a:r>
              <a:rPr lang="fr-FR" altLang="en-US" sz="3600" smtClean="0"/>
              <a:t>Étape 5</a:t>
            </a:r>
          </a:p>
        </p:txBody>
      </p:sp>
      <p:sp>
        <p:nvSpPr>
          <p:cNvPr id="3" name="Content Placeholder 2"/>
          <p:cNvSpPr>
            <a:spLocks noGrp="1"/>
          </p:cNvSpPr>
          <p:nvPr>
            <p:ph idx="1"/>
          </p:nvPr>
        </p:nvSpPr>
        <p:spPr>
          <a:xfrm>
            <a:off x="457200" y="1376363"/>
            <a:ext cx="8556625" cy="4724400"/>
          </a:xfrm>
        </p:spPr>
        <p:txBody>
          <a:bodyPr/>
          <a:lstStyle/>
          <a:p>
            <a:pPr>
              <a:defRPr/>
            </a:pPr>
            <a:r>
              <a:rPr lang="fr-FR" smtClean="0"/>
              <a:t>Passez au </a:t>
            </a:r>
            <a:r>
              <a:rPr lang="fr-FR" b="1" smtClean="0"/>
              <a:t>côté long</a:t>
            </a:r>
            <a:r>
              <a:rPr lang="fr-FR" smtClean="0"/>
              <a:t> de la MILD (de l’autre côté de l’étiquette).</a:t>
            </a:r>
          </a:p>
          <a:p>
            <a:pPr>
              <a:defRPr/>
            </a:pPr>
            <a:r>
              <a:rPr lang="fr-FR" smtClean="0"/>
              <a:t>Recommencez la même procédure pour ce </a:t>
            </a:r>
            <a:r>
              <a:rPr lang="fr-FR" b="1" smtClean="0"/>
              <a:t>côté long.</a:t>
            </a:r>
          </a:p>
          <a:p>
            <a:pPr>
              <a:defRPr/>
            </a:pPr>
            <a:r>
              <a:rPr lang="fr-FR" b="1" smtClean="0"/>
              <a:t>Faites attention à ne pas compter deux fois les trous situés sur le bord de deux côtés.</a:t>
            </a:r>
            <a:endParaRPr lang="fr-FR" smtClean="0"/>
          </a:p>
          <a:p>
            <a:pPr>
              <a:defRPr/>
            </a:pPr>
            <a:r>
              <a:rPr lang="fr-FR" smtClean="0"/>
              <a:t>Noircissez les cercles correspondant aux trous de tailles 1, 2, 3 et 4 sur la feuille de pointage.</a:t>
            </a:r>
          </a:p>
          <a:p>
            <a:pPr>
              <a:defRPr/>
            </a:pPr>
            <a:r>
              <a:rPr lang="fr-FR" smtClean="0"/>
              <a:t>Répétez l’opération pour les </a:t>
            </a:r>
            <a:r>
              <a:rPr lang="fr-FR" b="1" smtClean="0"/>
              <a:t>autres côtés court et long</a:t>
            </a:r>
            <a:r>
              <a:rPr lang="fr-FR" smtClean="0"/>
              <a:t>, ainsi que la </a:t>
            </a:r>
            <a:r>
              <a:rPr lang="fr-FR" b="1" smtClean="0"/>
              <a:t>partie supérieure.</a:t>
            </a:r>
            <a:endParaRPr lang="fr-FR" smtClean="0"/>
          </a:p>
          <a:p>
            <a:pPr>
              <a:defRPr/>
            </a:pPr>
            <a:endParaRPr lang="fr-FR"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322" name="Title 1"/>
          <p:cNvSpPr>
            <a:spLocks noGrp="1"/>
          </p:cNvSpPr>
          <p:nvPr>
            <p:ph type="title"/>
          </p:nvPr>
        </p:nvSpPr>
        <p:spPr>
          <a:xfrm>
            <a:off x="2317750" y="257175"/>
            <a:ext cx="5375275" cy="995363"/>
          </a:xfrm>
        </p:spPr>
        <p:txBody>
          <a:bodyPr/>
          <a:lstStyle/>
          <a:p>
            <a:r>
              <a:rPr lang="fr-FR" altLang="en-US" sz="3600" smtClean="0"/>
              <a:t>Étape 6</a:t>
            </a:r>
          </a:p>
        </p:txBody>
      </p:sp>
      <p:sp>
        <p:nvSpPr>
          <p:cNvPr id="3" name="Content Placeholder 2"/>
          <p:cNvSpPr>
            <a:spLocks noGrp="1"/>
          </p:cNvSpPr>
          <p:nvPr>
            <p:ph idx="1"/>
          </p:nvPr>
        </p:nvSpPr>
        <p:spPr>
          <a:xfrm>
            <a:off x="285750" y="1214438"/>
            <a:ext cx="8572500" cy="4724400"/>
          </a:xfrm>
        </p:spPr>
        <p:txBody>
          <a:bodyPr/>
          <a:lstStyle/>
          <a:p>
            <a:pPr>
              <a:defRPr/>
            </a:pPr>
            <a:r>
              <a:rPr lang="fr-FR" dirty="0" smtClean="0"/>
              <a:t>Une fois que vous avez examiné tous les côtés, comptez le nombre total de cercles noircis sur chaque ligne (catégories de tailles) pour l’ensemble des cinq sections et inscrivez ce nombre dans la case « Total » de chaque taille.</a:t>
            </a:r>
          </a:p>
          <a:p>
            <a:pPr>
              <a:defRPr/>
            </a:pPr>
            <a:endParaRPr lang="fr-FR" dirty="0"/>
          </a:p>
        </p:txBody>
      </p:sp>
      <p:pic>
        <p:nvPicPr>
          <p:cNvPr id="5632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313" y="3576638"/>
            <a:ext cx="7699375" cy="247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7346"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0813" y="296863"/>
            <a:ext cx="5183187" cy="629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7347" name="Title 1"/>
          <p:cNvSpPr>
            <a:spLocks noGrp="1"/>
          </p:cNvSpPr>
          <p:nvPr>
            <p:ph type="title"/>
          </p:nvPr>
        </p:nvSpPr>
        <p:spPr>
          <a:xfrm>
            <a:off x="2286000" y="161925"/>
            <a:ext cx="5375275" cy="995363"/>
          </a:xfrm>
        </p:spPr>
        <p:txBody>
          <a:bodyPr/>
          <a:lstStyle/>
          <a:p>
            <a:r>
              <a:rPr lang="fr-FR" altLang="en-US" sz="3600" smtClean="0"/>
              <a:t>Étape 7</a:t>
            </a:r>
          </a:p>
        </p:txBody>
      </p:sp>
      <p:sp>
        <p:nvSpPr>
          <p:cNvPr id="3" name="Content Placeholder 2"/>
          <p:cNvSpPr>
            <a:spLocks noGrp="1"/>
          </p:cNvSpPr>
          <p:nvPr>
            <p:ph idx="1"/>
          </p:nvPr>
        </p:nvSpPr>
        <p:spPr>
          <a:xfrm>
            <a:off x="236538" y="1166813"/>
            <a:ext cx="3557587" cy="4641850"/>
          </a:xfrm>
        </p:spPr>
        <p:txBody>
          <a:bodyPr/>
          <a:lstStyle/>
          <a:p>
            <a:pPr>
              <a:defRPr/>
            </a:pPr>
            <a:r>
              <a:rPr lang="fr-FR" sz="2600" smtClean="0"/>
              <a:t>Additionnez tous les trous de tailles 1, 2, 3 et 4 en bas à droite de la feuille de pointage.</a:t>
            </a:r>
          </a:p>
          <a:p>
            <a:pPr>
              <a:defRPr/>
            </a:pPr>
            <a:endParaRPr lang="fr-FR" sz="2600" smtClean="0"/>
          </a:p>
          <a:p>
            <a:pPr>
              <a:defRPr/>
            </a:pPr>
            <a:r>
              <a:rPr lang="fr-FR" sz="2600" smtClean="0"/>
              <a:t>Reportez ces totaux dans le questionnaire de durabilité des MILD.</a:t>
            </a:r>
          </a:p>
          <a:p>
            <a:pPr marL="0" indent="0">
              <a:buFont typeface="Wingdings" pitchFamily="2" charset="2"/>
              <a:buNone/>
              <a:defRPr/>
            </a:pPr>
            <a:r>
              <a:rPr lang="fr-FR" smtClean="0"/>
              <a:t> </a:t>
            </a:r>
          </a:p>
          <a:p>
            <a:pPr>
              <a:defRPr/>
            </a:pPr>
            <a:endParaRPr lang="fr-FR" sz="2600" dirty="0"/>
          </a:p>
        </p:txBody>
      </p:sp>
      <p:grpSp>
        <p:nvGrpSpPr>
          <p:cNvPr id="57349" name="Group 8"/>
          <p:cNvGrpSpPr>
            <a:grpSpLocks/>
          </p:cNvGrpSpPr>
          <p:nvPr/>
        </p:nvGrpSpPr>
        <p:grpSpPr bwMode="auto">
          <a:xfrm>
            <a:off x="3717924" y="3114676"/>
            <a:ext cx="2511425" cy="2828925"/>
            <a:chOff x="3168869" y="3310759"/>
            <a:chExt cx="2511206" cy="2828104"/>
          </a:xfrm>
        </p:grpSpPr>
        <p:cxnSp>
          <p:nvCxnSpPr>
            <p:cNvPr id="57350" name="Straight Arrow Connector 3"/>
            <p:cNvCxnSpPr>
              <a:cxnSpLocks noChangeShapeType="1"/>
            </p:cNvCxnSpPr>
            <p:nvPr/>
          </p:nvCxnSpPr>
          <p:spPr bwMode="auto">
            <a:xfrm>
              <a:off x="3168869" y="6138863"/>
              <a:ext cx="2511206" cy="0"/>
            </a:xfrm>
            <a:prstGeom prst="straightConnector1">
              <a:avLst/>
            </a:prstGeom>
            <a:noFill/>
            <a:ln w="38100" algn="ctr">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57351" name="Straight Connector 10"/>
            <p:cNvCxnSpPr>
              <a:cxnSpLocks noChangeShapeType="1"/>
            </p:cNvCxnSpPr>
            <p:nvPr/>
          </p:nvCxnSpPr>
          <p:spPr bwMode="auto">
            <a:xfrm>
              <a:off x="3168870" y="3310759"/>
              <a:ext cx="0" cy="2828104"/>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gr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70" name="Title 1"/>
          <p:cNvSpPr>
            <a:spLocks noGrp="1"/>
          </p:cNvSpPr>
          <p:nvPr>
            <p:ph type="title"/>
          </p:nvPr>
        </p:nvSpPr>
        <p:spPr>
          <a:xfrm>
            <a:off x="2317750" y="257175"/>
            <a:ext cx="5375275" cy="995363"/>
          </a:xfrm>
        </p:spPr>
        <p:txBody>
          <a:bodyPr/>
          <a:lstStyle/>
          <a:p>
            <a:r>
              <a:rPr lang="fr-FR" smtClean="0"/>
              <a:t>Difficultés fréquentes</a:t>
            </a:r>
          </a:p>
        </p:txBody>
      </p:sp>
      <p:sp>
        <p:nvSpPr>
          <p:cNvPr id="3" name="Content Placeholder 2"/>
          <p:cNvSpPr>
            <a:spLocks noGrp="1"/>
          </p:cNvSpPr>
          <p:nvPr>
            <p:ph idx="1"/>
          </p:nvPr>
        </p:nvSpPr>
        <p:spPr>
          <a:xfrm>
            <a:off x="355600" y="1676400"/>
            <a:ext cx="8405813" cy="4724400"/>
          </a:xfrm>
        </p:spPr>
        <p:txBody>
          <a:bodyPr/>
          <a:lstStyle/>
          <a:p>
            <a:pPr marL="609600" indent="-609600">
              <a:buClr>
                <a:schemeClr val="accent2"/>
              </a:buClr>
              <a:defRPr/>
            </a:pPr>
            <a:r>
              <a:rPr lang="fr-FR" smtClean="0"/>
              <a:t>Trop compter les petits trous de moins de 0,5 cm.</a:t>
            </a:r>
          </a:p>
          <a:p>
            <a:pPr marL="609600" indent="-609600">
              <a:buClr>
                <a:schemeClr val="accent2"/>
              </a:buClr>
              <a:defRPr/>
            </a:pPr>
            <a:r>
              <a:rPr lang="fr-FR" smtClean="0"/>
              <a:t>Compter deux fois les trous situés en bordure de deux côtés (court et long).</a:t>
            </a:r>
          </a:p>
          <a:p>
            <a:pPr marL="609600" indent="-609600">
              <a:buClr>
                <a:schemeClr val="accent2"/>
              </a:buClr>
              <a:defRPr/>
            </a:pPr>
            <a:r>
              <a:rPr lang="fr-FR" smtClean="0"/>
              <a:t>Ne pas compter certains petits trous.</a:t>
            </a:r>
          </a:p>
          <a:p>
            <a:pPr marL="609600" indent="-609600">
              <a:buClr>
                <a:schemeClr val="accent2"/>
              </a:buClr>
              <a:defRPr/>
            </a:pPr>
            <a:r>
              <a:rPr lang="fr-FR" smtClean="0"/>
              <a:t>Ne pas compter certains trous réparés.</a:t>
            </a:r>
            <a:endParaRPr lang="fr-FR"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394" name="Title 1"/>
          <p:cNvSpPr>
            <a:spLocks noGrp="1"/>
          </p:cNvSpPr>
          <p:nvPr>
            <p:ph type="title"/>
          </p:nvPr>
        </p:nvSpPr>
        <p:spPr>
          <a:xfrm>
            <a:off x="2206625" y="203200"/>
            <a:ext cx="6937375" cy="995363"/>
          </a:xfrm>
        </p:spPr>
        <p:txBody>
          <a:bodyPr/>
          <a:lstStyle/>
          <a:p>
            <a:r>
              <a:rPr lang="fr-FR" altLang="en-US" sz="3600" smtClean="0"/>
              <a:t>Calendrier de l’étude</a:t>
            </a:r>
          </a:p>
        </p:txBody>
      </p:sp>
      <p:sp>
        <p:nvSpPr>
          <p:cNvPr id="3" name="Content Placeholder 2"/>
          <p:cNvSpPr>
            <a:spLocks noGrp="1"/>
          </p:cNvSpPr>
          <p:nvPr>
            <p:ph idx="1"/>
          </p:nvPr>
        </p:nvSpPr>
        <p:spPr>
          <a:xfrm>
            <a:off x="355600" y="1676400"/>
            <a:ext cx="8405813" cy="4724400"/>
          </a:xfrm>
        </p:spPr>
        <p:txBody>
          <a:bodyPr/>
          <a:lstStyle/>
          <a:p>
            <a:pPr marL="0" indent="0" eaLnBrk="1" fontAlgn="auto" hangingPunct="1">
              <a:spcAft>
                <a:spcPts val="0"/>
              </a:spcAft>
              <a:buFont typeface="Wingdings"/>
              <a:buNone/>
              <a:defRPr/>
            </a:pPr>
            <a:r>
              <a:rPr lang="fr-FR" smtClean="0">
                <a:latin typeface="+mn-lt"/>
              </a:rPr>
              <a:t>Le nombre de ménages interrogés et de MILD évaluées dépend :</a:t>
            </a:r>
          </a:p>
          <a:p>
            <a:pPr marL="274320" indent="-274320" eaLnBrk="1" fontAlgn="auto" hangingPunct="1">
              <a:spcAft>
                <a:spcPts val="0"/>
              </a:spcAft>
              <a:buFont typeface="Wingdings"/>
              <a:buNone/>
              <a:defRPr/>
            </a:pPr>
            <a:endParaRPr lang="fr-FR" smtClean="0">
              <a:latin typeface="+mn-lt"/>
              <a:cs typeface="Arial Narrow"/>
            </a:endParaRPr>
          </a:p>
          <a:p>
            <a:pPr marL="274320" indent="-274320" eaLnBrk="1" fontAlgn="auto" hangingPunct="1">
              <a:spcAft>
                <a:spcPts val="0"/>
              </a:spcAft>
              <a:defRPr/>
            </a:pPr>
            <a:r>
              <a:rPr lang="fr-FR" smtClean="0">
                <a:latin typeface="+mn-lt"/>
              </a:rPr>
              <a:t>du nombre de MILD présentes au sein des ménages</a:t>
            </a:r>
          </a:p>
          <a:p>
            <a:pPr marL="274320" indent="-274320" eaLnBrk="1" fontAlgn="auto" hangingPunct="1">
              <a:spcAft>
                <a:spcPts val="0"/>
              </a:spcAft>
              <a:buFont typeface="Wingdings"/>
              <a:buNone/>
              <a:defRPr/>
            </a:pPr>
            <a:endParaRPr lang="fr-FR" smtClean="0">
              <a:latin typeface="+mn-lt"/>
              <a:cs typeface="Arial Narrow"/>
            </a:endParaRPr>
          </a:p>
          <a:p>
            <a:pPr marL="274320" indent="-274320" eaLnBrk="1" fontAlgn="auto" hangingPunct="1">
              <a:spcAft>
                <a:spcPts val="0"/>
              </a:spcAft>
              <a:defRPr/>
            </a:pPr>
            <a:r>
              <a:rPr lang="fr-FR" smtClean="0">
                <a:latin typeface="+mn-lt"/>
              </a:rPr>
              <a:t>de l’état des MILD (plus elles comporteront de trous, plus il faudra de temps pour les compter)</a:t>
            </a:r>
          </a:p>
          <a:p>
            <a:pPr>
              <a:defRPr/>
            </a:pPr>
            <a:endParaRPr lang="fr-FR" sz="3200" dirty="0">
              <a:latin typeface="+mn-lt"/>
              <a:cs typeface="ＭＳ Ｐゴシック" charset="-128"/>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418" name="Title 4"/>
          <p:cNvSpPr>
            <a:spLocks noGrp="1"/>
          </p:cNvSpPr>
          <p:nvPr>
            <p:ph type="title"/>
          </p:nvPr>
        </p:nvSpPr>
        <p:spPr>
          <a:xfrm>
            <a:off x="2206625" y="125413"/>
            <a:ext cx="6937375" cy="995362"/>
          </a:xfrm>
        </p:spPr>
        <p:txBody>
          <a:bodyPr/>
          <a:lstStyle/>
          <a:p>
            <a:r>
              <a:rPr lang="fr-FR" altLang="en-US" sz="3600" smtClean="0"/>
              <a:t>Responsabilités de l’investigateur</a:t>
            </a:r>
          </a:p>
        </p:txBody>
      </p:sp>
      <p:sp>
        <p:nvSpPr>
          <p:cNvPr id="43011" name="Content Placeholder 5"/>
          <p:cNvSpPr>
            <a:spLocks noGrp="1"/>
          </p:cNvSpPr>
          <p:nvPr>
            <p:ph idx="1"/>
          </p:nvPr>
        </p:nvSpPr>
        <p:spPr>
          <a:xfrm>
            <a:off x="368300" y="1082675"/>
            <a:ext cx="8407400" cy="5673725"/>
          </a:xfrm>
        </p:spPr>
        <p:txBody>
          <a:bodyPr/>
          <a:lstStyle/>
          <a:p>
            <a:pPr>
              <a:defRPr/>
            </a:pPr>
            <a:r>
              <a:rPr lang="fr-FR" smtClean="0"/>
              <a:t>Se présenter et expliquer aux ménages l’objectif de l’enquête.</a:t>
            </a:r>
          </a:p>
          <a:p>
            <a:pPr>
              <a:defRPr/>
            </a:pPr>
            <a:r>
              <a:rPr lang="fr-FR" smtClean="0"/>
              <a:t>Informer les membres des ménages que toutes les informations recueillies resteront confidentielles, que la participation est totalement volontaire et qu’en cas de refus, ils ne subiront pas de conséquence négative.</a:t>
            </a:r>
          </a:p>
          <a:p>
            <a:pPr>
              <a:defRPr/>
            </a:pPr>
            <a:r>
              <a:rPr lang="fr-FR" smtClean="0"/>
              <a:t>Obtenir l’autorisation d’entrer dans le logement et d’examiner les moustiquaires.</a:t>
            </a:r>
          </a:p>
          <a:p>
            <a:pPr>
              <a:defRPr/>
            </a:pPr>
            <a:r>
              <a:rPr lang="fr-FR" smtClean="0"/>
              <a:t>Poser les questions contenues dans le questionnaire et consigner les réponses.</a:t>
            </a:r>
          </a:p>
          <a:p>
            <a:pPr>
              <a:defRPr/>
            </a:pPr>
            <a:r>
              <a:rPr lang="fr-FR" smtClean="0"/>
              <a:t>Identifier chaque MILD présente au sein du ménage. </a:t>
            </a:r>
          </a:p>
          <a:p>
            <a:pPr>
              <a:defRPr/>
            </a:pPr>
            <a:endParaRPr lang="fr-FR"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42" name="Title 4"/>
          <p:cNvSpPr>
            <a:spLocks noGrp="1"/>
          </p:cNvSpPr>
          <p:nvPr>
            <p:ph type="title"/>
          </p:nvPr>
        </p:nvSpPr>
        <p:spPr>
          <a:xfrm>
            <a:off x="2206625" y="125413"/>
            <a:ext cx="6937375" cy="995362"/>
          </a:xfrm>
        </p:spPr>
        <p:txBody>
          <a:bodyPr/>
          <a:lstStyle/>
          <a:p>
            <a:r>
              <a:rPr lang="fr-FR" altLang="en-US" sz="3600" smtClean="0"/>
              <a:t>Responsabilités de l’investigateur</a:t>
            </a:r>
          </a:p>
        </p:txBody>
      </p:sp>
      <p:sp>
        <p:nvSpPr>
          <p:cNvPr id="43011" name="Content Placeholder 5"/>
          <p:cNvSpPr>
            <a:spLocks noGrp="1"/>
          </p:cNvSpPr>
          <p:nvPr>
            <p:ph idx="1"/>
          </p:nvPr>
        </p:nvSpPr>
        <p:spPr>
          <a:xfrm>
            <a:off x="368300" y="1082675"/>
            <a:ext cx="8407400" cy="4724400"/>
          </a:xfrm>
        </p:spPr>
        <p:txBody>
          <a:bodyPr/>
          <a:lstStyle/>
          <a:p>
            <a:pPr>
              <a:defRPr/>
            </a:pPr>
            <a:r>
              <a:rPr lang="fr-FR" smtClean="0"/>
              <a:t>Compter les trous et déterminer leur type.</a:t>
            </a:r>
          </a:p>
          <a:p>
            <a:pPr>
              <a:defRPr/>
            </a:pPr>
            <a:r>
              <a:rPr lang="fr-FR" smtClean="0"/>
              <a:t>Mesurer chaque trou sur chaque section de la MILD.</a:t>
            </a:r>
            <a:endParaRPr lang="fr-FR" dirty="0" smtClean="0"/>
          </a:p>
          <a:p>
            <a:pPr>
              <a:defRPr/>
            </a:pPr>
            <a:r>
              <a:rPr lang="fr-FR" smtClean="0"/>
              <a:t>Consigner le nombre de trous et leur taille dans la </a:t>
            </a:r>
            <a:r>
              <a:rPr lang="fr-FR" i="1" smtClean="0"/>
              <a:t>Feuille de pointage des trous</a:t>
            </a:r>
            <a:r>
              <a:rPr lang="fr-FR" smtClean="0"/>
              <a:t>.</a:t>
            </a:r>
          </a:p>
          <a:p>
            <a:pPr eaLnBrk="1" hangingPunct="1">
              <a:defRPr/>
            </a:pPr>
            <a:r>
              <a:rPr lang="fr-FR" smtClean="0"/>
              <a:t>Traiter avec respect les répondants et les biens de leur ménage (MILD).</a:t>
            </a:r>
          </a:p>
          <a:p>
            <a:pPr eaLnBrk="1" hangingPunct="1">
              <a:defRPr/>
            </a:pPr>
            <a:r>
              <a:rPr lang="fr-FR" smtClean="0"/>
              <a:t>Collaborer et s’entraider.</a:t>
            </a:r>
          </a:p>
          <a:p>
            <a:pPr eaLnBrk="1" hangingPunct="1">
              <a:defRPr/>
            </a:pPr>
            <a:r>
              <a:rPr lang="fr-FR" smtClean="0"/>
              <a:t>Recueillir des données </a:t>
            </a:r>
            <a:r>
              <a:rPr lang="fr-FR" b="1" smtClean="0"/>
              <a:t>VALABLES</a:t>
            </a:r>
            <a:r>
              <a:rPr lang="fr-FR" smtClean="0"/>
              <a:t> et </a:t>
            </a:r>
            <a:r>
              <a:rPr lang="fr-FR" b="1" smtClean="0"/>
              <a:t>EXACTES.</a:t>
            </a:r>
            <a:endParaRPr lang="fr-FR" b="1" dirty="0"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466" name="Title 1"/>
          <p:cNvSpPr>
            <a:spLocks noGrp="1"/>
          </p:cNvSpPr>
          <p:nvPr>
            <p:ph type="title"/>
          </p:nvPr>
        </p:nvSpPr>
        <p:spPr>
          <a:xfrm>
            <a:off x="2254250" y="95250"/>
            <a:ext cx="6937375" cy="995363"/>
          </a:xfrm>
        </p:spPr>
        <p:txBody>
          <a:bodyPr/>
          <a:lstStyle/>
          <a:p>
            <a:r>
              <a:rPr lang="fr-FR" altLang="en-US" sz="3600" smtClean="0"/>
              <a:t>Matériel et documents de l’investigateur</a:t>
            </a:r>
          </a:p>
        </p:txBody>
      </p:sp>
      <p:sp>
        <p:nvSpPr>
          <p:cNvPr id="44035" name="Content Placeholder 2"/>
          <p:cNvSpPr>
            <a:spLocks noGrp="1"/>
          </p:cNvSpPr>
          <p:nvPr>
            <p:ph idx="1"/>
          </p:nvPr>
        </p:nvSpPr>
        <p:spPr>
          <a:xfrm>
            <a:off x="615950" y="1408113"/>
            <a:ext cx="7912100" cy="4724400"/>
          </a:xfrm>
        </p:spPr>
        <p:txBody>
          <a:bodyPr/>
          <a:lstStyle/>
          <a:p>
            <a:pPr eaLnBrk="1" hangingPunct="1">
              <a:defRPr/>
            </a:pPr>
            <a:r>
              <a:rPr lang="fr-FR" smtClean="0"/>
              <a:t>Stylos bleus (pour consigner les informations)</a:t>
            </a:r>
          </a:p>
          <a:p>
            <a:pPr eaLnBrk="1" hangingPunct="1">
              <a:defRPr/>
            </a:pPr>
            <a:r>
              <a:rPr lang="fr-FR" smtClean="0"/>
              <a:t>Écritoire à pince</a:t>
            </a:r>
          </a:p>
          <a:p>
            <a:pPr eaLnBrk="1" hangingPunct="1">
              <a:defRPr/>
            </a:pPr>
            <a:r>
              <a:rPr lang="fr-FR" smtClean="0"/>
              <a:t>Aide-mémoire de l’investigateur</a:t>
            </a:r>
          </a:p>
          <a:p>
            <a:pPr eaLnBrk="1" hangingPunct="1">
              <a:defRPr/>
            </a:pPr>
            <a:r>
              <a:rPr lang="fr-FR" i="1" smtClean="0"/>
              <a:t>Modèle d’évaluation des trous</a:t>
            </a:r>
            <a:r>
              <a:rPr lang="fr-FR" smtClean="0"/>
              <a:t> plastifié</a:t>
            </a:r>
          </a:p>
          <a:p>
            <a:pPr eaLnBrk="1" hangingPunct="1">
              <a:defRPr/>
            </a:pPr>
            <a:r>
              <a:rPr lang="fr-FR" i="1" smtClean="0"/>
              <a:t>Feuille de pointage des trous</a:t>
            </a:r>
            <a:r>
              <a:rPr lang="fr-FR" smtClean="0"/>
              <a:t> plastifiée</a:t>
            </a:r>
          </a:p>
          <a:p>
            <a:pPr eaLnBrk="1" hangingPunct="1">
              <a:defRPr/>
            </a:pPr>
            <a:r>
              <a:rPr lang="fr-FR" smtClean="0"/>
              <a:t>Feutres effaçables</a:t>
            </a:r>
          </a:p>
          <a:p>
            <a:pPr eaLnBrk="1" hangingPunct="1">
              <a:defRPr/>
            </a:pPr>
            <a:r>
              <a:rPr lang="fr-FR" smtClean="0"/>
              <a:t>Questionnaires</a:t>
            </a:r>
          </a:p>
          <a:p>
            <a:pPr eaLnBrk="1" hangingPunct="1">
              <a:defRPr/>
            </a:pPr>
            <a:r>
              <a:rPr lang="fr-FR" smtClean="0"/>
              <a:t>Sac pour ranger le matériel et les documents</a:t>
            </a:r>
            <a:endParaRPr lang="fr-FR"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Title 3"/>
          <p:cNvSpPr>
            <a:spLocks noGrp="1"/>
          </p:cNvSpPr>
          <p:nvPr>
            <p:ph type="title"/>
          </p:nvPr>
        </p:nvSpPr>
        <p:spPr>
          <a:xfrm>
            <a:off x="981075" y="268288"/>
            <a:ext cx="7580313" cy="995362"/>
          </a:xfrm>
        </p:spPr>
        <p:txBody>
          <a:bodyPr/>
          <a:lstStyle/>
          <a:p>
            <a:r>
              <a:rPr lang="fr-FR" altLang="en-US" sz="3600" dirty="0" smtClean="0"/>
              <a:t>Programme de la formation — Jour 2 </a:t>
            </a:r>
          </a:p>
        </p:txBody>
      </p:sp>
      <p:graphicFrame>
        <p:nvGraphicFramePr>
          <p:cNvPr id="9" name="Content Placeholder 5"/>
          <p:cNvGraphicFramePr>
            <a:graphicFrameLocks noGrp="1"/>
          </p:cNvGraphicFramePr>
          <p:nvPr>
            <p:ph idx="1"/>
            <p:extLst>
              <p:ext uri="{D42A27DB-BD31-4B8C-83A1-F6EECF244321}">
                <p14:modId xmlns:p14="http://schemas.microsoft.com/office/powerpoint/2010/main" val="1795026250"/>
              </p:ext>
            </p:extLst>
          </p:nvPr>
        </p:nvGraphicFramePr>
        <p:xfrm>
          <a:off x="981075" y="1263650"/>
          <a:ext cx="7689850" cy="5291770"/>
        </p:xfrm>
        <a:graphic>
          <a:graphicData uri="http://schemas.openxmlformats.org/drawingml/2006/table">
            <a:tbl>
              <a:tblPr/>
              <a:tblGrid>
                <a:gridCol w="225425"/>
                <a:gridCol w="5864225"/>
                <a:gridCol w="1600200"/>
              </a:tblGrid>
              <a:tr h="630237">
                <a:tc gridSpan="2">
                  <a:txBody>
                    <a:bodyPr/>
                    <a:lstStyle/>
                    <a:p>
                      <a:pPr marL="249238" marR="0" lvl="0" indent="-179388" algn="ctr"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tx1"/>
                          </a:solidFill>
                          <a:effectLst/>
                          <a:latin typeface="Arial" charset="0"/>
                        </a:rPr>
                        <a:t> Session</a:t>
                      </a:r>
                      <a:endParaRPr kumimoji="0" lang="fr-FR" sz="2400" b="1" i="0" u="none" strike="noStrike" cap="none" normalizeH="0" baseline="0" dirty="0" smtClean="0">
                        <a:ln>
                          <a:noFill/>
                        </a:ln>
                        <a:solidFill>
                          <a:schemeClr val="tx1"/>
                        </a:solidFill>
                        <a:effectLst/>
                        <a:latin typeface="Arial" charset="0"/>
                        <a:ea typeface="Calibri" pitchFamily="34" charset="0"/>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hMerge="1">
                  <a:txBody>
                    <a:bodyPr/>
                    <a:lstStyle/>
                    <a:p>
                      <a:endParaRPr lang="en-US"/>
                    </a:p>
                  </a:txBody>
                  <a:tcPr/>
                </a:tc>
                <a:tc>
                  <a:txBody>
                    <a:bodyPr/>
                    <a:lstStyle/>
                    <a:p>
                      <a:pPr marL="0" marR="0" lvl="0" indent="-225425" algn="ctr"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tx1"/>
                          </a:solidFill>
                          <a:effectLst/>
                          <a:latin typeface="Arial" charset="0"/>
                        </a:rPr>
                        <a:t>Durée</a:t>
                      </a:r>
                      <a:endParaRPr kumimoji="0" lang="fr-FR" sz="2400" b="1" i="0" u="none" strike="noStrike" cap="none" normalizeH="0" baseline="0" dirty="0" smtClean="0">
                        <a:ln>
                          <a:noFill/>
                        </a:ln>
                        <a:solidFill>
                          <a:schemeClr val="tx1"/>
                        </a:solidFill>
                        <a:effectLst/>
                        <a:latin typeface="Arial" charset="0"/>
                        <a:ea typeface="Calibri" pitchFamily="34" charset="0"/>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r>
              <a:tr h="576262">
                <a:tc rowSpan="6">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dirty="0" smtClean="0">
                          <a:ln>
                            <a:noFill/>
                          </a:ln>
                          <a:solidFill>
                            <a:srgbClr val="FFFFFF"/>
                          </a:solidFill>
                          <a:effectLst/>
                          <a:latin typeface="Arial" charset="0"/>
                        </a:rPr>
                        <a:t> </a:t>
                      </a:r>
                      <a:endParaRPr kumimoji="0" lang="fr-FR" sz="1200" b="1" i="0" u="none" strike="noStrike" cap="none" normalizeH="0" baseline="0" dirty="0" smtClean="0">
                        <a:ln>
                          <a:noFill/>
                        </a:ln>
                        <a:solidFill>
                          <a:srgbClr val="FFFFFF"/>
                        </a:solidFill>
                        <a:effectLst/>
                        <a:latin typeface="Arial"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dirty="0" smtClean="0">
                          <a:ln>
                            <a:noFill/>
                          </a:ln>
                          <a:solidFill>
                            <a:srgbClr val="FFFFFF"/>
                          </a:solidFill>
                          <a:effectLst/>
                          <a:latin typeface="Arial" charset="0"/>
                        </a:rPr>
                        <a:t> </a:t>
                      </a:r>
                      <a:endParaRPr kumimoji="0" lang="fr-FR" sz="1200" b="1" i="0" u="none" strike="noStrike" cap="none" normalizeH="0" baseline="0" dirty="0" smtClean="0">
                        <a:ln>
                          <a:noFill/>
                        </a:ln>
                        <a:solidFill>
                          <a:srgbClr val="FFFFFF"/>
                        </a:solidFill>
                        <a:effectLst/>
                        <a:latin typeface="Arial" charset="0"/>
                        <a:ea typeface="MS PGothic" pitchFamily="34" charset="-128"/>
                        <a:cs typeface="Calibri"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dirty="0" smtClean="0">
                          <a:ln>
                            <a:noFill/>
                          </a:ln>
                          <a:solidFill>
                            <a:srgbClr val="FFFFFF"/>
                          </a:solidFill>
                          <a:effectLst/>
                          <a:latin typeface="Arial" charset="0"/>
                        </a:rPr>
                        <a:t> </a:t>
                      </a:r>
                      <a:endParaRPr kumimoji="0" lang="fr-FR" sz="1200" b="1" i="0" u="none" strike="noStrike" cap="none" normalizeH="0" baseline="0" dirty="0" smtClean="0">
                        <a:ln>
                          <a:noFill/>
                        </a:ln>
                        <a:solidFill>
                          <a:srgbClr val="FFFFFF"/>
                        </a:solidFill>
                        <a:effectLst/>
                        <a:latin typeface="Arial" charset="0"/>
                        <a:ea typeface="MS PGothic" pitchFamily="34" charset="-128"/>
                        <a:cs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dirty="0" smtClean="0">
                          <a:ln>
                            <a:noFill/>
                          </a:ln>
                          <a:solidFill>
                            <a:srgbClr val="FFFFFF"/>
                          </a:solidFill>
                          <a:effectLst/>
                          <a:latin typeface="Arial" charset="0"/>
                        </a:rPr>
                        <a:t> </a:t>
                      </a:r>
                      <a:endParaRPr kumimoji="0" lang="fr-FR" sz="1200" b="1" i="0" u="none" strike="noStrike" cap="none" normalizeH="0" baseline="0" dirty="0" smtClean="0">
                        <a:ln>
                          <a:noFill/>
                        </a:ln>
                        <a:solidFill>
                          <a:srgbClr val="FFFFFF"/>
                        </a:solidFill>
                        <a:effectLst/>
                        <a:latin typeface="Arial" charset="0"/>
                        <a:ea typeface="MS PGothic" pitchFamily="34" charset="-128"/>
                        <a:cs typeface="Calibri"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dirty="0" smtClean="0">
                          <a:ln>
                            <a:noFill/>
                          </a:ln>
                          <a:solidFill>
                            <a:srgbClr val="FFFFFF"/>
                          </a:solidFill>
                          <a:effectLst/>
                          <a:latin typeface="Arial" charset="0"/>
                        </a:rPr>
                        <a:t> </a:t>
                      </a:r>
                      <a:endParaRPr kumimoji="0" lang="fr-FR" sz="1200" b="1" i="0" u="none" strike="noStrike" cap="none" normalizeH="0" baseline="0" dirty="0" smtClean="0">
                        <a:ln>
                          <a:noFill/>
                        </a:ln>
                        <a:solidFill>
                          <a:srgbClr val="FFFFFF"/>
                        </a:solidFill>
                        <a:effectLst/>
                        <a:latin typeface="Arial" charset="0"/>
                        <a:ea typeface="MS PGothic" pitchFamily="34" charset="-128"/>
                        <a:cs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dirty="0" smtClean="0">
                          <a:ln>
                            <a:noFill/>
                          </a:ln>
                          <a:solidFill>
                            <a:srgbClr val="FFFFFF"/>
                          </a:solidFill>
                          <a:effectLst/>
                          <a:latin typeface="Arial" charset="0"/>
                        </a:rPr>
                        <a:t> </a:t>
                      </a:r>
                      <a:endParaRPr kumimoji="0" lang="fr-FR" sz="1200" b="1" i="0" u="none" strike="noStrike" cap="none" normalizeH="0" baseline="0" dirty="0" smtClean="0">
                        <a:ln>
                          <a:noFill/>
                        </a:ln>
                        <a:solidFill>
                          <a:srgbClr val="FFFFFF"/>
                        </a:solidFill>
                        <a:effectLst/>
                        <a:latin typeface="Arial" charset="0"/>
                        <a:ea typeface="MS PGothic" pitchFamily="34" charset="-128"/>
                        <a:cs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dirty="0" smtClean="0">
                          <a:ln>
                            <a:noFill/>
                          </a:ln>
                          <a:solidFill>
                            <a:srgbClr val="FFFFFF"/>
                          </a:solidFill>
                          <a:effectLst/>
                          <a:latin typeface="Arial" charset="0"/>
                        </a:rPr>
                        <a:t> </a:t>
                      </a:r>
                      <a:endParaRPr kumimoji="0" lang="fr-FR" sz="1200" b="1" i="0" u="none" strike="noStrike" cap="none" normalizeH="0" baseline="0" dirty="0" smtClean="0">
                        <a:ln>
                          <a:noFill/>
                        </a:ln>
                        <a:solidFill>
                          <a:srgbClr val="FFFFFF"/>
                        </a:solidFill>
                        <a:effectLst/>
                        <a:latin typeface="Arial" charset="0"/>
                        <a:ea typeface="MS PGothic" pitchFamily="34" charset="-128"/>
                        <a:cs typeface="Calibri" pitchFamily="34"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177800" marR="0" lvl="0" indent="0" algn="just"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dirty="0" smtClean="0">
                          <a:ln>
                            <a:noFill/>
                          </a:ln>
                          <a:solidFill>
                            <a:srgbClr val="000000"/>
                          </a:solidFill>
                          <a:effectLst/>
                          <a:latin typeface="Arial" charset="0"/>
                        </a:rPr>
                        <a:t>Récapitulatif de la première journée</a:t>
                      </a:r>
                      <a:endParaRPr kumimoji="0" lang="fr-FR" sz="2400" b="0" i="0" u="none" strike="noStrike" cap="none" normalizeH="0" baseline="0" dirty="0" smtClean="0">
                        <a:ln>
                          <a:noFill/>
                        </a:ln>
                        <a:solidFill>
                          <a:srgbClr val="000000"/>
                        </a:solidFill>
                        <a:effectLst/>
                        <a:latin typeface="Arial" charset="0"/>
                        <a:ea typeface="Calibri" pitchFamily="34" charset="0"/>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225425" algn="ctr"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dirty="0" smtClean="0">
                          <a:ln>
                            <a:noFill/>
                          </a:ln>
                          <a:solidFill>
                            <a:srgbClr val="000000"/>
                          </a:solidFill>
                          <a:effectLst/>
                          <a:latin typeface="Arial" charset="0"/>
                        </a:rPr>
                        <a:t>45 min</a:t>
                      </a:r>
                      <a:endParaRPr kumimoji="0" lang="fr-FR" sz="2000" b="0" i="0" u="none" strike="noStrike" cap="none" normalizeH="0" baseline="0" dirty="0" smtClean="0">
                        <a:ln>
                          <a:noFill/>
                        </a:ln>
                        <a:solidFill>
                          <a:srgbClr val="000000"/>
                        </a:solidFill>
                        <a:effectLst/>
                        <a:latin typeface="Arial" charset="0"/>
                        <a:ea typeface="Calibri" pitchFamily="34" charset="0"/>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30237">
                <a:tc vMerge="1">
                  <a:txBody>
                    <a:bodyPr/>
                    <a:lstStyle/>
                    <a:p>
                      <a:endParaRPr lang="en-US"/>
                    </a:p>
                  </a:txBody>
                  <a:tcPr/>
                </a:tc>
                <a:tc>
                  <a:txBody>
                    <a:bodyPr/>
                    <a:lstStyle/>
                    <a:p>
                      <a:pPr marL="177800" marR="0" lvl="0" indent="0" algn="just"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dirty="0" smtClean="0">
                          <a:ln>
                            <a:noFill/>
                          </a:ln>
                          <a:solidFill>
                            <a:srgbClr val="000000"/>
                          </a:solidFill>
                          <a:effectLst/>
                          <a:latin typeface="Arial" charset="0"/>
                        </a:rPr>
                        <a:t>Pause</a:t>
                      </a:r>
                      <a:endParaRPr kumimoji="0" lang="fr-FR" sz="2400" b="0" i="0" u="none" strike="noStrike" cap="none" normalizeH="0" baseline="0" dirty="0" smtClean="0">
                        <a:ln>
                          <a:noFill/>
                        </a:ln>
                        <a:solidFill>
                          <a:srgbClr val="000000"/>
                        </a:solidFill>
                        <a:effectLst/>
                        <a:latin typeface="Arial" charset="0"/>
                        <a:ea typeface="Calibri" pitchFamily="34" charset="0"/>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dirty="0" smtClean="0">
                          <a:ln>
                            <a:noFill/>
                          </a:ln>
                          <a:solidFill>
                            <a:srgbClr val="000000"/>
                          </a:solidFill>
                          <a:effectLst/>
                          <a:latin typeface="Arial" charset="0"/>
                        </a:rPr>
                        <a:t>15 min</a:t>
                      </a:r>
                      <a:endParaRPr kumimoji="0" lang="fr-FR" sz="2000" b="0" i="0" u="none" strike="noStrike" cap="none" normalizeH="0" baseline="0" dirty="0" smtClean="0">
                        <a:ln>
                          <a:noFill/>
                        </a:ln>
                        <a:solidFill>
                          <a:srgbClr val="000000"/>
                        </a:solidFill>
                        <a:effectLst/>
                        <a:latin typeface="Arial" charset="0"/>
                        <a:ea typeface="Calibri" pitchFamily="34" charset="0"/>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r>
              <a:tr h="630237">
                <a:tc vMerge="1">
                  <a:txBody>
                    <a:bodyPr/>
                    <a:lstStyle/>
                    <a:p>
                      <a:endParaRPr lang="en-US"/>
                    </a:p>
                  </a:txBody>
                  <a:tcPr/>
                </a:tc>
                <a:tc>
                  <a:txBody>
                    <a:bodyPr/>
                    <a:lstStyle/>
                    <a:p>
                      <a:pPr marL="177800" marR="0" lvl="0" indent="0" algn="l"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dirty="0" smtClean="0">
                          <a:ln>
                            <a:noFill/>
                          </a:ln>
                          <a:solidFill>
                            <a:srgbClr val="000000"/>
                          </a:solidFill>
                          <a:effectLst/>
                          <a:latin typeface="Arial" charset="0"/>
                        </a:rPr>
                        <a:t>Travaux pratiques sur le terrain — Évaluation des trous dans les moustiquaires</a:t>
                      </a:r>
                      <a:endParaRPr kumimoji="0" lang="fr-FR" sz="2400" b="0" i="0" u="none" strike="noStrike" cap="none" normalizeH="0" baseline="0" dirty="0" smtClean="0">
                        <a:ln>
                          <a:noFill/>
                        </a:ln>
                        <a:solidFill>
                          <a:srgbClr val="000000"/>
                        </a:solidFill>
                        <a:effectLst/>
                        <a:latin typeface="Arial" charset="0"/>
                        <a:ea typeface="Calibri" pitchFamily="34" charset="0"/>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225425" algn="ctr"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dirty="0" smtClean="0">
                          <a:ln>
                            <a:noFill/>
                          </a:ln>
                          <a:solidFill>
                            <a:srgbClr val="000000"/>
                          </a:solidFill>
                          <a:effectLst/>
                          <a:latin typeface="Arial" charset="0"/>
                        </a:rPr>
                        <a:t>2 heures</a:t>
                      </a:r>
                      <a:endParaRPr kumimoji="0" lang="fr-FR" sz="2000" b="0" i="0" u="none" strike="noStrike" cap="none" normalizeH="0" baseline="0" dirty="0" smtClean="0">
                        <a:ln>
                          <a:noFill/>
                        </a:ln>
                        <a:solidFill>
                          <a:srgbClr val="000000"/>
                        </a:solidFill>
                        <a:effectLst/>
                        <a:latin typeface="Arial" charset="0"/>
                        <a:ea typeface="Calibri" pitchFamily="34" charset="0"/>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30237">
                <a:tc vMerge="1">
                  <a:txBody>
                    <a:bodyPr/>
                    <a:lstStyle/>
                    <a:p>
                      <a:endParaRPr lang="en-US"/>
                    </a:p>
                  </a:txBody>
                  <a:tcPr/>
                </a:tc>
                <a:tc>
                  <a:txBody>
                    <a:bodyPr/>
                    <a:lstStyle/>
                    <a:p>
                      <a:pPr marL="177800" marR="0" lvl="0" indent="0" algn="just"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dirty="0" smtClean="0">
                          <a:ln>
                            <a:noFill/>
                          </a:ln>
                          <a:solidFill>
                            <a:srgbClr val="000000"/>
                          </a:solidFill>
                          <a:effectLst/>
                          <a:latin typeface="Arial" charset="0"/>
                        </a:rPr>
                        <a:t>Pause déjeuner</a:t>
                      </a:r>
                      <a:endParaRPr kumimoji="0" lang="fr-FR" sz="2400" b="0" i="0" u="none" strike="noStrike" cap="none" normalizeH="0" baseline="0" dirty="0" smtClean="0">
                        <a:ln>
                          <a:noFill/>
                        </a:ln>
                        <a:solidFill>
                          <a:srgbClr val="000000"/>
                        </a:solidFill>
                        <a:effectLst/>
                        <a:latin typeface="Arial" charset="0"/>
                        <a:ea typeface="Calibri" pitchFamily="34" charset="0"/>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dirty="0" smtClean="0">
                          <a:ln>
                            <a:noFill/>
                          </a:ln>
                          <a:solidFill>
                            <a:srgbClr val="000000"/>
                          </a:solidFill>
                          <a:effectLst/>
                          <a:latin typeface="Arial" charset="0"/>
                        </a:rPr>
                        <a:t>1 heure</a:t>
                      </a:r>
                      <a:endParaRPr kumimoji="0" lang="fr-FR" sz="2000" b="0" i="0" u="none" strike="noStrike" cap="none" normalizeH="0" baseline="0" dirty="0" smtClean="0">
                        <a:ln>
                          <a:noFill/>
                        </a:ln>
                        <a:solidFill>
                          <a:srgbClr val="000000"/>
                        </a:solidFill>
                        <a:effectLst/>
                        <a:latin typeface="Arial" charset="0"/>
                        <a:ea typeface="Calibri" pitchFamily="34" charset="0"/>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r>
              <a:tr h="630237">
                <a:tc vMerge="1">
                  <a:txBody>
                    <a:bodyPr/>
                    <a:lstStyle/>
                    <a:p>
                      <a:endParaRPr lang="en-US"/>
                    </a:p>
                  </a:txBody>
                  <a:tcPr/>
                </a:tc>
                <a:tc>
                  <a:txBody>
                    <a:bodyPr/>
                    <a:lstStyle/>
                    <a:p>
                      <a:pPr marL="177800" marR="0" lvl="0" indent="0" algn="l"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dirty="0" smtClean="0">
                          <a:ln>
                            <a:noFill/>
                          </a:ln>
                          <a:solidFill>
                            <a:srgbClr val="000000"/>
                          </a:solidFill>
                          <a:effectLst/>
                          <a:latin typeface="Arial" charset="0"/>
                        </a:rPr>
                        <a:t>Travaux pratiques sur le terrain — Évaluation des trous dans les moustiquaires</a:t>
                      </a:r>
                      <a:endParaRPr kumimoji="0" lang="fr-FR" sz="2400" b="0" i="0" u="none" strike="noStrike" cap="none" normalizeH="0" baseline="0" dirty="0" smtClean="0">
                        <a:ln>
                          <a:noFill/>
                        </a:ln>
                        <a:solidFill>
                          <a:srgbClr val="000000"/>
                        </a:solidFill>
                        <a:effectLst/>
                        <a:latin typeface="Arial" charset="0"/>
                        <a:ea typeface="Calibri" pitchFamily="34" charset="0"/>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225425" algn="ctr"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dirty="0" smtClean="0">
                          <a:ln>
                            <a:noFill/>
                          </a:ln>
                          <a:solidFill>
                            <a:srgbClr val="000000"/>
                          </a:solidFill>
                          <a:effectLst/>
                          <a:latin typeface="Arial" charset="0"/>
                        </a:rPr>
                        <a:t>3 heures</a:t>
                      </a:r>
                      <a:endParaRPr kumimoji="0" lang="fr-FR" sz="2000" b="0" i="0" u="none" strike="noStrike" cap="none" normalizeH="0" baseline="0" dirty="0" smtClean="0">
                        <a:ln>
                          <a:noFill/>
                        </a:ln>
                        <a:solidFill>
                          <a:srgbClr val="000000"/>
                        </a:solidFill>
                        <a:effectLst/>
                        <a:latin typeface="Arial" charset="0"/>
                        <a:ea typeface="Calibri" pitchFamily="34" charset="0"/>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30237">
                <a:tc vMerge="1">
                  <a:txBody>
                    <a:bodyPr/>
                    <a:lstStyle/>
                    <a:p>
                      <a:endParaRPr lang="en-US"/>
                    </a:p>
                  </a:txBody>
                  <a:tcPr/>
                </a:tc>
                <a:tc>
                  <a:txBody>
                    <a:bodyPr/>
                    <a:lstStyle/>
                    <a:p>
                      <a:pPr marL="177800" marR="0" lvl="0" indent="0" algn="just"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dirty="0" smtClean="0">
                          <a:ln>
                            <a:noFill/>
                          </a:ln>
                          <a:solidFill>
                            <a:srgbClr val="000000"/>
                          </a:solidFill>
                          <a:effectLst/>
                          <a:latin typeface="Arial" charset="0"/>
                        </a:rPr>
                        <a:t>Récapitulatif des travaux pratiques</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225425" algn="ctr"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dirty="0" smtClean="0">
                          <a:ln>
                            <a:noFill/>
                          </a:ln>
                          <a:solidFill>
                            <a:srgbClr val="000000"/>
                          </a:solidFill>
                          <a:effectLst/>
                          <a:latin typeface="Arial" charset="0"/>
                        </a:rPr>
                        <a:t>1 heure</a:t>
                      </a:r>
                      <a:endParaRPr kumimoji="0" lang="fr-FR" sz="2000" b="0" i="0" u="none" strike="noStrike" cap="none" normalizeH="0" baseline="0" dirty="0" smtClean="0">
                        <a:ln>
                          <a:noFill/>
                        </a:ln>
                        <a:solidFill>
                          <a:srgbClr val="000000"/>
                        </a:solidFill>
                        <a:effectLst/>
                        <a:latin typeface="Arial" charset="0"/>
                        <a:ea typeface="Calibri" pitchFamily="34" charset="0"/>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1595438"/>
            <a:ext cx="7772400" cy="1362075"/>
          </a:xfrm>
        </p:spPr>
        <p:txBody>
          <a:bodyPr/>
          <a:lstStyle/>
          <a:p>
            <a:pPr>
              <a:defRPr/>
            </a:pPr>
            <a:r>
              <a:rPr lang="fr-FR" smtClean="0"/>
              <a:t>Évaluation des MILD : travaux pratiques </a:t>
            </a:r>
            <a:endParaRPr lang="fr-FR"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514" name="Title 3"/>
          <p:cNvSpPr>
            <a:spLocks noGrp="1"/>
          </p:cNvSpPr>
          <p:nvPr>
            <p:ph type="title"/>
          </p:nvPr>
        </p:nvSpPr>
        <p:spPr>
          <a:xfrm>
            <a:off x="2374900" y="180975"/>
            <a:ext cx="5375275" cy="995363"/>
          </a:xfrm>
        </p:spPr>
        <p:txBody>
          <a:bodyPr/>
          <a:lstStyle/>
          <a:p>
            <a:r>
              <a:rPr lang="fr-FR" altLang="en-US" sz="3600" smtClean="0"/>
              <a:t>Exercices en salle de formation</a:t>
            </a:r>
          </a:p>
        </p:txBody>
      </p:sp>
      <p:sp>
        <p:nvSpPr>
          <p:cNvPr id="46083" name="Content Placeholder 4"/>
          <p:cNvSpPr>
            <a:spLocks noGrp="1"/>
          </p:cNvSpPr>
          <p:nvPr>
            <p:ph idx="1"/>
          </p:nvPr>
        </p:nvSpPr>
        <p:spPr>
          <a:xfrm>
            <a:off x="368300" y="1235075"/>
            <a:ext cx="8407400" cy="5375275"/>
          </a:xfrm>
        </p:spPr>
        <p:txBody>
          <a:bodyPr/>
          <a:lstStyle/>
          <a:p>
            <a:pPr marL="273050" indent="-273050" eaLnBrk="1" hangingPunct="1">
              <a:spcAft>
                <a:spcPts val="1200"/>
              </a:spcAft>
              <a:defRPr/>
            </a:pPr>
            <a:r>
              <a:rPr lang="fr-FR" smtClean="0"/>
              <a:t>Les participants forment des groupes de 2 et s’entraînent à compter les trous sur au moins 10 MILD. </a:t>
            </a:r>
          </a:p>
          <a:p>
            <a:pPr marL="273050" indent="-273050" eaLnBrk="1" hangingPunct="1">
              <a:spcAft>
                <a:spcPts val="1200"/>
              </a:spcAft>
              <a:defRPr/>
            </a:pPr>
            <a:r>
              <a:rPr lang="fr-FR" smtClean="0"/>
              <a:t>Chaque investigateur mesure les trous sur 5 MILD</a:t>
            </a:r>
          </a:p>
          <a:p>
            <a:pPr marL="273050" indent="-273050" eaLnBrk="1" hangingPunct="1">
              <a:spcAft>
                <a:spcPts val="1200"/>
              </a:spcAft>
              <a:defRPr/>
            </a:pPr>
            <a:r>
              <a:rPr lang="fr-FR" smtClean="0"/>
              <a:t>À la fin de ces travaux pratiques, les feuilles de pointage des trous sont comparées à celles du formateur.</a:t>
            </a:r>
          </a:p>
          <a:p>
            <a:pPr marL="673100" lvl="1" indent="-273050" eaLnBrk="1" hangingPunct="1">
              <a:spcAft>
                <a:spcPts val="1200"/>
              </a:spcAft>
              <a:defRPr/>
            </a:pPr>
            <a:r>
              <a:rPr lang="fr-FR" smtClean="0"/>
              <a:t>Vérifier l’exactitude du nombre de trous.</a:t>
            </a:r>
          </a:p>
          <a:p>
            <a:pPr marL="273050" indent="-273050" eaLnBrk="1" hangingPunct="1">
              <a:spcAft>
                <a:spcPts val="1200"/>
              </a:spcAft>
              <a:defRPr/>
            </a:pPr>
            <a:r>
              <a:rPr lang="fr-FR" smtClean="0"/>
              <a:t>Si l’exactitude est trop faible (&lt; 75 %), davantage s’entraîner sur des MILD avant de pouvoir participer aux travaux pratiques sur le terrain.</a:t>
            </a:r>
            <a:endParaRPr lang="fr-FR" dirty="0" smtClean="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5538" name="Title 1"/>
          <p:cNvSpPr>
            <a:spLocks noGrp="1"/>
          </p:cNvSpPr>
          <p:nvPr>
            <p:ph type="title"/>
          </p:nvPr>
        </p:nvSpPr>
        <p:spPr>
          <a:xfrm>
            <a:off x="2317750" y="257175"/>
            <a:ext cx="5375275" cy="995363"/>
          </a:xfrm>
        </p:spPr>
        <p:txBody>
          <a:bodyPr/>
          <a:lstStyle/>
          <a:p>
            <a:r>
              <a:rPr lang="fr-FR" smtClean="0"/>
              <a:t>Travaux pratiques sur le terrain</a:t>
            </a:r>
          </a:p>
        </p:txBody>
      </p:sp>
      <p:sp>
        <p:nvSpPr>
          <p:cNvPr id="3" name="Content Placeholder 2"/>
          <p:cNvSpPr>
            <a:spLocks noGrp="1"/>
          </p:cNvSpPr>
          <p:nvPr>
            <p:ph idx="1"/>
          </p:nvPr>
        </p:nvSpPr>
        <p:spPr>
          <a:xfrm>
            <a:off x="368300" y="1233488"/>
            <a:ext cx="8405813" cy="4724400"/>
          </a:xfrm>
        </p:spPr>
        <p:txBody>
          <a:bodyPr/>
          <a:lstStyle/>
          <a:p>
            <a:pPr>
              <a:defRPr/>
            </a:pPr>
            <a:r>
              <a:rPr lang="fr-FR" sz="2600" smtClean="0"/>
              <a:t>Chaque groupe de participants (A, B et C) se voit attribuer un ensemble d’environ 10 ménages.</a:t>
            </a:r>
          </a:p>
          <a:p>
            <a:pPr>
              <a:defRPr/>
            </a:pPr>
            <a:r>
              <a:rPr lang="fr-FR" sz="2600" smtClean="0"/>
              <a:t>Chaque équipe de deux investigateurs évalue les ménages attribués à son groupe.</a:t>
            </a:r>
          </a:p>
          <a:p>
            <a:pPr>
              <a:defRPr/>
            </a:pPr>
            <a:r>
              <a:rPr lang="fr-FR" sz="2600" smtClean="0"/>
              <a:t>Les ménages sont identifiés et comparés en s’appuyant sur le nom du chef de famille.</a:t>
            </a:r>
          </a:p>
          <a:p>
            <a:pPr>
              <a:defRPr/>
            </a:pPr>
            <a:r>
              <a:rPr lang="fr-FR" sz="2600" smtClean="0"/>
              <a:t>Une fois que toutes les équipes ont évalué les ménages attribués à leur groupe, elles se retrouvent pour comparer leurs résultats en présence de l’animateur/des animateurs et des autres participants de leur groupe.</a:t>
            </a:r>
            <a:endParaRPr lang="fr-FR" sz="2600"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6562" name="Title 1"/>
          <p:cNvSpPr>
            <a:spLocks noGrp="1"/>
          </p:cNvSpPr>
          <p:nvPr>
            <p:ph type="title"/>
          </p:nvPr>
        </p:nvSpPr>
        <p:spPr>
          <a:xfrm>
            <a:off x="537882" y="257175"/>
            <a:ext cx="8374343" cy="995363"/>
          </a:xfrm>
        </p:spPr>
        <p:txBody>
          <a:bodyPr/>
          <a:lstStyle/>
          <a:p>
            <a:r>
              <a:rPr lang="fr-FR" dirty="0" smtClean="0"/>
              <a:t>Travaux pratiques sur le terrain (suite)</a:t>
            </a:r>
          </a:p>
        </p:txBody>
      </p:sp>
      <p:sp>
        <p:nvSpPr>
          <p:cNvPr id="3" name="Content Placeholder 2"/>
          <p:cNvSpPr>
            <a:spLocks noGrp="1"/>
          </p:cNvSpPr>
          <p:nvPr>
            <p:ph idx="1"/>
          </p:nvPr>
        </p:nvSpPr>
        <p:spPr>
          <a:xfrm>
            <a:off x="0" y="1252538"/>
            <a:ext cx="8912225" cy="4724400"/>
          </a:xfrm>
        </p:spPr>
        <p:txBody>
          <a:bodyPr/>
          <a:lstStyle/>
          <a:p>
            <a:pPr>
              <a:defRPr/>
            </a:pPr>
            <a:r>
              <a:rPr lang="fr-FR" sz="2600" dirty="0" smtClean="0"/>
              <a:t>Si elles n’ont pas trouvé le même nombre de trous de tailles 2 à 4, les équipes recommencent l’évaluation du ménage en question. </a:t>
            </a:r>
          </a:p>
          <a:p>
            <a:pPr lvl="1">
              <a:defRPr/>
            </a:pPr>
            <a:r>
              <a:rPr lang="fr-FR" sz="2400" dirty="0" smtClean="0"/>
              <a:t>Les écarts tolérés sont de +/- 1 et ne doivent pas dépasser une différence de 2 trous.</a:t>
            </a:r>
          </a:p>
          <a:p>
            <a:pPr lvl="1">
              <a:defRPr/>
            </a:pPr>
            <a:r>
              <a:rPr lang="fr-FR" sz="2400" dirty="0" smtClean="0"/>
              <a:t>Pour les trous de taille 1, une tolérance de 5 trous est accordée.</a:t>
            </a:r>
          </a:p>
          <a:p>
            <a:pPr>
              <a:defRPr/>
            </a:pPr>
            <a:r>
              <a:rPr lang="fr-FR" sz="2600" dirty="0" smtClean="0"/>
              <a:t>Si les équipes ont trouvé le même nombre de trous, elles passent à l’ensemble de ménages suivants selon le même processus.</a:t>
            </a:r>
          </a:p>
          <a:p>
            <a:pPr>
              <a:defRPr/>
            </a:pPr>
            <a:r>
              <a:rPr lang="fr-FR" sz="2600" dirty="0" smtClean="0"/>
              <a:t>Les trois groupes (A, B et C) évaluent les trois ensembles de ménages (total d’environ 15 ménages).</a:t>
            </a:r>
          </a:p>
          <a:p>
            <a:pPr>
              <a:defRPr/>
            </a:pPr>
            <a:r>
              <a:rPr lang="fr-FR" sz="2600" dirty="0" smtClean="0"/>
              <a:t>Chaque équipe doit évaluer au moins 15 </a:t>
            </a:r>
            <a:r>
              <a:rPr lang="fr-FR" sz="2600" dirty="0" err="1" smtClean="0"/>
              <a:t>MILD</a:t>
            </a:r>
            <a:r>
              <a:rPr lang="fr-FR" sz="2600" dirty="0" smtClean="0"/>
              <a:t>.</a:t>
            </a:r>
            <a:endParaRPr lang="fr-FR" sz="2600"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586" name="Title 3"/>
          <p:cNvSpPr>
            <a:spLocks noGrp="1"/>
          </p:cNvSpPr>
          <p:nvPr>
            <p:ph type="title"/>
          </p:nvPr>
        </p:nvSpPr>
        <p:spPr>
          <a:xfrm>
            <a:off x="2317750" y="257175"/>
            <a:ext cx="5375275" cy="995363"/>
          </a:xfrm>
        </p:spPr>
        <p:txBody>
          <a:bodyPr/>
          <a:lstStyle/>
          <a:p>
            <a:r>
              <a:rPr lang="fr-FR" smtClean="0"/>
              <a:t>Analyse des travaux pratiques sur le terrain</a:t>
            </a:r>
          </a:p>
        </p:txBody>
      </p:sp>
      <p:sp>
        <p:nvSpPr>
          <p:cNvPr id="5" name="Content Placeholder 4"/>
          <p:cNvSpPr>
            <a:spLocks noGrp="1"/>
          </p:cNvSpPr>
          <p:nvPr>
            <p:ph idx="1"/>
          </p:nvPr>
        </p:nvSpPr>
        <p:spPr>
          <a:xfrm>
            <a:off x="355600" y="1676400"/>
            <a:ext cx="8405813" cy="4724400"/>
          </a:xfrm>
        </p:spPr>
        <p:txBody>
          <a:bodyPr/>
          <a:lstStyle/>
          <a:p>
            <a:pPr>
              <a:defRPr/>
            </a:pPr>
            <a:r>
              <a:rPr lang="fr-FR" smtClean="0"/>
              <a:t>Papier pour tableau</a:t>
            </a:r>
            <a:endParaRPr lang="fr-FR" dirty="0"/>
          </a:p>
        </p:txBody>
      </p:sp>
      <p:grpSp>
        <p:nvGrpSpPr>
          <p:cNvPr id="67588" name="Group 26"/>
          <p:cNvGrpSpPr>
            <a:grpSpLocks/>
          </p:cNvGrpSpPr>
          <p:nvPr/>
        </p:nvGrpSpPr>
        <p:grpSpPr bwMode="auto">
          <a:xfrm>
            <a:off x="1452563" y="2333625"/>
            <a:ext cx="6421437" cy="3944938"/>
            <a:chOff x="1452784" y="2333767"/>
            <a:chExt cx="6421974" cy="3944205"/>
          </a:xfrm>
        </p:grpSpPr>
        <p:sp>
          <p:nvSpPr>
            <p:cNvPr id="6" name="Rectangle 5"/>
            <p:cNvSpPr/>
            <p:nvPr/>
          </p:nvSpPr>
          <p:spPr bwMode="auto">
            <a:xfrm>
              <a:off x="1460722" y="2333767"/>
              <a:ext cx="6414036" cy="3944205"/>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lgn="ctr">
                <a:defRPr/>
              </a:pPr>
              <a:r>
                <a:rPr lang="fr-FR" sz="2000" dirty="0">
                  <a:solidFill>
                    <a:schemeClr val="tx1"/>
                  </a:solidFill>
                  <a:latin typeface="+mj-lt"/>
                </a:rPr>
                <a:t>Nom du groupe </a:t>
              </a:r>
            </a:p>
          </p:txBody>
        </p:sp>
        <p:cxnSp>
          <p:nvCxnSpPr>
            <p:cNvPr id="67590" name="Straight Connector 7"/>
            <p:cNvCxnSpPr>
              <a:cxnSpLocks noChangeShapeType="1"/>
            </p:cNvCxnSpPr>
            <p:nvPr/>
          </p:nvCxnSpPr>
          <p:spPr bwMode="auto">
            <a:xfrm>
              <a:off x="2722728" y="2770496"/>
              <a:ext cx="20472" cy="3507474"/>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67591" name="Straight Connector 9"/>
            <p:cNvCxnSpPr>
              <a:cxnSpLocks noChangeShapeType="1"/>
            </p:cNvCxnSpPr>
            <p:nvPr/>
          </p:nvCxnSpPr>
          <p:spPr bwMode="auto">
            <a:xfrm>
              <a:off x="3994244" y="2770498"/>
              <a:ext cx="20472" cy="3507472"/>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67592" name="Straight Connector 10"/>
            <p:cNvCxnSpPr>
              <a:cxnSpLocks noChangeShapeType="1"/>
            </p:cNvCxnSpPr>
            <p:nvPr/>
          </p:nvCxnSpPr>
          <p:spPr bwMode="auto">
            <a:xfrm>
              <a:off x="5266896" y="2770498"/>
              <a:ext cx="10236" cy="3507474"/>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67593" name="Straight Connector 15"/>
            <p:cNvCxnSpPr>
              <a:cxnSpLocks noChangeShapeType="1"/>
            </p:cNvCxnSpPr>
            <p:nvPr/>
          </p:nvCxnSpPr>
          <p:spPr bwMode="auto">
            <a:xfrm>
              <a:off x="1460309" y="2770496"/>
              <a:ext cx="6414449"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67594" name="Straight Connector 20"/>
            <p:cNvCxnSpPr>
              <a:cxnSpLocks noChangeShapeType="1"/>
            </p:cNvCxnSpPr>
            <p:nvPr/>
          </p:nvCxnSpPr>
          <p:spPr bwMode="auto">
            <a:xfrm>
              <a:off x="6620300" y="2770496"/>
              <a:ext cx="10236" cy="3507474"/>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22" name="TextBox 21"/>
            <p:cNvSpPr txBox="1"/>
            <p:nvPr/>
          </p:nvSpPr>
          <p:spPr>
            <a:xfrm>
              <a:off x="2934045" y="2794056"/>
              <a:ext cx="766827" cy="338075"/>
            </a:xfrm>
            <a:prstGeom prst="rect">
              <a:avLst/>
            </a:prstGeom>
            <a:noFill/>
          </p:spPr>
          <p:txBody>
            <a:bodyPr wrap="none">
              <a:spAutoFit/>
            </a:bodyPr>
            <a:lstStyle/>
            <a:p>
              <a:pPr eaLnBrk="1" hangingPunct="1">
                <a:defRPr/>
              </a:pPr>
              <a:r>
                <a:rPr lang="fr-FR" sz="1600" b="1" dirty="0">
                  <a:latin typeface="+mj-lt"/>
                </a:rPr>
                <a:t>Taille 1</a:t>
              </a:r>
            </a:p>
          </p:txBody>
        </p:sp>
        <p:sp>
          <p:nvSpPr>
            <p:cNvPr id="23" name="TextBox 22"/>
            <p:cNvSpPr txBox="1"/>
            <p:nvPr/>
          </p:nvSpPr>
          <p:spPr>
            <a:xfrm>
              <a:off x="4188275" y="2794056"/>
              <a:ext cx="766827" cy="338075"/>
            </a:xfrm>
            <a:prstGeom prst="rect">
              <a:avLst/>
            </a:prstGeom>
            <a:noFill/>
          </p:spPr>
          <p:txBody>
            <a:bodyPr wrap="none">
              <a:spAutoFit/>
            </a:bodyPr>
            <a:lstStyle/>
            <a:p>
              <a:pPr eaLnBrk="1" hangingPunct="1">
                <a:defRPr/>
              </a:pPr>
              <a:r>
                <a:rPr lang="fr-FR" sz="1600" b="1" dirty="0">
                  <a:latin typeface="+mj-lt"/>
                </a:rPr>
                <a:t>Taille 2</a:t>
              </a:r>
            </a:p>
          </p:txBody>
        </p:sp>
        <p:sp>
          <p:nvSpPr>
            <p:cNvPr id="24" name="TextBox 23"/>
            <p:cNvSpPr txBox="1"/>
            <p:nvPr/>
          </p:nvSpPr>
          <p:spPr>
            <a:xfrm>
              <a:off x="5545701" y="2789295"/>
              <a:ext cx="766826" cy="338074"/>
            </a:xfrm>
            <a:prstGeom prst="rect">
              <a:avLst/>
            </a:prstGeom>
            <a:noFill/>
          </p:spPr>
          <p:txBody>
            <a:bodyPr wrap="none">
              <a:spAutoFit/>
            </a:bodyPr>
            <a:lstStyle/>
            <a:p>
              <a:pPr eaLnBrk="1" hangingPunct="1">
                <a:defRPr/>
              </a:pPr>
              <a:r>
                <a:rPr lang="fr-FR" sz="1600" b="1" dirty="0">
                  <a:latin typeface="+mj-lt"/>
                </a:rPr>
                <a:t>Taille 3</a:t>
              </a:r>
            </a:p>
          </p:txBody>
        </p:sp>
        <p:sp>
          <p:nvSpPr>
            <p:cNvPr id="25" name="TextBox 24"/>
            <p:cNvSpPr txBox="1"/>
            <p:nvPr/>
          </p:nvSpPr>
          <p:spPr>
            <a:xfrm>
              <a:off x="6926942" y="2784533"/>
              <a:ext cx="765239" cy="338075"/>
            </a:xfrm>
            <a:prstGeom prst="rect">
              <a:avLst/>
            </a:prstGeom>
            <a:noFill/>
          </p:spPr>
          <p:txBody>
            <a:bodyPr wrap="none">
              <a:spAutoFit/>
            </a:bodyPr>
            <a:lstStyle/>
            <a:p>
              <a:pPr eaLnBrk="1" hangingPunct="1">
                <a:defRPr/>
              </a:pPr>
              <a:r>
                <a:rPr lang="fr-FR" sz="1600" b="1" dirty="0">
                  <a:latin typeface="+mj-lt"/>
                </a:rPr>
                <a:t>Taille 4</a:t>
              </a:r>
            </a:p>
          </p:txBody>
        </p:sp>
        <p:sp>
          <p:nvSpPr>
            <p:cNvPr id="26" name="TextBox 25"/>
            <p:cNvSpPr txBox="1"/>
            <p:nvPr/>
          </p:nvSpPr>
          <p:spPr>
            <a:xfrm>
              <a:off x="1452784" y="2794056"/>
              <a:ext cx="1243116" cy="585679"/>
            </a:xfrm>
            <a:prstGeom prst="rect">
              <a:avLst/>
            </a:prstGeom>
            <a:noFill/>
          </p:spPr>
          <p:txBody>
            <a:bodyPr wrap="none">
              <a:spAutoFit/>
            </a:bodyPr>
            <a:lstStyle/>
            <a:p>
              <a:pPr eaLnBrk="1" hangingPunct="1">
                <a:defRPr/>
              </a:pPr>
              <a:r>
                <a:rPr lang="fr-FR" sz="1600" b="1" dirty="0">
                  <a:latin typeface="+mj-lt"/>
                </a:rPr>
                <a:t>Nom</a:t>
              </a:r>
            </a:p>
            <a:p>
              <a:pPr algn="ctr" eaLnBrk="1" hangingPunct="1">
                <a:defRPr/>
              </a:pPr>
              <a:r>
                <a:rPr lang="fr-FR" sz="1600" b="1" dirty="0">
                  <a:latin typeface="+mj-lt"/>
                </a:rPr>
                <a:t>du ménage</a:t>
              </a:r>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93675" y="1643063"/>
            <a:ext cx="8269288" cy="1362075"/>
          </a:xfrm>
        </p:spPr>
        <p:txBody>
          <a:bodyPr/>
          <a:lstStyle/>
          <a:p>
            <a:pPr>
              <a:defRPr/>
            </a:pPr>
            <a:r>
              <a:rPr lang="fr-FR" sz="3600" dirty="0" smtClean="0">
                <a:latin typeface="+mn-lt"/>
              </a:rPr>
              <a:t>Les études de durabilité des MILD</a:t>
            </a:r>
            <a:r>
              <a:t/>
            </a:r>
            <a:br/>
            <a:endParaRPr lang="fr-FR" dirty="0"/>
          </a:p>
        </p:txBody>
      </p:sp>
      <p:pic>
        <p:nvPicPr>
          <p:cNvPr id="1843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22813" y="2474913"/>
            <a:ext cx="3943350" cy="3722687"/>
          </a:xfrm>
          <a:prstGeom prst="rect">
            <a:avLst/>
          </a:prstGeom>
          <a:noFill/>
          <a:ln w="9525">
            <a:solidFill>
              <a:srgbClr val="00B0F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Title 1"/>
          <p:cNvSpPr>
            <a:spLocks noGrp="1"/>
          </p:cNvSpPr>
          <p:nvPr>
            <p:ph type="title"/>
          </p:nvPr>
        </p:nvSpPr>
        <p:spPr>
          <a:xfrm>
            <a:off x="2206625" y="236538"/>
            <a:ext cx="6937375" cy="995362"/>
          </a:xfrm>
        </p:spPr>
        <p:txBody>
          <a:bodyPr/>
          <a:lstStyle/>
          <a:p>
            <a:r>
              <a:rPr lang="fr-FR" altLang="en-US" sz="3600" smtClean="0"/>
              <a:t>Les études de durabilité</a:t>
            </a:r>
          </a:p>
        </p:txBody>
      </p:sp>
      <p:sp>
        <p:nvSpPr>
          <p:cNvPr id="9219" name="Content Placeholder 2"/>
          <p:cNvSpPr>
            <a:spLocks noGrp="1"/>
          </p:cNvSpPr>
          <p:nvPr>
            <p:ph idx="1"/>
          </p:nvPr>
        </p:nvSpPr>
        <p:spPr>
          <a:xfrm>
            <a:off x="317500" y="1387475"/>
            <a:ext cx="8509000" cy="5076825"/>
          </a:xfrm>
        </p:spPr>
        <p:txBody>
          <a:bodyPr/>
          <a:lstStyle/>
          <a:p>
            <a:pPr marL="273050" indent="-273050" eaLnBrk="1" hangingPunct="1">
              <a:defRPr/>
            </a:pPr>
            <a:r>
              <a:rPr lang="fr-FR" smtClean="0"/>
              <a:t>Connaissances concernant la durabilité des MILD après la distribution afin de prévoir :</a:t>
            </a:r>
          </a:p>
          <a:p>
            <a:pPr marL="673100" lvl="1" indent="-273050" eaLnBrk="1" hangingPunct="1">
              <a:defRPr/>
            </a:pPr>
            <a:r>
              <a:rPr lang="fr-FR" smtClean="0"/>
              <a:t>le taux de remplacement dans les systèmes de distribution continue</a:t>
            </a:r>
          </a:p>
          <a:p>
            <a:pPr marL="673100" lvl="1" indent="-273050" eaLnBrk="1" hangingPunct="1">
              <a:defRPr/>
            </a:pPr>
            <a:r>
              <a:rPr lang="fr-FR" smtClean="0"/>
              <a:t>la fréquence adaptée des campagnes de distribution </a:t>
            </a:r>
          </a:p>
          <a:p>
            <a:pPr marL="673100" lvl="1" indent="-273050" eaLnBrk="1" hangingPunct="1">
              <a:defRPr/>
            </a:pPr>
            <a:r>
              <a:rPr lang="fr-FR" smtClean="0"/>
              <a:t>une amélioration des produits à l’avenir</a:t>
            </a:r>
          </a:p>
          <a:p>
            <a:pPr marL="673100" lvl="1" indent="-273050" eaLnBrk="1" hangingPunct="1">
              <a:defRPr/>
            </a:pPr>
            <a:r>
              <a:rPr lang="fr-FR" smtClean="0"/>
              <a:t>les MILD les plus adaptées selon le contexte</a:t>
            </a:r>
          </a:p>
          <a:p>
            <a:pPr marL="673100" lvl="1" indent="-273050" eaLnBrk="1" hangingPunct="1">
              <a:defRPr/>
            </a:pPr>
            <a:endParaRPr lang="fr-FR" sz="2400" smtClean="0">
              <a:ea typeface="Arial Narrow" pitchFamily="34" charset="0"/>
              <a:cs typeface="Arial Narrow" pitchFamily="34" charset="0"/>
            </a:endParaRPr>
          </a:p>
          <a:p>
            <a:pPr marL="673100" lvl="1" indent="-273050" eaLnBrk="1" hangingPunct="1">
              <a:defRPr/>
            </a:pPr>
            <a:endParaRPr lang="fr-FR" sz="2400" smtClean="0"/>
          </a:p>
          <a:p>
            <a:pPr marL="273050" indent="-273050">
              <a:defRPr/>
            </a:pPr>
            <a:endParaRPr lang="fr-FR"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050925" y="403225"/>
            <a:ext cx="6800850" cy="995363"/>
          </a:xfrm>
        </p:spPr>
        <p:txBody>
          <a:bodyPr/>
          <a:lstStyle/>
          <a:p>
            <a:pPr eaLnBrk="1" hangingPunct="1"/>
            <a:r>
              <a:rPr lang="fr-FR" altLang="en-US" sz="3600" smtClean="0"/>
              <a:t>Conception des études de surveillance de la durabilité des MILD</a:t>
            </a:r>
            <a:endParaRPr lang="fr-FR" altLang="en-US" sz="3600" smtClean="0">
              <a:solidFill>
                <a:srgbClr val="000000"/>
              </a:solidFill>
            </a:endParaRPr>
          </a:p>
        </p:txBody>
      </p:sp>
      <p:sp>
        <p:nvSpPr>
          <p:cNvPr id="4" name="Content Placeholder 3"/>
          <p:cNvSpPr>
            <a:spLocks noGrp="1"/>
          </p:cNvSpPr>
          <p:nvPr>
            <p:ph idx="1"/>
          </p:nvPr>
        </p:nvSpPr>
        <p:spPr>
          <a:xfrm>
            <a:off x="331788" y="1668463"/>
            <a:ext cx="8550275" cy="5189537"/>
          </a:xfrm>
        </p:spPr>
        <p:txBody>
          <a:bodyPr/>
          <a:lstStyle/>
          <a:p>
            <a:pPr>
              <a:defRPr/>
            </a:pPr>
            <a:r>
              <a:rPr lang="fr-FR" sz="2600" b="1" dirty="0" smtClean="0">
                <a:latin typeface="+mn-lt"/>
              </a:rPr>
              <a:t>Prospectives longitudinales </a:t>
            </a:r>
            <a:r>
              <a:rPr lang="fr-FR" sz="2600" dirty="0" smtClean="0">
                <a:latin typeface="+mn-lt"/>
              </a:rPr>
              <a:t>— </a:t>
            </a:r>
            <a:r>
              <a:rPr lang="fr-FR" dirty="0" smtClean="0"/>
              <a:t>évaluent les moustiquaires à intervalles réguliers entre la distribution et une durée d’utilisation prédéfinie.</a:t>
            </a:r>
          </a:p>
          <a:p>
            <a:pPr>
              <a:defRPr/>
            </a:pPr>
            <a:endParaRPr lang="fr-FR" dirty="0" smtClean="0"/>
          </a:p>
          <a:p>
            <a:pPr marL="0" indent="0">
              <a:buFont typeface="Wingdings" pitchFamily="2" charset="2"/>
              <a:buNone/>
              <a:defRPr/>
            </a:pPr>
            <a:endParaRPr lang="fr-FR" dirty="0" smtClean="0"/>
          </a:p>
          <a:p>
            <a:pPr>
              <a:defRPr/>
            </a:pPr>
            <a:endParaRPr lang="fr-FR" dirty="0">
              <a:cs typeface="ＭＳ Ｐゴシック" charset="-128"/>
            </a:endParaRPr>
          </a:p>
        </p:txBody>
      </p:sp>
      <p:grpSp>
        <p:nvGrpSpPr>
          <p:cNvPr id="20484" name="Group 8"/>
          <p:cNvGrpSpPr>
            <a:grpSpLocks/>
          </p:cNvGrpSpPr>
          <p:nvPr/>
        </p:nvGrpSpPr>
        <p:grpSpPr bwMode="auto">
          <a:xfrm>
            <a:off x="753035" y="2997200"/>
            <a:ext cx="7340040" cy="771525"/>
            <a:chOff x="862166" y="2997112"/>
            <a:chExt cx="7340138" cy="771100"/>
          </a:xfrm>
        </p:grpSpPr>
        <p:sp>
          <p:nvSpPr>
            <p:cNvPr id="3" name="Rounded Rectangle 2"/>
            <p:cNvSpPr/>
            <p:nvPr/>
          </p:nvSpPr>
          <p:spPr bwMode="auto">
            <a:xfrm>
              <a:off x="862166" y="3151015"/>
              <a:ext cx="2725214" cy="463295"/>
            </a:xfrm>
            <a:prstGeom prst="roundRect">
              <a:avLst/>
            </a:prstGeom>
            <a:solidFill>
              <a:srgbClr val="99CC00"/>
            </a:solidFill>
            <a:ln w="9525" cap="flat" cmpd="sng" algn="ctr">
              <a:solidFill>
                <a:schemeClr val="tx1"/>
              </a:solidFill>
              <a:prstDash val="solid"/>
              <a:round/>
              <a:headEnd type="none" w="med" len="med"/>
              <a:tailEnd type="none" w="med" len="med"/>
            </a:ln>
            <a:effectLst/>
          </p:spPr>
          <p:txBody>
            <a:bodyPr/>
            <a:lstStyle/>
            <a:p>
              <a:pPr>
                <a:defRPr/>
              </a:pPr>
              <a:r>
                <a:rPr lang="fr-FR" sz="1800" b="1" dirty="0">
                  <a:latin typeface="+mn-lt"/>
                </a:rPr>
                <a:t>Moustiquaires distribuées</a:t>
              </a:r>
            </a:p>
          </p:txBody>
        </p:sp>
        <p:sp>
          <p:nvSpPr>
            <p:cNvPr id="5" name="Right Arrow 4"/>
            <p:cNvSpPr/>
            <p:nvPr/>
          </p:nvSpPr>
          <p:spPr bwMode="auto">
            <a:xfrm>
              <a:off x="3808045" y="2997112"/>
              <a:ext cx="4394259" cy="771100"/>
            </a:xfrm>
            <a:prstGeom prst="rightArrow">
              <a:avLst>
                <a:gd name="adj1" fmla="val 50000"/>
                <a:gd name="adj2" fmla="val 85398"/>
              </a:avLst>
            </a:prstGeom>
            <a:solidFill>
              <a:srgbClr val="0070C0"/>
            </a:solidFill>
            <a:ln w="9525" cap="flat" cmpd="sng" algn="ctr">
              <a:solidFill>
                <a:schemeClr val="tx1"/>
              </a:solidFill>
              <a:prstDash val="solid"/>
              <a:round/>
              <a:headEnd type="none" w="med" len="med"/>
              <a:tailEnd type="none" w="med" len="med"/>
            </a:ln>
            <a:effectLst/>
          </p:spPr>
          <p:txBody>
            <a:bodyPr/>
            <a:lstStyle/>
            <a:p>
              <a:pPr>
                <a:defRPr/>
              </a:pPr>
              <a:r>
                <a:rPr lang="fr-FR" sz="2000" dirty="0">
                  <a:solidFill>
                    <a:schemeClr val="bg1"/>
                  </a:solidFill>
                  <a:latin typeface="+mn-lt"/>
                </a:rPr>
                <a:t>Surveillées régulièrement</a:t>
              </a:r>
            </a:p>
          </p:txBody>
        </p:sp>
      </p:grpSp>
      <p:sp>
        <p:nvSpPr>
          <p:cNvPr id="6" name="TextBox 5"/>
          <p:cNvSpPr txBox="1"/>
          <p:nvPr/>
        </p:nvSpPr>
        <p:spPr>
          <a:xfrm>
            <a:off x="1571625" y="3605213"/>
            <a:ext cx="1095375" cy="369887"/>
          </a:xfrm>
          <a:prstGeom prst="rect">
            <a:avLst/>
          </a:prstGeom>
          <a:noFill/>
        </p:spPr>
        <p:txBody>
          <a:bodyPr wrap="none">
            <a:spAutoFit/>
          </a:bodyPr>
          <a:lstStyle/>
          <a:p>
            <a:pPr eaLnBrk="1" hangingPunct="1">
              <a:defRPr/>
            </a:pPr>
            <a:r>
              <a:rPr lang="fr-FR" sz="1800" b="1" dirty="0">
                <a:solidFill>
                  <a:srgbClr val="0070C0"/>
                </a:solidFill>
                <a:latin typeface="+mn-lt"/>
              </a:rPr>
              <a:t>Présent</a:t>
            </a:r>
            <a:r>
              <a:rPr lang="fr-FR" smtClean="0"/>
              <a:t> </a:t>
            </a:r>
          </a:p>
        </p:txBody>
      </p:sp>
      <p:sp>
        <p:nvSpPr>
          <p:cNvPr id="10" name="TextBox 9"/>
          <p:cNvSpPr txBox="1"/>
          <p:nvPr/>
        </p:nvSpPr>
        <p:spPr>
          <a:xfrm>
            <a:off x="8135938" y="3244850"/>
            <a:ext cx="966787" cy="369888"/>
          </a:xfrm>
          <a:prstGeom prst="rect">
            <a:avLst/>
          </a:prstGeom>
          <a:noFill/>
        </p:spPr>
        <p:txBody>
          <a:bodyPr wrap="none">
            <a:spAutoFit/>
          </a:bodyPr>
          <a:lstStyle/>
          <a:p>
            <a:pPr eaLnBrk="1" hangingPunct="1">
              <a:defRPr/>
            </a:pPr>
            <a:r>
              <a:rPr lang="fr-FR" sz="1800" b="1" dirty="0">
                <a:latin typeface="+mn-lt"/>
              </a:rPr>
              <a:t>Futur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Title 3"/>
          <p:cNvSpPr>
            <a:spLocks noGrp="1"/>
          </p:cNvSpPr>
          <p:nvPr>
            <p:ph type="title"/>
          </p:nvPr>
        </p:nvSpPr>
        <p:spPr>
          <a:xfrm>
            <a:off x="2212975" y="298450"/>
            <a:ext cx="5827713" cy="995363"/>
          </a:xfrm>
        </p:spPr>
        <p:txBody>
          <a:bodyPr/>
          <a:lstStyle/>
          <a:p>
            <a:r>
              <a:rPr lang="fr-FR" altLang="en-US" sz="3600" smtClean="0"/>
              <a:t>Enquêtes de durabilité des MILD</a:t>
            </a:r>
          </a:p>
        </p:txBody>
      </p:sp>
      <p:sp>
        <p:nvSpPr>
          <p:cNvPr id="5" name="Content Placeholder 4"/>
          <p:cNvSpPr>
            <a:spLocks noGrp="1"/>
          </p:cNvSpPr>
          <p:nvPr>
            <p:ph idx="1"/>
          </p:nvPr>
        </p:nvSpPr>
        <p:spPr>
          <a:xfrm>
            <a:off x="479425" y="1587500"/>
            <a:ext cx="8185150" cy="4724400"/>
          </a:xfrm>
        </p:spPr>
        <p:txBody>
          <a:bodyPr/>
          <a:lstStyle/>
          <a:p>
            <a:pPr>
              <a:spcAft>
                <a:spcPts val="1200"/>
              </a:spcAft>
              <a:defRPr/>
            </a:pPr>
            <a:r>
              <a:rPr lang="fr-FR" smtClean="0"/>
              <a:t>Évaluer le statut économique des ménages.</a:t>
            </a:r>
          </a:p>
          <a:p>
            <a:pPr>
              <a:spcAft>
                <a:spcPts val="1200"/>
              </a:spcAft>
              <a:defRPr/>
            </a:pPr>
            <a:r>
              <a:rPr lang="fr-FR" smtClean="0"/>
              <a:t>Inclure des questions concernant l’utilisation des MILD, ce qu’elles sont devenues et leur entretien. </a:t>
            </a:r>
          </a:p>
          <a:p>
            <a:pPr>
              <a:spcAft>
                <a:spcPts val="1200"/>
              </a:spcAft>
              <a:defRPr/>
            </a:pPr>
            <a:r>
              <a:rPr lang="fr-FR" smtClean="0"/>
              <a:t>Inspecter les moustiquaires.</a:t>
            </a:r>
            <a:endParaRPr lang="fr-FR"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5612</TotalTime>
  <Words>2421</Words>
  <Application>Microsoft Office PowerPoint</Application>
  <PresentationFormat>On-screen Show (4:3)</PresentationFormat>
  <Paragraphs>345</Paragraphs>
  <Slides>54</Slides>
  <Notes>27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54</vt:i4>
      </vt:variant>
    </vt:vector>
  </HeadingPairs>
  <TitlesOfParts>
    <vt:vector size="65" baseType="lpstr">
      <vt:lpstr>Gulim</vt:lpstr>
      <vt:lpstr>ＭＳ Ｐゴシック</vt:lpstr>
      <vt:lpstr>ＭＳ Ｐゴシック</vt:lpstr>
      <vt:lpstr>Arial</vt:lpstr>
      <vt:lpstr>Arial Narrow</vt:lpstr>
      <vt:lpstr>Calibri</vt:lpstr>
      <vt:lpstr>Century Schoolbook</vt:lpstr>
      <vt:lpstr>Times</vt:lpstr>
      <vt:lpstr>Times New Roman</vt:lpstr>
      <vt:lpstr>Wingdings</vt:lpstr>
      <vt:lpstr>Blank Presentation</vt:lpstr>
      <vt:lpstr>Formation des investigateurs : évaluation des trous dans les MILD </vt:lpstr>
      <vt:lpstr>Surveillance des trous dans les moustiquaires</vt:lpstr>
      <vt:lpstr>Objectifs de la formation </vt:lpstr>
      <vt:lpstr>Programme de la formation — Jour 1 </vt:lpstr>
      <vt:lpstr>Programme de la formation — Jour 2 </vt:lpstr>
      <vt:lpstr>Les études de durabilité des MILD </vt:lpstr>
      <vt:lpstr>Les études de durabilité</vt:lpstr>
      <vt:lpstr>Conception des études de surveillance de la durabilité des MILD</vt:lpstr>
      <vt:lpstr>Enquêtes de durabilité des MILD</vt:lpstr>
      <vt:lpstr>Éléments de la durabilité des MILD </vt:lpstr>
      <vt:lpstr>MILD recommandées par le WHOPES</vt:lpstr>
      <vt:lpstr>Trous dans les MILD : types et catégories</vt:lpstr>
      <vt:lpstr>Formes de moustiquaires</vt:lpstr>
      <vt:lpstr>Les différentes parties des moustiquaires</vt:lpstr>
      <vt:lpstr>Les types de trous dans les moustiquaires</vt:lpstr>
      <vt:lpstr>Les types de trous dans les moustiquaires</vt:lpstr>
      <vt:lpstr>Brûlures</vt:lpstr>
      <vt:lpstr>Déchirures</vt:lpstr>
      <vt:lpstr>Déchirures</vt:lpstr>
      <vt:lpstr>PowerPoint Presentation</vt:lpstr>
      <vt:lpstr>PowerPoint Presentation</vt:lpstr>
      <vt:lpstr>PowerPoint Presentation</vt:lpstr>
      <vt:lpstr>Trous partiellement réparés</vt:lpstr>
      <vt:lpstr>Trous multiples</vt:lpstr>
      <vt:lpstr>Énormes bouts de moustiquaires manquants</vt:lpstr>
      <vt:lpstr>PowerPoint Presentation</vt:lpstr>
      <vt:lpstr>Catégories de tailles</vt:lpstr>
      <vt:lpstr>Modèle d’évaluation des trous</vt:lpstr>
      <vt:lpstr>Cas particuliers</vt:lpstr>
      <vt:lpstr>Feuille de pointage des trous</vt:lpstr>
      <vt:lpstr>Feuille de pointage des trous</vt:lpstr>
      <vt:lpstr>Feuille de pointage des trous</vt:lpstr>
      <vt:lpstr>Procédure d’évaluation des trous</vt:lpstr>
      <vt:lpstr>Équipe chargée d’évaluer les trous</vt:lpstr>
      <vt:lpstr>Étape 1</vt:lpstr>
      <vt:lpstr>Étape 1</vt:lpstr>
      <vt:lpstr>Étape 2</vt:lpstr>
      <vt:lpstr>Étape 3</vt:lpstr>
      <vt:lpstr>Étape 3</vt:lpstr>
      <vt:lpstr>Étape 4</vt:lpstr>
      <vt:lpstr>Trous de diamètre maximal</vt:lpstr>
      <vt:lpstr>Étape 5</vt:lpstr>
      <vt:lpstr>Étape 6</vt:lpstr>
      <vt:lpstr>Étape 7</vt:lpstr>
      <vt:lpstr>Difficultés fréquentes</vt:lpstr>
      <vt:lpstr>Calendrier de l’étude</vt:lpstr>
      <vt:lpstr>Responsabilités de l’investigateur</vt:lpstr>
      <vt:lpstr>Responsabilités de l’investigateur</vt:lpstr>
      <vt:lpstr>Matériel et documents de l’investigateur</vt:lpstr>
      <vt:lpstr>Évaluation des MILD : travaux pratiques </vt:lpstr>
      <vt:lpstr>Exercices en salle de formation</vt:lpstr>
      <vt:lpstr>Travaux pratiques sur le terrain</vt:lpstr>
      <vt:lpstr>Travaux pratiques sur le terrain (suite)</vt:lpstr>
      <vt:lpstr>Analyse des travaux pratiques sur le terrain</vt:lpstr>
    </vt:vector>
  </TitlesOfParts>
  <Company>JHUCCP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BEISSER</dc:creator>
  <cp:lastModifiedBy>Marine Gandit</cp:lastModifiedBy>
  <cp:revision>163</cp:revision>
  <cp:lastPrinted>2012-09-12T09:43:03Z</cp:lastPrinted>
  <dcterms:created xsi:type="dcterms:W3CDTF">2012-01-30T06:44:17Z</dcterms:created>
  <dcterms:modified xsi:type="dcterms:W3CDTF">2016-03-30T19:10:17Z</dcterms:modified>
</cp:coreProperties>
</file>