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5"/>
  </p:notesMasterIdLst>
  <p:sldIdLst>
    <p:sldId id="261" r:id="rId3"/>
    <p:sldId id="263" r:id="rId4"/>
    <p:sldId id="314" r:id="rId5"/>
    <p:sldId id="315" r:id="rId6"/>
    <p:sldId id="291" r:id="rId7"/>
    <p:sldId id="313" r:id="rId8"/>
    <p:sldId id="296" r:id="rId9"/>
    <p:sldId id="334" r:id="rId10"/>
    <p:sldId id="335" r:id="rId11"/>
    <p:sldId id="336" r:id="rId12"/>
    <p:sldId id="337" r:id="rId13"/>
    <p:sldId id="338" r:id="rId14"/>
    <p:sldId id="339" r:id="rId15"/>
    <p:sldId id="340" r:id="rId16"/>
    <p:sldId id="341" r:id="rId17"/>
    <p:sldId id="342" r:id="rId18"/>
    <p:sldId id="343" r:id="rId19"/>
    <p:sldId id="310" r:id="rId20"/>
    <p:sldId id="311" r:id="rId21"/>
    <p:sldId id="312" r:id="rId22"/>
    <p:sldId id="268" r:id="rId23"/>
    <p:sldId id="270" r:id="rId24"/>
    <p:sldId id="317" r:id="rId25"/>
    <p:sldId id="264" r:id="rId26"/>
    <p:sldId id="267" r:id="rId27"/>
    <p:sldId id="271" r:id="rId28"/>
    <p:sldId id="318" r:id="rId29"/>
    <p:sldId id="344" r:id="rId30"/>
    <p:sldId id="274" r:id="rId31"/>
    <p:sldId id="275" r:id="rId32"/>
    <p:sldId id="276" r:id="rId33"/>
    <p:sldId id="277" r:id="rId34"/>
    <p:sldId id="286" r:id="rId35"/>
    <p:sldId id="332" r:id="rId36"/>
    <p:sldId id="321" r:id="rId37"/>
    <p:sldId id="322" r:id="rId38"/>
    <p:sldId id="345" r:id="rId39"/>
    <p:sldId id="346" r:id="rId40"/>
    <p:sldId id="290" r:id="rId41"/>
    <p:sldId id="352" r:id="rId42"/>
    <p:sldId id="351" r:id="rId43"/>
    <p:sldId id="33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438" autoAdjust="0"/>
  </p:normalViewPr>
  <p:slideViewPr>
    <p:cSldViewPr>
      <p:cViewPr varScale="1">
        <p:scale>
          <a:sx n="103" d="100"/>
          <a:sy n="103" d="100"/>
        </p:scale>
        <p:origin x="1880" y="176"/>
      </p:cViewPr>
      <p:guideLst>
        <p:guide orient="horz" pos="2160"/>
        <p:guide pos="2880"/>
      </p:guideLst>
    </p:cSldViewPr>
  </p:slideViewPr>
  <p:notesTextViewPr>
    <p:cViewPr>
      <p:scale>
        <a:sx n="1" d="1"/>
        <a:sy n="1" d="1"/>
      </p:scale>
      <p:origin x="0" y="0"/>
    </p:cViewPr>
  </p:notesTextViewPr>
  <p:sorterViewPr>
    <p:cViewPr>
      <p:scale>
        <a:sx n="100" d="100"/>
        <a:sy n="100" d="100"/>
      </p:scale>
      <p:origin x="0" y="399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CACB4-840E-47A7-B2F9-9BDF0CA154E7}" type="datetimeFigureOut">
              <a:rPr lang="en-US" smtClean="0"/>
              <a:t>5/2/16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5C5D0-C5DD-4A71-B4B8-2910B97773D3}" type="slidenum">
              <a:rPr lang="en-US" smtClean="0"/>
              <a:t>‹#›</a:t>
            </a:fld>
            <a:endParaRPr lang="en-US"/>
          </a:p>
        </p:txBody>
      </p:sp>
    </p:spTree>
    <p:extLst>
      <p:ext uri="{BB962C8B-B14F-4D97-AF65-F5344CB8AC3E}">
        <p14:creationId xmlns:p14="http://schemas.microsoft.com/office/powerpoint/2010/main" val="26336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Malaria is a parasitic infection and disease which has three major components:</a:t>
            </a:r>
          </a:p>
          <a:p>
            <a:pPr marL="228600" indent="-228600">
              <a:buAutoNum type="arabicPeriod"/>
            </a:pPr>
            <a:r>
              <a:rPr lang="en-US" noProof="0" dirty="0" smtClean="0"/>
              <a:t>The parasite of the family Plasmodium. There are five plasmodium species that infect humans: Plasmodium falciparum, </a:t>
            </a:r>
            <a:r>
              <a:rPr lang="en-US" noProof="0" dirty="0" err="1" smtClean="0"/>
              <a:t>malariae</a:t>
            </a:r>
            <a:r>
              <a:rPr lang="en-US" noProof="0" dirty="0" smtClean="0"/>
              <a:t>, </a:t>
            </a:r>
            <a:r>
              <a:rPr lang="en-US" noProof="0" dirty="0" err="1" smtClean="0"/>
              <a:t>vivax</a:t>
            </a:r>
            <a:r>
              <a:rPr lang="en-US" noProof="0" dirty="0" smtClean="0"/>
              <a:t>, </a:t>
            </a:r>
            <a:r>
              <a:rPr lang="en-US" noProof="0" dirty="0" err="1" smtClean="0"/>
              <a:t>ovale</a:t>
            </a:r>
            <a:r>
              <a:rPr lang="en-US" noProof="0" dirty="0" smtClean="0"/>
              <a:t> and </a:t>
            </a:r>
            <a:r>
              <a:rPr lang="en-US" noProof="0" dirty="0" err="1" smtClean="0"/>
              <a:t>knowlesi</a:t>
            </a:r>
            <a:r>
              <a:rPr lang="en-US" noProof="0" dirty="0" smtClean="0"/>
              <a:t>. The most dangerous parasite is P. falciparum of “tropical malaria” which is over 90%</a:t>
            </a:r>
            <a:r>
              <a:rPr lang="en-US" baseline="0" noProof="0" dirty="0" smtClean="0"/>
              <a:t> of malaria infections in Africa. In the picture (upper left) you see a P. falciparum parasite (the small “ball”) trying to enter a human red blood cell.</a:t>
            </a:r>
          </a:p>
          <a:p>
            <a:pPr marL="228600" indent="-228600">
              <a:buAutoNum type="arabicPeriod"/>
            </a:pPr>
            <a:r>
              <a:rPr lang="en-US" baseline="0" noProof="0" dirty="0" smtClean="0"/>
              <a:t>The vector or transmitting insect which in this case is a mosquito of the family Anopheles. Only female mosquitos bite humans and hence can transmit malaria and there are over 40 Anopheles species that are able to do so.</a:t>
            </a:r>
          </a:p>
          <a:p>
            <a:pPr marL="228600" indent="-228600">
              <a:buAutoNum type="arabicPeriod"/>
            </a:pPr>
            <a:r>
              <a:rPr lang="es-ES" baseline="0" noProof="0" dirty="0" err="1" smtClean="0"/>
              <a:t>The</a:t>
            </a:r>
            <a:r>
              <a:rPr lang="es-ES" baseline="0" noProof="0" dirty="0" smtClean="0"/>
              <a:t> human </a:t>
            </a:r>
            <a:r>
              <a:rPr lang="es-ES" baseline="0" noProof="0" dirty="0" err="1" smtClean="0"/>
              <a:t>being</a:t>
            </a:r>
            <a:r>
              <a:rPr lang="es-ES" baseline="0" noProof="0" dirty="0" smtClean="0"/>
              <a:t> </a:t>
            </a:r>
            <a:r>
              <a:rPr lang="es-ES" baseline="0" noProof="0" dirty="0" err="1" smtClean="0"/>
              <a:t>which</a:t>
            </a:r>
            <a:r>
              <a:rPr lang="es-ES" baseline="0" noProof="0" dirty="0" smtClean="0"/>
              <a:t> </a:t>
            </a:r>
            <a:r>
              <a:rPr lang="es-ES" baseline="0" noProof="0" dirty="0" err="1" smtClean="0"/>
              <a:t>is</a:t>
            </a:r>
            <a:r>
              <a:rPr lang="es-ES" baseline="0" noProof="0" dirty="0" smtClean="0"/>
              <a:t> </a:t>
            </a:r>
            <a:r>
              <a:rPr lang="es-ES" baseline="0" noProof="0" dirty="0" err="1" smtClean="0"/>
              <a:t>the</a:t>
            </a:r>
            <a:r>
              <a:rPr lang="es-ES" baseline="0" noProof="0" dirty="0" smtClean="0"/>
              <a:t> “host” of </a:t>
            </a:r>
            <a:r>
              <a:rPr lang="es-ES" baseline="0" noProof="0" dirty="0" err="1" smtClean="0"/>
              <a:t>the</a:t>
            </a:r>
            <a:r>
              <a:rPr lang="es-ES" baseline="0" noProof="0" dirty="0" smtClean="0"/>
              <a:t> parasite, i.e. </a:t>
            </a:r>
            <a:r>
              <a:rPr lang="es-ES" baseline="0" noProof="0" dirty="0" err="1" smtClean="0"/>
              <a:t>the</a:t>
            </a:r>
            <a:r>
              <a:rPr lang="es-ES" baseline="0" noProof="0" dirty="0" smtClean="0"/>
              <a:t> place </a:t>
            </a:r>
            <a:r>
              <a:rPr lang="es-ES" baseline="0" noProof="0" dirty="0" err="1" smtClean="0"/>
              <a:t>where</a:t>
            </a:r>
            <a:r>
              <a:rPr lang="es-ES" baseline="0" noProof="0" dirty="0" smtClean="0"/>
              <a:t> </a:t>
            </a:r>
            <a:r>
              <a:rPr lang="es-ES" baseline="0" noProof="0" dirty="0" err="1" smtClean="0"/>
              <a:t>the</a:t>
            </a:r>
            <a:r>
              <a:rPr lang="es-ES" baseline="0" noProof="0" dirty="0" smtClean="0"/>
              <a:t> </a:t>
            </a:r>
            <a:r>
              <a:rPr lang="es-ES" baseline="0" noProof="0" dirty="0" err="1" smtClean="0"/>
              <a:t>adult</a:t>
            </a:r>
            <a:r>
              <a:rPr lang="es-ES" baseline="0" noProof="0" dirty="0" smtClean="0"/>
              <a:t> parasite </a:t>
            </a:r>
            <a:r>
              <a:rPr lang="es-ES" baseline="0" noProof="0" dirty="0" err="1" smtClean="0"/>
              <a:t>lives</a:t>
            </a:r>
            <a:endParaRPr lang="es-ES" baseline="0" noProof="0" dirty="0" smtClean="0"/>
          </a:p>
          <a:p>
            <a:pPr marL="228600" indent="-228600">
              <a:buAutoNum type="arabicPeriod"/>
            </a:pPr>
            <a:r>
              <a:rPr lang="es-ES" baseline="0" noProof="0" dirty="0" err="1" smtClean="0"/>
              <a:t>These</a:t>
            </a:r>
            <a:r>
              <a:rPr lang="es-ES" baseline="0" noProof="0" dirty="0" smtClean="0"/>
              <a:t> </a:t>
            </a:r>
            <a:r>
              <a:rPr lang="es-ES" baseline="0" noProof="0" dirty="0" err="1" smtClean="0"/>
              <a:t>three</a:t>
            </a:r>
            <a:r>
              <a:rPr lang="es-ES" baseline="0" noProof="0" dirty="0" smtClean="0"/>
              <a:t> </a:t>
            </a:r>
            <a:r>
              <a:rPr lang="es-ES" baseline="0" noProof="0" dirty="0" err="1" smtClean="0"/>
              <a:t>factors</a:t>
            </a:r>
            <a:r>
              <a:rPr lang="es-ES" baseline="0" noProof="0" dirty="0" smtClean="0"/>
              <a:t> </a:t>
            </a:r>
            <a:r>
              <a:rPr lang="es-ES" baseline="0" noProof="0" dirty="0" err="1" smtClean="0"/>
              <a:t>interact</a:t>
            </a:r>
            <a:r>
              <a:rPr lang="es-ES" baseline="0" noProof="0" dirty="0" smtClean="0"/>
              <a:t> </a:t>
            </a:r>
            <a:r>
              <a:rPr lang="es-ES" baseline="0" noProof="0" dirty="0" err="1" smtClean="0"/>
              <a:t>with</a:t>
            </a:r>
            <a:r>
              <a:rPr lang="es-ES" baseline="0" noProof="0" dirty="0" smtClean="0"/>
              <a:t> </a:t>
            </a:r>
            <a:r>
              <a:rPr lang="es-ES" baseline="0" noProof="0" dirty="0" err="1" smtClean="0"/>
              <a:t>each</a:t>
            </a:r>
            <a:r>
              <a:rPr lang="es-ES" baseline="0" noProof="0" dirty="0" smtClean="0"/>
              <a:t> </a:t>
            </a:r>
            <a:r>
              <a:rPr lang="es-ES" baseline="0" noProof="0" dirty="0" err="1" smtClean="0"/>
              <a:t>other</a:t>
            </a:r>
            <a:r>
              <a:rPr lang="es-ES" baseline="0" noProof="0" dirty="0" smtClean="0"/>
              <a:t> </a:t>
            </a:r>
            <a:r>
              <a:rPr lang="es-ES" baseline="0" noProof="0" dirty="0" err="1" smtClean="0"/>
              <a:t>through</a:t>
            </a:r>
            <a:r>
              <a:rPr lang="es-ES" baseline="0" noProof="0" dirty="0" smtClean="0"/>
              <a:t> </a:t>
            </a:r>
            <a:r>
              <a:rPr lang="es-ES" baseline="0" noProof="0" dirty="0" err="1" smtClean="0"/>
              <a:t>the</a:t>
            </a:r>
            <a:r>
              <a:rPr lang="es-ES" baseline="0" noProof="0" dirty="0" smtClean="0"/>
              <a:t> </a:t>
            </a:r>
            <a:r>
              <a:rPr lang="es-ES" baseline="0" noProof="0" dirty="0" err="1" smtClean="0"/>
              <a:t>enviornment</a:t>
            </a:r>
            <a:r>
              <a:rPr lang="es-ES" baseline="0" noProof="0" dirty="0" smtClean="0"/>
              <a:t> </a:t>
            </a:r>
            <a:r>
              <a:rPr lang="es-ES" baseline="0" noProof="0" dirty="0" err="1" smtClean="0"/>
              <a:t>which</a:t>
            </a:r>
            <a:r>
              <a:rPr lang="es-ES" baseline="0" noProof="0" dirty="0" smtClean="0"/>
              <a:t> </a:t>
            </a:r>
            <a:r>
              <a:rPr lang="es-ES" baseline="0" noProof="0" dirty="0" err="1" smtClean="0"/>
              <a:t>means</a:t>
            </a:r>
            <a:r>
              <a:rPr lang="es-ES" baseline="0" noProof="0" dirty="0" smtClean="0"/>
              <a:t> </a:t>
            </a:r>
            <a:r>
              <a:rPr lang="es-ES" baseline="0" noProof="0" dirty="0" err="1" smtClean="0"/>
              <a:t>ecological</a:t>
            </a:r>
            <a:r>
              <a:rPr lang="es-ES" baseline="0" noProof="0" dirty="0" smtClean="0"/>
              <a:t> (</a:t>
            </a:r>
            <a:r>
              <a:rPr lang="es-ES" baseline="0" noProof="0" dirty="0" err="1" smtClean="0"/>
              <a:t>climate</a:t>
            </a:r>
            <a:r>
              <a:rPr lang="es-ES" baseline="0" noProof="0" dirty="0" smtClean="0"/>
              <a:t> and </a:t>
            </a:r>
            <a:r>
              <a:rPr lang="es-ES" baseline="0" noProof="0" dirty="0" err="1" smtClean="0"/>
              <a:t>biotope</a:t>
            </a:r>
            <a:r>
              <a:rPr lang="es-ES" baseline="0" noProof="0" dirty="0" smtClean="0"/>
              <a:t>) as </a:t>
            </a:r>
            <a:r>
              <a:rPr lang="es-ES" baseline="0" noProof="0" dirty="0" err="1" smtClean="0"/>
              <a:t>well</a:t>
            </a:r>
            <a:r>
              <a:rPr lang="es-ES" baseline="0" noProof="0" dirty="0" smtClean="0"/>
              <a:t> as social (</a:t>
            </a:r>
            <a:r>
              <a:rPr lang="es-ES" baseline="0" noProof="0" dirty="0" err="1" smtClean="0"/>
              <a:t>behavior</a:t>
            </a:r>
            <a:r>
              <a:rPr lang="es-ES" baseline="0" noProof="0" dirty="0" smtClean="0"/>
              <a:t> of </a:t>
            </a:r>
            <a:r>
              <a:rPr lang="es-ES" baseline="0" noProof="0" dirty="0" err="1" smtClean="0"/>
              <a:t>people</a:t>
            </a:r>
            <a:r>
              <a:rPr lang="es-ES" baseline="0" noProof="0" dirty="0" smtClean="0"/>
              <a:t>)</a:t>
            </a:r>
            <a:endParaRPr lang="en-US" noProof="0" dirty="0"/>
          </a:p>
        </p:txBody>
      </p:sp>
      <p:sp>
        <p:nvSpPr>
          <p:cNvPr id="4" name="Slide Number Placeholder 3"/>
          <p:cNvSpPr>
            <a:spLocks noGrp="1"/>
          </p:cNvSpPr>
          <p:nvPr>
            <p:ph type="sldNum" sz="quarter" idx="10"/>
          </p:nvPr>
        </p:nvSpPr>
        <p:spPr/>
        <p:txBody>
          <a:bodyPr/>
          <a:lstStyle/>
          <a:p>
            <a:fld id="{2E85C5D0-C5DD-4A71-B4B8-2910B97773D3}" type="slidenum">
              <a:rPr lang="en-US" smtClean="0"/>
              <a:t>3</a:t>
            </a:fld>
            <a:endParaRPr lang="en-US"/>
          </a:p>
        </p:txBody>
      </p:sp>
    </p:spTree>
    <p:extLst>
      <p:ext uri="{BB962C8B-B14F-4D97-AF65-F5344CB8AC3E}">
        <p14:creationId xmlns:p14="http://schemas.microsoft.com/office/powerpoint/2010/main" val="125088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Data</a:t>
            </a:r>
            <a:r>
              <a:rPr lang="es-ES" baseline="0" dirty="0" smtClean="0"/>
              <a:t> </a:t>
            </a:r>
            <a:r>
              <a:rPr lang="es-ES" baseline="0" dirty="0" err="1" smtClean="0"/>
              <a:t>from</a:t>
            </a:r>
            <a:r>
              <a:rPr lang="es-ES" baseline="0" dirty="0" smtClean="0"/>
              <a:t> </a:t>
            </a:r>
            <a:r>
              <a:rPr lang="es-ES" baseline="0" dirty="0" err="1" smtClean="0"/>
              <a:t>studies</a:t>
            </a:r>
            <a:r>
              <a:rPr lang="es-ES" baseline="0" dirty="0" smtClean="0"/>
              <a:t> (</a:t>
            </a:r>
            <a:r>
              <a:rPr lang="es-ES" baseline="0" dirty="0" err="1" smtClean="0"/>
              <a:t>here</a:t>
            </a:r>
            <a:r>
              <a:rPr lang="es-ES" baseline="0" dirty="0" smtClean="0"/>
              <a:t> </a:t>
            </a:r>
            <a:r>
              <a:rPr lang="es-ES" baseline="0" dirty="0" err="1" smtClean="0"/>
              <a:t>an</a:t>
            </a:r>
            <a:r>
              <a:rPr lang="es-ES" baseline="0" dirty="0" smtClean="0"/>
              <a:t> </a:t>
            </a:r>
            <a:r>
              <a:rPr lang="es-ES" baseline="0" dirty="0" err="1" smtClean="0"/>
              <a:t>example</a:t>
            </a:r>
            <a:r>
              <a:rPr lang="es-ES" baseline="0" dirty="0" smtClean="0"/>
              <a:t> </a:t>
            </a:r>
            <a:r>
              <a:rPr lang="es-ES" baseline="0" dirty="0" err="1" smtClean="0"/>
              <a:t>from</a:t>
            </a:r>
            <a:r>
              <a:rPr lang="es-ES" baseline="0" dirty="0" smtClean="0"/>
              <a:t> Uganda) </a:t>
            </a:r>
            <a:r>
              <a:rPr lang="es-ES" baseline="0" dirty="0" err="1" smtClean="0"/>
              <a:t>suggest</a:t>
            </a:r>
            <a:r>
              <a:rPr lang="es-ES" baseline="0" dirty="0" smtClean="0"/>
              <a:t> </a:t>
            </a:r>
            <a:r>
              <a:rPr lang="es-ES" baseline="0" dirty="0" err="1" smtClean="0"/>
              <a:t>that</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current</a:t>
            </a:r>
            <a:r>
              <a:rPr lang="es-ES" baseline="0" dirty="0" smtClean="0"/>
              <a:t> </a:t>
            </a:r>
            <a:r>
              <a:rPr lang="es-ES" baseline="0" dirty="0" err="1" smtClean="0"/>
              <a:t>technology</a:t>
            </a:r>
            <a:r>
              <a:rPr lang="es-ES" baseline="0" dirty="0" smtClean="0"/>
              <a:t>, </a:t>
            </a:r>
            <a:r>
              <a:rPr lang="es-ES" baseline="0" dirty="0" err="1" smtClean="0"/>
              <a:t>the</a:t>
            </a:r>
            <a:r>
              <a:rPr lang="es-ES" baseline="0" dirty="0" smtClean="0"/>
              <a:t> </a:t>
            </a:r>
            <a:r>
              <a:rPr lang="es-ES" baseline="0" dirty="0" err="1" smtClean="0"/>
              <a:t>insecticide</a:t>
            </a:r>
            <a:r>
              <a:rPr lang="es-ES" baseline="0" dirty="0" smtClean="0"/>
              <a:t> </a:t>
            </a:r>
            <a:r>
              <a:rPr lang="es-ES" baseline="0" dirty="0" err="1" smtClean="0"/>
              <a:t>lasts</a:t>
            </a:r>
            <a:r>
              <a:rPr lang="es-ES" baseline="0" dirty="0" smtClean="0"/>
              <a:t> </a:t>
            </a:r>
            <a:r>
              <a:rPr lang="es-ES" baseline="0" dirty="0" err="1" smtClean="0"/>
              <a:t>for</a:t>
            </a:r>
            <a:r>
              <a:rPr lang="es-ES" baseline="0" dirty="0" smtClean="0"/>
              <a:t> 3-5 </a:t>
            </a:r>
            <a:r>
              <a:rPr lang="es-ES" baseline="0" dirty="0" err="1" smtClean="0"/>
              <a:t>years</a:t>
            </a:r>
            <a:r>
              <a:rPr lang="es-ES" baseline="0" dirty="0" smtClean="0"/>
              <a:t> in </a:t>
            </a:r>
            <a:r>
              <a:rPr lang="es-ES" baseline="0" dirty="0" err="1" smtClean="0"/>
              <a:t>most</a:t>
            </a:r>
            <a:r>
              <a:rPr lang="es-ES" baseline="0" dirty="0" smtClean="0"/>
              <a:t> cases so </a:t>
            </a:r>
            <a:r>
              <a:rPr lang="es-ES" baseline="0" dirty="0" err="1" smtClean="0"/>
              <a:t>that</a:t>
            </a:r>
            <a:r>
              <a:rPr lang="es-ES" baseline="0" dirty="0" smtClean="0"/>
              <a:t> at </a:t>
            </a:r>
            <a:r>
              <a:rPr lang="es-ES" baseline="0" dirty="0" err="1" smtClean="0"/>
              <a:t>the</a:t>
            </a:r>
            <a:r>
              <a:rPr lang="es-ES" baseline="0" dirty="0" smtClean="0"/>
              <a:t> </a:t>
            </a:r>
            <a:r>
              <a:rPr lang="es-ES" baseline="0" dirty="0" err="1" smtClean="0"/>
              <a:t>moment</a:t>
            </a:r>
            <a:r>
              <a:rPr lang="es-ES" baseline="0" dirty="0" smtClean="0"/>
              <a:t> </a:t>
            </a:r>
            <a:r>
              <a:rPr lang="es-ES" baseline="0" dirty="0" err="1" smtClean="0"/>
              <a:t>the</a:t>
            </a:r>
            <a:r>
              <a:rPr lang="es-ES" baseline="0" dirty="0" smtClean="0"/>
              <a:t> </a:t>
            </a:r>
            <a:r>
              <a:rPr lang="es-ES" baseline="0" dirty="0" err="1" smtClean="0"/>
              <a:t>physical</a:t>
            </a:r>
            <a:r>
              <a:rPr lang="es-ES" baseline="0" dirty="0" smtClean="0"/>
              <a:t> </a:t>
            </a:r>
            <a:r>
              <a:rPr lang="es-ES" baseline="0" dirty="0" err="1" smtClean="0"/>
              <a:t>durability</a:t>
            </a:r>
            <a:r>
              <a:rPr lang="es-ES" baseline="0" dirty="0" smtClean="0"/>
              <a:t> of LLIN </a:t>
            </a:r>
            <a:r>
              <a:rPr lang="es-ES" baseline="0" dirty="0" err="1" smtClean="0"/>
              <a:t>is</a:t>
            </a:r>
            <a:r>
              <a:rPr lang="es-ES" baseline="0" dirty="0" smtClean="0"/>
              <a:t> of more </a:t>
            </a:r>
            <a:r>
              <a:rPr lang="es-ES" baseline="0" dirty="0" err="1" smtClean="0"/>
              <a:t>concern</a:t>
            </a:r>
            <a:r>
              <a:rPr lang="es-ES" baseline="0" dirty="0" smtClean="0"/>
              <a:t> </a:t>
            </a:r>
            <a:r>
              <a:rPr lang="es-ES" baseline="0" dirty="0" err="1" smtClean="0"/>
              <a:t>than</a:t>
            </a:r>
            <a:r>
              <a:rPr lang="es-ES" baseline="0" dirty="0" smtClean="0"/>
              <a:t> </a:t>
            </a:r>
            <a:r>
              <a:rPr lang="es-ES" baseline="0" dirty="0" err="1" smtClean="0"/>
              <a:t>the</a:t>
            </a:r>
            <a:r>
              <a:rPr lang="es-ES" baseline="0" dirty="0" smtClean="0"/>
              <a:t> </a:t>
            </a:r>
            <a:r>
              <a:rPr lang="es-ES" baseline="0" dirty="0" err="1" smtClean="0"/>
              <a:t>insecticidal</a:t>
            </a:r>
            <a:r>
              <a:rPr lang="es-ES" baseline="0" dirty="0" smtClean="0"/>
              <a:t> (</a:t>
            </a:r>
            <a:r>
              <a:rPr lang="es-ES" baseline="0" dirty="0" err="1" smtClean="0"/>
              <a:t>but</a:t>
            </a:r>
            <a:r>
              <a:rPr lang="es-ES" baseline="0" dirty="0" smtClean="0"/>
              <a:t> </a:t>
            </a:r>
            <a:r>
              <a:rPr lang="es-ES" baseline="0" dirty="0" err="1" smtClean="0"/>
              <a:t>that</a:t>
            </a:r>
            <a:r>
              <a:rPr lang="es-ES" baseline="0" dirty="0" smtClean="0"/>
              <a:t> </a:t>
            </a:r>
            <a:r>
              <a:rPr lang="es-ES" baseline="0" dirty="0" err="1" smtClean="0"/>
              <a:t>may</a:t>
            </a:r>
            <a:r>
              <a:rPr lang="es-ES" baseline="0" dirty="0" smtClean="0"/>
              <a:t> </a:t>
            </a:r>
            <a:r>
              <a:rPr lang="es-ES" baseline="0" dirty="0" err="1" smtClean="0"/>
              <a:t>change</a:t>
            </a:r>
            <a:r>
              <a:rPr lang="es-ES" baseline="0" dirty="0" smtClean="0"/>
              <a:t> in </a:t>
            </a:r>
            <a:r>
              <a:rPr lang="es-ES" baseline="0" dirty="0" err="1" smtClean="0"/>
              <a:t>the</a:t>
            </a:r>
            <a:r>
              <a:rPr lang="es-ES" baseline="0" dirty="0" smtClean="0"/>
              <a:t> </a:t>
            </a:r>
            <a:r>
              <a:rPr lang="es-ES" baseline="0" dirty="0" err="1" smtClean="0"/>
              <a:t>future</a:t>
            </a:r>
            <a:r>
              <a:rPr lang="es-ES" baseline="0" dirty="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19</a:t>
            </a:fld>
            <a:endParaRPr lang="en-US"/>
          </a:p>
        </p:txBody>
      </p:sp>
    </p:spTree>
    <p:extLst>
      <p:ext uri="{BB962C8B-B14F-4D97-AF65-F5344CB8AC3E}">
        <p14:creationId xmlns:p14="http://schemas.microsoft.com/office/powerpoint/2010/main" val="283510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It</a:t>
            </a:r>
            <a:r>
              <a:rPr lang="es-ES" dirty="0" smtClean="0"/>
              <a:t> </a:t>
            </a:r>
            <a:r>
              <a:rPr lang="es-ES" dirty="0" err="1" smtClean="0"/>
              <a:t>is</a:t>
            </a:r>
            <a:r>
              <a:rPr lang="es-ES" dirty="0" smtClean="0"/>
              <a:t> </a:t>
            </a:r>
            <a:r>
              <a:rPr lang="es-ES" dirty="0" err="1" smtClean="0"/>
              <a:t>important</a:t>
            </a:r>
            <a:r>
              <a:rPr lang="es-ES" dirty="0" smtClean="0"/>
              <a:t> to note </a:t>
            </a:r>
            <a:r>
              <a:rPr lang="es-ES" dirty="0" err="1" smtClean="0"/>
              <a:t>that</a:t>
            </a:r>
            <a:r>
              <a:rPr lang="es-ES" dirty="0" smtClean="0"/>
              <a:t> </a:t>
            </a:r>
            <a:r>
              <a:rPr lang="es-ES" dirty="0" err="1" smtClean="0"/>
              <a:t>one</a:t>
            </a:r>
            <a:r>
              <a:rPr lang="es-ES" dirty="0" smtClean="0"/>
              <a:t> </a:t>
            </a:r>
            <a:r>
              <a:rPr lang="es-ES" dirty="0" err="1" smtClean="0"/>
              <a:t>cannot</a:t>
            </a:r>
            <a:r>
              <a:rPr lang="es-ES" dirty="0" smtClean="0"/>
              <a:t> </a:t>
            </a:r>
            <a:r>
              <a:rPr lang="es-ES" dirty="0" err="1" smtClean="0"/>
              <a:t>recognise</a:t>
            </a:r>
            <a:r>
              <a:rPr lang="es-ES" dirty="0" smtClean="0"/>
              <a:t> </a:t>
            </a:r>
            <a:r>
              <a:rPr lang="es-ES" dirty="0" err="1" smtClean="0"/>
              <a:t>an</a:t>
            </a:r>
            <a:r>
              <a:rPr lang="es-ES" dirty="0" smtClean="0"/>
              <a:t> LLIN </a:t>
            </a:r>
            <a:r>
              <a:rPr lang="es-ES" dirty="0" err="1" smtClean="0"/>
              <a:t>just</a:t>
            </a:r>
            <a:r>
              <a:rPr lang="es-ES" dirty="0" smtClean="0"/>
              <a:t> </a:t>
            </a:r>
            <a:r>
              <a:rPr lang="es-ES" dirty="0" err="1" smtClean="0"/>
              <a:t>by</a:t>
            </a:r>
            <a:r>
              <a:rPr lang="es-ES" dirty="0" smtClean="0"/>
              <a:t> </a:t>
            </a:r>
            <a:r>
              <a:rPr lang="es-ES" dirty="0" err="1" smtClean="0"/>
              <a:t>looking</a:t>
            </a:r>
            <a:r>
              <a:rPr lang="es-ES" dirty="0" smtClean="0"/>
              <a:t> at </a:t>
            </a:r>
            <a:r>
              <a:rPr lang="es-ES" dirty="0" err="1" smtClean="0"/>
              <a:t>it</a:t>
            </a:r>
            <a:r>
              <a:rPr lang="es-ES" dirty="0" smtClean="0"/>
              <a:t> as </a:t>
            </a:r>
            <a:r>
              <a:rPr lang="es-ES" dirty="0" err="1" smtClean="0"/>
              <a:t>it</a:t>
            </a:r>
            <a:r>
              <a:rPr lang="es-ES" dirty="0" smtClean="0"/>
              <a:t> looks and </a:t>
            </a:r>
            <a:r>
              <a:rPr lang="es-ES" dirty="0" err="1" smtClean="0"/>
              <a:t>feels</a:t>
            </a:r>
            <a:r>
              <a:rPr lang="es-ES" dirty="0" smtClean="0"/>
              <a:t> </a:t>
            </a:r>
            <a:r>
              <a:rPr lang="es-ES" dirty="0" err="1" smtClean="0"/>
              <a:t>like</a:t>
            </a:r>
            <a:r>
              <a:rPr lang="es-ES" dirty="0" smtClean="0"/>
              <a:t> </a:t>
            </a:r>
            <a:r>
              <a:rPr lang="es-ES" dirty="0" err="1" smtClean="0"/>
              <a:t>untreated</a:t>
            </a:r>
            <a:r>
              <a:rPr lang="es-ES" dirty="0" smtClean="0"/>
              <a:t> nets. To </a:t>
            </a:r>
            <a:r>
              <a:rPr lang="es-ES" dirty="0" err="1" smtClean="0"/>
              <a:t>identify</a:t>
            </a:r>
            <a:r>
              <a:rPr lang="es-ES" dirty="0" smtClean="0"/>
              <a:t> </a:t>
            </a:r>
            <a:r>
              <a:rPr lang="es-ES" dirty="0" err="1" smtClean="0"/>
              <a:t>an</a:t>
            </a:r>
            <a:r>
              <a:rPr lang="es-ES" dirty="0" smtClean="0"/>
              <a:t> LLIN </a:t>
            </a:r>
            <a:r>
              <a:rPr lang="es-ES" dirty="0" err="1" smtClean="0"/>
              <a:t>we</a:t>
            </a:r>
            <a:r>
              <a:rPr lang="es-ES" dirty="0" smtClean="0"/>
              <a:t> </a:t>
            </a:r>
            <a:r>
              <a:rPr lang="es-ES" dirty="0" err="1" smtClean="0"/>
              <a:t>have</a:t>
            </a:r>
            <a:r>
              <a:rPr lang="es-ES" dirty="0" smtClean="0"/>
              <a:t> to </a:t>
            </a:r>
            <a:r>
              <a:rPr lang="es-ES" dirty="0" err="1" smtClean="0"/>
              <a:t>check</a:t>
            </a:r>
            <a:r>
              <a:rPr lang="es-ES" dirty="0" smtClean="0"/>
              <a:t> </a:t>
            </a:r>
            <a:r>
              <a:rPr lang="es-ES" dirty="0" err="1" smtClean="0"/>
              <a:t>the</a:t>
            </a:r>
            <a:r>
              <a:rPr lang="es-ES" dirty="0" smtClean="0"/>
              <a:t> </a:t>
            </a:r>
            <a:r>
              <a:rPr lang="es-ES" dirty="0" err="1" smtClean="0"/>
              <a:t>label</a:t>
            </a:r>
            <a:r>
              <a:rPr lang="es-ES" dirty="0" smtClean="0"/>
              <a:t> </a:t>
            </a:r>
            <a:r>
              <a:rPr lang="es-ES" dirty="0" err="1" smtClean="0"/>
              <a:t>whether</a:t>
            </a:r>
            <a:r>
              <a:rPr lang="es-ES" dirty="0" smtClean="0"/>
              <a:t> </a:t>
            </a:r>
            <a:r>
              <a:rPr lang="es-ES" dirty="0" err="1" smtClean="0"/>
              <a:t>it</a:t>
            </a:r>
            <a:r>
              <a:rPr lang="es-ES" dirty="0" smtClean="0"/>
              <a:t> </a:t>
            </a:r>
            <a:r>
              <a:rPr lang="es-ES" dirty="0" err="1" smtClean="0"/>
              <a:t>is</a:t>
            </a:r>
            <a:r>
              <a:rPr lang="es-ES" dirty="0" smtClean="0"/>
              <a:t> </a:t>
            </a:r>
            <a:r>
              <a:rPr lang="es-ES" dirty="0" err="1" smtClean="0"/>
              <a:t>one</a:t>
            </a:r>
            <a:r>
              <a:rPr lang="es-ES" dirty="0" smtClean="0"/>
              <a:t> of </a:t>
            </a:r>
            <a:r>
              <a:rPr lang="es-ES" dirty="0" err="1" smtClean="0"/>
              <a:t>the</a:t>
            </a:r>
            <a:r>
              <a:rPr lang="es-ES" dirty="0" smtClean="0"/>
              <a:t> WHOPES </a:t>
            </a:r>
            <a:r>
              <a:rPr lang="es-ES" dirty="0" err="1" smtClean="0"/>
              <a:t>recommended</a:t>
            </a:r>
            <a:r>
              <a:rPr lang="es-ES" dirty="0" smtClean="0"/>
              <a:t> </a:t>
            </a:r>
            <a:r>
              <a:rPr lang="es-ES" dirty="0" err="1" smtClean="0"/>
              <a:t>brands</a:t>
            </a:r>
            <a:r>
              <a:rPr lang="es-ES" dirty="0" smtClean="0"/>
              <a:t> </a:t>
            </a:r>
            <a:r>
              <a:rPr lang="es-ES" dirty="0" err="1" smtClean="0"/>
              <a:t>or</a:t>
            </a:r>
            <a:r>
              <a:rPr lang="es-ES" dirty="0" smtClean="0"/>
              <a:t> – </a:t>
            </a:r>
            <a:r>
              <a:rPr lang="es-ES" dirty="0" err="1" smtClean="0"/>
              <a:t>if</a:t>
            </a:r>
            <a:r>
              <a:rPr lang="es-ES" dirty="0" smtClean="0"/>
              <a:t> </a:t>
            </a:r>
            <a:r>
              <a:rPr lang="es-ES" dirty="0" err="1" smtClean="0"/>
              <a:t>the</a:t>
            </a:r>
            <a:r>
              <a:rPr lang="es-ES" dirty="0" smtClean="0"/>
              <a:t> </a:t>
            </a:r>
            <a:r>
              <a:rPr lang="es-ES" dirty="0" err="1" smtClean="0"/>
              <a:t>label</a:t>
            </a:r>
            <a:r>
              <a:rPr lang="es-ES" dirty="0" smtClean="0"/>
              <a:t> </a:t>
            </a:r>
            <a:r>
              <a:rPr lang="es-ES" dirty="0" err="1" smtClean="0"/>
              <a:t>is</a:t>
            </a:r>
            <a:r>
              <a:rPr lang="es-ES" dirty="0" smtClean="0"/>
              <a:t> </a:t>
            </a:r>
            <a:r>
              <a:rPr lang="es-ES" dirty="0" err="1" smtClean="0"/>
              <a:t>lost</a:t>
            </a:r>
            <a:r>
              <a:rPr lang="es-ES" dirty="0" smtClean="0"/>
              <a:t> – </a:t>
            </a:r>
            <a:r>
              <a:rPr lang="es-ES" dirty="0" err="1" smtClean="0"/>
              <a:t>inquire</a:t>
            </a:r>
            <a:r>
              <a:rPr lang="es-ES" dirty="0" smtClean="0"/>
              <a:t> </a:t>
            </a:r>
            <a:r>
              <a:rPr lang="es-ES" dirty="0" err="1" smtClean="0"/>
              <a:t>from</a:t>
            </a:r>
            <a:r>
              <a:rPr lang="es-ES" dirty="0" smtClean="0"/>
              <a:t> </a:t>
            </a:r>
            <a:r>
              <a:rPr lang="es-ES" dirty="0" err="1" smtClean="0"/>
              <a:t>the</a:t>
            </a:r>
            <a:r>
              <a:rPr lang="es-ES" dirty="0" smtClean="0"/>
              <a:t> </a:t>
            </a:r>
            <a:r>
              <a:rPr lang="es-ES" dirty="0" err="1" smtClean="0"/>
              <a:t>owner</a:t>
            </a:r>
            <a:r>
              <a:rPr lang="es-ES" dirty="0" smtClean="0"/>
              <a:t> </a:t>
            </a:r>
            <a:r>
              <a:rPr lang="es-ES" dirty="0" err="1" smtClean="0"/>
              <a:t>what</a:t>
            </a:r>
            <a:r>
              <a:rPr lang="es-ES" dirty="0" smtClean="0"/>
              <a:t> </a:t>
            </a:r>
            <a:r>
              <a:rPr lang="es-ES" dirty="0" err="1" smtClean="0"/>
              <a:t>the</a:t>
            </a:r>
            <a:r>
              <a:rPr lang="es-ES" dirty="0" smtClean="0"/>
              <a:t> </a:t>
            </a:r>
            <a:r>
              <a:rPr lang="es-ES" dirty="0" err="1" smtClean="0"/>
              <a:t>label</a:t>
            </a:r>
            <a:r>
              <a:rPr lang="es-ES" dirty="0" smtClean="0"/>
              <a:t> </a:t>
            </a:r>
            <a:r>
              <a:rPr lang="es-ES" dirty="0" err="1" smtClean="0"/>
              <a:t>or</a:t>
            </a:r>
            <a:r>
              <a:rPr lang="es-ES" dirty="0" smtClean="0"/>
              <a:t> </a:t>
            </a:r>
            <a:r>
              <a:rPr lang="es-ES" dirty="0" err="1" smtClean="0"/>
              <a:t>package</a:t>
            </a:r>
            <a:r>
              <a:rPr lang="es-ES" dirty="0" smtClean="0"/>
              <a:t> </a:t>
            </a:r>
            <a:r>
              <a:rPr lang="es-ES" dirty="0" err="1" smtClean="0"/>
              <a:t>looked</a:t>
            </a:r>
            <a:r>
              <a:rPr lang="es-ES" dirty="0" smtClean="0"/>
              <a:t> </a:t>
            </a:r>
            <a:r>
              <a:rPr lang="es-ES" dirty="0" err="1" smtClean="0"/>
              <a:t>like</a:t>
            </a:r>
            <a:r>
              <a:rPr lang="es-ES" dirty="0" smtClean="0"/>
              <a:t>. </a:t>
            </a:r>
            <a:r>
              <a:rPr lang="es-ES" dirty="0" err="1" smtClean="0"/>
              <a:t>For</a:t>
            </a:r>
            <a:r>
              <a:rPr lang="es-ES" dirty="0" smtClean="0"/>
              <a:t> </a:t>
            </a:r>
            <a:r>
              <a:rPr lang="es-ES" dirty="0" err="1" smtClean="0"/>
              <a:t>this</a:t>
            </a:r>
            <a:r>
              <a:rPr lang="es-ES" dirty="0" smtClean="0"/>
              <a:t> </a:t>
            </a:r>
            <a:r>
              <a:rPr lang="es-ES" dirty="0" err="1" smtClean="0"/>
              <a:t>we</a:t>
            </a:r>
            <a:r>
              <a:rPr lang="es-ES" dirty="0" smtClean="0"/>
              <a:t> use visual </a:t>
            </a:r>
            <a:r>
              <a:rPr lang="es-ES" dirty="0" err="1" smtClean="0"/>
              <a:t>aids</a:t>
            </a:r>
            <a:r>
              <a:rPr lang="es-ES" dirty="0" smtClean="0"/>
              <a:t> </a:t>
            </a:r>
            <a:r>
              <a:rPr lang="es-ES" dirty="0" err="1" smtClean="0"/>
              <a:t>with</a:t>
            </a:r>
            <a:r>
              <a:rPr lang="es-ES" dirty="0" smtClean="0"/>
              <a:t> </a:t>
            </a:r>
            <a:r>
              <a:rPr lang="es-ES" dirty="0" err="1" smtClean="0"/>
              <a:t>pictures</a:t>
            </a:r>
            <a:r>
              <a:rPr lang="es-ES" dirty="0" smtClean="0"/>
              <a:t> of </a:t>
            </a:r>
            <a:r>
              <a:rPr lang="es-ES" dirty="0" err="1" smtClean="0"/>
              <a:t>all</a:t>
            </a:r>
            <a:r>
              <a:rPr lang="es-ES" dirty="0" smtClean="0"/>
              <a:t> </a:t>
            </a:r>
            <a:r>
              <a:rPr lang="es-ES" dirty="0" err="1" smtClean="0"/>
              <a:t>common</a:t>
            </a:r>
            <a:r>
              <a:rPr lang="es-ES" dirty="0" smtClean="0"/>
              <a:t> LLIN.</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20</a:t>
            </a:fld>
            <a:endParaRPr lang="en-US"/>
          </a:p>
        </p:txBody>
      </p:sp>
    </p:spTree>
    <p:extLst>
      <p:ext uri="{BB962C8B-B14F-4D97-AF65-F5344CB8AC3E}">
        <p14:creationId xmlns:p14="http://schemas.microsoft.com/office/powerpoint/2010/main" val="367230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To </a:t>
            </a:r>
            <a:r>
              <a:rPr lang="es-ES" dirty="0" err="1" smtClean="0"/>
              <a:t>demonstrate</a:t>
            </a:r>
            <a:r>
              <a:rPr lang="es-ES" dirty="0" smtClean="0"/>
              <a:t> </a:t>
            </a:r>
            <a:r>
              <a:rPr lang="es-ES" dirty="0" err="1" smtClean="0"/>
              <a:t>how</a:t>
            </a:r>
            <a:r>
              <a:rPr lang="es-ES" dirty="0" smtClean="0"/>
              <a:t> </a:t>
            </a:r>
            <a:r>
              <a:rPr lang="es-ES" dirty="0" err="1" smtClean="0"/>
              <a:t>much</a:t>
            </a:r>
            <a:r>
              <a:rPr lang="es-ES" dirty="0" smtClean="0"/>
              <a:t> </a:t>
            </a:r>
            <a:r>
              <a:rPr lang="es-ES" dirty="0" err="1" smtClean="0"/>
              <a:t>the</a:t>
            </a:r>
            <a:r>
              <a:rPr lang="es-ES" dirty="0" smtClean="0"/>
              <a:t> </a:t>
            </a:r>
            <a:r>
              <a:rPr lang="es-ES" dirty="0" err="1" smtClean="0"/>
              <a:t>stresses</a:t>
            </a:r>
            <a:r>
              <a:rPr lang="es-ES" dirty="0" smtClean="0"/>
              <a:t> </a:t>
            </a:r>
            <a:r>
              <a:rPr lang="es-ES" dirty="0" err="1" smtClean="0"/>
              <a:t>on</a:t>
            </a:r>
            <a:r>
              <a:rPr lang="es-ES" dirty="0" smtClean="0"/>
              <a:t> a net can </a:t>
            </a:r>
            <a:r>
              <a:rPr lang="es-ES" dirty="0" err="1" smtClean="0"/>
              <a:t>vary</a:t>
            </a:r>
            <a:r>
              <a:rPr lang="es-ES" dirty="0" smtClean="0"/>
              <a:t> </a:t>
            </a:r>
            <a:r>
              <a:rPr lang="es-ES" dirty="0" err="1" smtClean="0"/>
              <a:t>you</a:t>
            </a:r>
            <a:r>
              <a:rPr lang="es-ES" dirty="0" smtClean="0"/>
              <a:t> </a:t>
            </a:r>
            <a:r>
              <a:rPr lang="es-ES" dirty="0" err="1" smtClean="0"/>
              <a:t>see</a:t>
            </a:r>
            <a:r>
              <a:rPr lang="es-ES" dirty="0" smtClean="0"/>
              <a:t> </a:t>
            </a:r>
            <a:r>
              <a:rPr lang="es-ES" dirty="0" err="1" smtClean="0"/>
              <a:t>here</a:t>
            </a:r>
            <a:r>
              <a:rPr lang="es-ES" dirty="0" smtClean="0"/>
              <a:t> </a:t>
            </a:r>
            <a:r>
              <a:rPr lang="es-ES" dirty="0" err="1" smtClean="0"/>
              <a:t>two</a:t>
            </a:r>
            <a:r>
              <a:rPr lang="es-ES" dirty="0" smtClean="0"/>
              <a:t> nets of </a:t>
            </a:r>
            <a:r>
              <a:rPr lang="es-ES" dirty="0" err="1" smtClean="0"/>
              <a:t>the</a:t>
            </a:r>
            <a:r>
              <a:rPr lang="es-ES" dirty="0" smtClean="0"/>
              <a:t> </a:t>
            </a:r>
            <a:r>
              <a:rPr lang="es-ES" dirty="0" err="1" smtClean="0"/>
              <a:t>same</a:t>
            </a:r>
            <a:r>
              <a:rPr lang="es-ES" dirty="0" smtClean="0"/>
              <a:t> </a:t>
            </a:r>
            <a:r>
              <a:rPr lang="es-ES" dirty="0" err="1" smtClean="0"/>
              <a:t>brand</a:t>
            </a:r>
            <a:r>
              <a:rPr lang="es-ES" dirty="0" smtClean="0"/>
              <a:t> </a:t>
            </a:r>
            <a:r>
              <a:rPr lang="es-ES" dirty="0" err="1" smtClean="0"/>
              <a:t>from</a:t>
            </a:r>
            <a:r>
              <a:rPr lang="es-ES" dirty="0" smtClean="0"/>
              <a:t> a </a:t>
            </a:r>
            <a:r>
              <a:rPr lang="es-ES" dirty="0" err="1" smtClean="0"/>
              <a:t>study</a:t>
            </a:r>
            <a:r>
              <a:rPr lang="es-ES" dirty="0" smtClean="0"/>
              <a:t> in Uganda.</a:t>
            </a:r>
            <a:r>
              <a:rPr lang="es-ES" baseline="0" dirty="0" smtClean="0"/>
              <a:t> </a:t>
            </a:r>
            <a:r>
              <a:rPr lang="es-ES" baseline="0" dirty="0" err="1" smtClean="0"/>
              <a:t>Both</a:t>
            </a:r>
            <a:r>
              <a:rPr lang="es-ES" baseline="0" dirty="0" smtClean="0"/>
              <a:t> nets </a:t>
            </a:r>
            <a:r>
              <a:rPr lang="es-ES" baseline="0" dirty="0" err="1" smtClean="0"/>
              <a:t>have</a:t>
            </a:r>
            <a:r>
              <a:rPr lang="es-ES" baseline="0" dirty="0" smtClean="0"/>
              <a:t> </a:t>
            </a:r>
            <a:r>
              <a:rPr lang="es-ES" baseline="0" dirty="0" err="1" smtClean="0"/>
              <a:t>been</a:t>
            </a:r>
            <a:r>
              <a:rPr lang="es-ES" baseline="0" dirty="0" smtClean="0"/>
              <a:t> </a:t>
            </a:r>
            <a:r>
              <a:rPr lang="es-ES" baseline="0" dirty="0" err="1" smtClean="0"/>
              <a:t>used</a:t>
            </a:r>
            <a:r>
              <a:rPr lang="es-ES" baseline="0" dirty="0" smtClean="0"/>
              <a:t> in </a:t>
            </a:r>
            <a:r>
              <a:rPr lang="es-ES" baseline="0" dirty="0" err="1" smtClean="0"/>
              <a:t>the</a:t>
            </a:r>
            <a:r>
              <a:rPr lang="es-ES" baseline="0" dirty="0" smtClean="0"/>
              <a:t> </a:t>
            </a:r>
            <a:r>
              <a:rPr lang="es-ES" baseline="0" dirty="0" err="1" smtClean="0"/>
              <a:t>same</a:t>
            </a:r>
            <a:r>
              <a:rPr lang="es-ES" baseline="0" dirty="0" smtClean="0"/>
              <a:t> </a:t>
            </a:r>
            <a:r>
              <a:rPr lang="es-ES" baseline="0" dirty="0" err="1" smtClean="0"/>
              <a:t>village</a:t>
            </a:r>
            <a:r>
              <a:rPr lang="es-ES" baseline="0" dirty="0" smtClean="0"/>
              <a:t> </a:t>
            </a:r>
            <a:r>
              <a:rPr lang="es-ES" baseline="0" dirty="0" err="1" smtClean="0"/>
              <a:t>for</a:t>
            </a:r>
            <a:r>
              <a:rPr lang="es-ES" baseline="0" dirty="0" smtClean="0"/>
              <a:t> </a:t>
            </a:r>
            <a:r>
              <a:rPr lang="es-ES" baseline="0" dirty="0" err="1" smtClean="0"/>
              <a:t>three</a:t>
            </a:r>
            <a:r>
              <a:rPr lang="es-ES" baseline="0" dirty="0" smtClean="0"/>
              <a:t> </a:t>
            </a:r>
            <a:r>
              <a:rPr lang="es-ES" baseline="0" dirty="0" err="1" smtClean="0"/>
              <a:t>years</a:t>
            </a:r>
            <a:r>
              <a:rPr lang="es-ES" baseline="0" dirty="0" smtClean="0"/>
              <a:t>, </a:t>
            </a:r>
            <a:r>
              <a:rPr lang="es-ES" baseline="0" dirty="0" err="1" smtClean="0"/>
              <a:t>but</a:t>
            </a:r>
            <a:r>
              <a:rPr lang="es-ES" baseline="0" dirty="0" smtClean="0"/>
              <a:t> </a:t>
            </a:r>
            <a:r>
              <a:rPr lang="es-ES" baseline="0" dirty="0" err="1" smtClean="0"/>
              <a:t>by</a:t>
            </a:r>
            <a:r>
              <a:rPr lang="es-ES" baseline="0" dirty="0" smtClean="0"/>
              <a:t> </a:t>
            </a:r>
            <a:r>
              <a:rPr lang="es-ES" baseline="0" dirty="0" err="1" smtClean="0"/>
              <a:t>different</a:t>
            </a:r>
            <a:r>
              <a:rPr lang="es-ES" baseline="0" dirty="0" smtClean="0"/>
              <a:t> </a:t>
            </a:r>
            <a:r>
              <a:rPr lang="es-ES" baseline="0" dirty="0" err="1" smtClean="0"/>
              <a:t>households</a:t>
            </a:r>
            <a:r>
              <a:rPr lang="es-ES" baseline="0" dirty="0" smtClean="0"/>
              <a:t>. </a:t>
            </a:r>
            <a:r>
              <a:rPr lang="es-ES" baseline="0" dirty="0" err="1" smtClean="0"/>
              <a:t>One</a:t>
            </a:r>
            <a:r>
              <a:rPr lang="es-ES" baseline="0" dirty="0" smtClean="0"/>
              <a:t> </a:t>
            </a:r>
            <a:r>
              <a:rPr lang="es-ES" baseline="0" dirty="0" err="1" smtClean="0"/>
              <a:t>is</a:t>
            </a:r>
            <a:r>
              <a:rPr lang="es-ES" baseline="0" dirty="0" smtClean="0"/>
              <a:t> </a:t>
            </a:r>
            <a:r>
              <a:rPr lang="es-ES" baseline="0" dirty="0" err="1" smtClean="0"/>
              <a:t>almost</a:t>
            </a:r>
            <a:r>
              <a:rPr lang="es-ES" baseline="0" dirty="0" smtClean="0"/>
              <a:t> as new </a:t>
            </a:r>
            <a:r>
              <a:rPr lang="es-ES" baseline="0" dirty="0" err="1" smtClean="0"/>
              <a:t>while</a:t>
            </a:r>
            <a:r>
              <a:rPr lang="es-ES" baseline="0" dirty="0" smtClean="0"/>
              <a:t> </a:t>
            </a:r>
            <a:r>
              <a:rPr lang="es-ES" baseline="0" dirty="0" err="1" smtClean="0"/>
              <a:t>the</a:t>
            </a:r>
            <a:r>
              <a:rPr lang="es-ES" baseline="0" dirty="0" smtClean="0"/>
              <a:t> </a:t>
            </a:r>
            <a:r>
              <a:rPr lang="es-ES" baseline="0" dirty="0" err="1" smtClean="0"/>
              <a:t>other</a:t>
            </a:r>
            <a:r>
              <a:rPr lang="es-ES" baseline="0" dirty="0" smtClean="0"/>
              <a:t> </a:t>
            </a:r>
            <a:r>
              <a:rPr lang="es-ES" baseline="0" dirty="0" err="1" smtClean="0"/>
              <a:t>is</a:t>
            </a:r>
            <a:r>
              <a:rPr lang="es-ES" baseline="0" dirty="0" smtClean="0"/>
              <a:t> </a:t>
            </a:r>
            <a:r>
              <a:rPr lang="es-ES" baseline="0" dirty="0" err="1" smtClean="0"/>
              <a:t>all</a:t>
            </a:r>
            <a:r>
              <a:rPr lang="es-ES" baseline="0" dirty="0" smtClean="0"/>
              <a:t> </a:t>
            </a:r>
            <a:r>
              <a:rPr lang="es-ES" baseline="0" dirty="0" err="1" smtClean="0"/>
              <a:t>torn</a:t>
            </a:r>
            <a:r>
              <a:rPr lang="es-ES" baseline="0" dirty="0" smtClean="0"/>
              <a:t> and </a:t>
            </a:r>
            <a:r>
              <a:rPr lang="es-ES" baseline="0" dirty="0" err="1" smtClean="0"/>
              <a:t>not</a:t>
            </a:r>
            <a:r>
              <a:rPr lang="es-ES" baseline="0" dirty="0" smtClean="0"/>
              <a:t> more </a:t>
            </a:r>
            <a:r>
              <a:rPr lang="es-ES" baseline="0" dirty="0" err="1" smtClean="0"/>
              <a:t>than</a:t>
            </a:r>
            <a:r>
              <a:rPr lang="es-ES" baseline="0" dirty="0" smtClean="0"/>
              <a:t> a </a:t>
            </a:r>
            <a:r>
              <a:rPr lang="es-ES" baseline="0" dirty="0" err="1" smtClean="0"/>
              <a:t>rag</a:t>
            </a:r>
            <a:r>
              <a:rPr lang="es-ES" baseline="0" dirty="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22</a:t>
            </a:fld>
            <a:endParaRPr lang="en-US"/>
          </a:p>
        </p:txBody>
      </p:sp>
    </p:spTree>
    <p:extLst>
      <p:ext uri="{BB962C8B-B14F-4D97-AF65-F5344CB8AC3E}">
        <p14:creationId xmlns:p14="http://schemas.microsoft.com/office/powerpoint/2010/main" val="419329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There</a:t>
            </a:r>
            <a:r>
              <a:rPr lang="es-ES" dirty="0" smtClean="0"/>
              <a:t> are </a:t>
            </a:r>
            <a:r>
              <a:rPr lang="es-ES" dirty="0" err="1" smtClean="0"/>
              <a:t>two</a:t>
            </a:r>
            <a:r>
              <a:rPr lang="es-ES" dirty="0" smtClean="0"/>
              <a:t> </a:t>
            </a:r>
            <a:r>
              <a:rPr lang="es-ES" dirty="0" err="1" smtClean="0"/>
              <a:t>main</a:t>
            </a:r>
            <a:r>
              <a:rPr lang="es-ES" dirty="0" smtClean="0"/>
              <a:t> </a:t>
            </a:r>
            <a:r>
              <a:rPr lang="es-ES" dirty="0" err="1" smtClean="0"/>
              <a:t>aspects</a:t>
            </a:r>
            <a:r>
              <a:rPr lang="es-ES" dirty="0" smtClean="0"/>
              <a:t> of LLIN </a:t>
            </a:r>
            <a:r>
              <a:rPr lang="es-ES" dirty="0" err="1" smtClean="0"/>
              <a:t>durability</a:t>
            </a:r>
            <a:r>
              <a:rPr lang="es-ES" dirty="0" smtClean="0"/>
              <a:t>, </a:t>
            </a:r>
            <a:r>
              <a:rPr lang="es-ES" dirty="0" err="1" smtClean="0"/>
              <a:t>the</a:t>
            </a:r>
            <a:r>
              <a:rPr lang="es-ES" dirty="0" smtClean="0"/>
              <a:t> </a:t>
            </a:r>
            <a:r>
              <a:rPr lang="es-ES" dirty="0" err="1" smtClean="0"/>
              <a:t>physical</a:t>
            </a:r>
            <a:r>
              <a:rPr lang="es-ES" dirty="0" smtClean="0"/>
              <a:t> and </a:t>
            </a:r>
            <a:r>
              <a:rPr lang="es-ES" dirty="0" err="1" smtClean="0"/>
              <a:t>the</a:t>
            </a:r>
            <a:r>
              <a:rPr lang="es-ES" dirty="0" smtClean="0"/>
              <a:t> </a:t>
            </a:r>
            <a:r>
              <a:rPr lang="es-ES" dirty="0" err="1" smtClean="0"/>
              <a:t>insecticidal</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23</a:t>
            </a:fld>
            <a:endParaRPr lang="en-US"/>
          </a:p>
        </p:txBody>
      </p:sp>
    </p:spTree>
    <p:extLst>
      <p:ext uri="{BB962C8B-B14F-4D97-AF65-F5344CB8AC3E}">
        <p14:creationId xmlns:p14="http://schemas.microsoft.com/office/powerpoint/2010/main" val="23131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These</a:t>
            </a:r>
            <a:r>
              <a:rPr lang="es-ES" dirty="0" smtClean="0"/>
              <a:t> are </a:t>
            </a:r>
            <a:r>
              <a:rPr lang="es-ES" dirty="0" err="1" smtClean="0"/>
              <a:t>results</a:t>
            </a:r>
            <a:r>
              <a:rPr lang="es-ES" dirty="0" smtClean="0"/>
              <a:t> </a:t>
            </a:r>
            <a:r>
              <a:rPr lang="es-ES" dirty="0" err="1" smtClean="0"/>
              <a:t>from</a:t>
            </a:r>
            <a:r>
              <a:rPr lang="es-ES" dirty="0" smtClean="0"/>
              <a:t> </a:t>
            </a:r>
            <a:r>
              <a:rPr lang="es-ES" dirty="0" err="1" smtClean="0"/>
              <a:t>modelling</a:t>
            </a:r>
            <a:r>
              <a:rPr lang="es-ES" dirty="0" smtClean="0"/>
              <a:t> of </a:t>
            </a:r>
            <a:r>
              <a:rPr lang="es-ES" dirty="0" err="1" smtClean="0"/>
              <a:t>the</a:t>
            </a:r>
            <a:r>
              <a:rPr lang="es-ES" dirty="0" smtClean="0"/>
              <a:t> </a:t>
            </a:r>
            <a:r>
              <a:rPr lang="es-ES" dirty="0" err="1" smtClean="0"/>
              <a:t>effect</a:t>
            </a:r>
            <a:r>
              <a:rPr lang="es-ES" dirty="0" smtClean="0"/>
              <a:t> of a </a:t>
            </a:r>
            <a:r>
              <a:rPr lang="es-ES" dirty="0" err="1" smtClean="0"/>
              <a:t>longer</a:t>
            </a:r>
            <a:r>
              <a:rPr lang="es-ES" dirty="0" smtClean="0"/>
              <a:t> </a:t>
            </a:r>
            <a:r>
              <a:rPr lang="es-ES" dirty="0" err="1" smtClean="0"/>
              <a:t>durability</a:t>
            </a:r>
            <a:r>
              <a:rPr lang="es-ES" dirty="0" smtClean="0"/>
              <a:t> </a:t>
            </a:r>
            <a:r>
              <a:rPr lang="es-ES" dirty="0" err="1" smtClean="0"/>
              <a:t>on</a:t>
            </a:r>
            <a:r>
              <a:rPr lang="es-ES" dirty="0" smtClean="0"/>
              <a:t> </a:t>
            </a:r>
            <a:r>
              <a:rPr lang="es-ES" dirty="0" err="1" smtClean="0"/>
              <a:t>the</a:t>
            </a:r>
            <a:r>
              <a:rPr lang="es-ES" dirty="0" smtClean="0"/>
              <a:t> </a:t>
            </a:r>
            <a:r>
              <a:rPr lang="es-ES" dirty="0" err="1" smtClean="0"/>
              <a:t>cost</a:t>
            </a:r>
            <a:r>
              <a:rPr lang="es-ES" dirty="0" smtClean="0"/>
              <a:t> </a:t>
            </a:r>
            <a:r>
              <a:rPr lang="es-ES" dirty="0" err="1" smtClean="0"/>
              <a:t>needed</a:t>
            </a:r>
            <a:r>
              <a:rPr lang="es-ES" dirty="0" smtClean="0"/>
              <a:t> to </a:t>
            </a:r>
            <a:r>
              <a:rPr lang="es-ES" dirty="0" err="1" smtClean="0"/>
              <a:t>sustain</a:t>
            </a:r>
            <a:r>
              <a:rPr lang="es-ES" dirty="0" smtClean="0"/>
              <a:t> universal </a:t>
            </a:r>
            <a:r>
              <a:rPr lang="es-ES" dirty="0" err="1" smtClean="0"/>
              <a:t>coverage</a:t>
            </a:r>
            <a:r>
              <a:rPr lang="es-ES" dirty="0" smtClean="0"/>
              <a:t> </a:t>
            </a:r>
            <a:r>
              <a:rPr lang="es-ES" dirty="0" err="1" smtClean="0"/>
              <a:t>with</a:t>
            </a:r>
            <a:r>
              <a:rPr lang="es-ES" dirty="0" smtClean="0"/>
              <a:t> LLIN in </a:t>
            </a:r>
            <a:r>
              <a:rPr lang="es-ES" dirty="0" err="1" smtClean="0"/>
              <a:t>Africa</a:t>
            </a:r>
            <a:r>
              <a:rPr lang="es-ES" dirty="0" smtClean="0"/>
              <a:t> South of </a:t>
            </a:r>
            <a:r>
              <a:rPr lang="es-ES" dirty="0" err="1" smtClean="0"/>
              <a:t>the</a:t>
            </a:r>
            <a:r>
              <a:rPr lang="es-ES" dirty="0" smtClean="0"/>
              <a:t> Sahara</a:t>
            </a:r>
          </a:p>
          <a:p>
            <a:endParaRPr lang="es-ES" dirty="0" smtClean="0"/>
          </a:p>
          <a:p>
            <a:r>
              <a:rPr lang="es-ES" dirty="0" err="1" smtClean="0"/>
              <a:t>Compared</a:t>
            </a:r>
            <a:r>
              <a:rPr lang="es-ES" dirty="0" smtClean="0"/>
              <a:t> to a “</a:t>
            </a:r>
            <a:r>
              <a:rPr lang="es-ES" dirty="0" err="1" smtClean="0"/>
              <a:t>three</a:t>
            </a:r>
            <a:r>
              <a:rPr lang="es-ES" baseline="0" dirty="0" smtClean="0"/>
              <a:t> </a:t>
            </a:r>
            <a:r>
              <a:rPr lang="es-ES" baseline="0" dirty="0" err="1" smtClean="0"/>
              <a:t>year</a:t>
            </a:r>
            <a:r>
              <a:rPr lang="es-ES" baseline="0" dirty="0" smtClean="0"/>
              <a:t>” LLIN (</a:t>
            </a:r>
            <a:r>
              <a:rPr lang="es-ES" baseline="0" dirty="0" err="1" smtClean="0"/>
              <a:t>the</a:t>
            </a:r>
            <a:r>
              <a:rPr lang="es-ES" baseline="0" dirty="0" smtClean="0"/>
              <a:t> red, flat line) a net </a:t>
            </a:r>
            <a:r>
              <a:rPr lang="es-ES" baseline="0" dirty="0" err="1" smtClean="0"/>
              <a:t>that</a:t>
            </a:r>
            <a:r>
              <a:rPr lang="es-ES" baseline="0" dirty="0" smtClean="0"/>
              <a:t> </a:t>
            </a:r>
            <a:r>
              <a:rPr lang="es-ES" baseline="0" dirty="0" err="1" smtClean="0"/>
              <a:t>would</a:t>
            </a:r>
            <a:r>
              <a:rPr lang="es-ES" baseline="0" dirty="0" smtClean="0"/>
              <a:t> </a:t>
            </a:r>
            <a:r>
              <a:rPr lang="es-ES" baseline="0" dirty="0" err="1" smtClean="0"/>
              <a:t>last</a:t>
            </a:r>
            <a:r>
              <a:rPr lang="es-ES" baseline="0" dirty="0" smtClean="0"/>
              <a:t> </a:t>
            </a:r>
            <a:r>
              <a:rPr lang="es-ES" baseline="0" dirty="0" err="1" smtClean="0"/>
              <a:t>on</a:t>
            </a:r>
            <a:r>
              <a:rPr lang="es-ES" baseline="0" dirty="0" smtClean="0"/>
              <a:t> </a:t>
            </a:r>
            <a:r>
              <a:rPr lang="es-ES" baseline="0" dirty="0" err="1" smtClean="0"/>
              <a:t>average</a:t>
            </a:r>
            <a:r>
              <a:rPr lang="es-ES" baseline="0" dirty="0" smtClean="0"/>
              <a:t> </a:t>
            </a:r>
            <a:r>
              <a:rPr lang="es-ES" baseline="0" dirty="0" err="1" smtClean="0"/>
              <a:t>five</a:t>
            </a:r>
            <a:r>
              <a:rPr lang="es-ES" baseline="0" dirty="0" smtClean="0"/>
              <a:t> </a:t>
            </a:r>
            <a:r>
              <a:rPr lang="es-ES" baseline="0" dirty="0" err="1" smtClean="0"/>
              <a:t>years</a:t>
            </a:r>
            <a:r>
              <a:rPr lang="es-ES" baseline="0" dirty="0" smtClean="0"/>
              <a:t> (</a:t>
            </a:r>
            <a:r>
              <a:rPr lang="es-ES" baseline="0" dirty="0" err="1" smtClean="0"/>
              <a:t>purple</a:t>
            </a:r>
            <a:r>
              <a:rPr lang="es-ES" baseline="0" dirty="0" smtClean="0"/>
              <a:t> line) </a:t>
            </a:r>
            <a:r>
              <a:rPr lang="es-ES" baseline="0" dirty="0" err="1" smtClean="0"/>
              <a:t>would</a:t>
            </a:r>
            <a:r>
              <a:rPr lang="es-ES" baseline="0" dirty="0" smtClean="0"/>
              <a:t> </a:t>
            </a:r>
            <a:r>
              <a:rPr lang="es-ES" baseline="0" dirty="0" err="1" smtClean="0"/>
              <a:t>save</a:t>
            </a:r>
            <a:r>
              <a:rPr lang="es-ES" baseline="0" dirty="0" smtClean="0"/>
              <a:t> </a:t>
            </a:r>
            <a:r>
              <a:rPr lang="es-ES" baseline="0" dirty="0" err="1" smtClean="0"/>
              <a:t>about</a:t>
            </a:r>
            <a:r>
              <a:rPr lang="es-ES" baseline="0" dirty="0" smtClean="0"/>
              <a:t> 1 </a:t>
            </a:r>
            <a:r>
              <a:rPr lang="es-ES" baseline="0" dirty="0" err="1" smtClean="0"/>
              <a:t>billion</a:t>
            </a:r>
            <a:r>
              <a:rPr lang="es-ES" baseline="0" dirty="0" smtClean="0"/>
              <a:t> $ in a </a:t>
            </a:r>
            <a:r>
              <a:rPr lang="es-ES" baseline="0" dirty="0" err="1" smtClean="0"/>
              <a:t>period</a:t>
            </a:r>
            <a:r>
              <a:rPr lang="es-ES" baseline="0" dirty="0" smtClean="0"/>
              <a:t> of </a:t>
            </a:r>
            <a:r>
              <a:rPr lang="es-ES" baseline="0" dirty="0" err="1" smtClean="0"/>
              <a:t>five</a:t>
            </a:r>
            <a:r>
              <a:rPr lang="es-ES" baseline="0" dirty="0" smtClean="0"/>
              <a:t> </a:t>
            </a:r>
            <a:r>
              <a:rPr lang="es-ES" baseline="0" dirty="0" err="1" smtClean="0"/>
              <a:t>years</a:t>
            </a:r>
            <a:r>
              <a:rPr lang="es-ES" baseline="0" dirty="0" smtClean="0"/>
              <a:t> (2012-2017).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just</a:t>
            </a:r>
            <a:r>
              <a:rPr lang="es-ES" baseline="0" dirty="0" smtClean="0"/>
              <a:t> to </a:t>
            </a:r>
            <a:r>
              <a:rPr lang="es-ES" baseline="0" dirty="0" err="1" smtClean="0"/>
              <a:t>emphasize</a:t>
            </a:r>
            <a:r>
              <a:rPr lang="es-ES" baseline="0" dirty="0" smtClean="0"/>
              <a:t> </a:t>
            </a:r>
            <a:r>
              <a:rPr lang="es-ES" baseline="0" dirty="0" err="1" smtClean="0"/>
              <a:t>the</a:t>
            </a:r>
            <a:r>
              <a:rPr lang="es-ES" baseline="0" dirty="0" smtClean="0"/>
              <a:t> </a:t>
            </a:r>
            <a:r>
              <a:rPr lang="es-ES" baseline="0" dirty="0" err="1" smtClean="0"/>
              <a:t>financial</a:t>
            </a:r>
            <a:r>
              <a:rPr lang="es-ES" baseline="0" dirty="0" smtClean="0"/>
              <a:t> </a:t>
            </a:r>
            <a:r>
              <a:rPr lang="es-ES" baseline="0" dirty="0" err="1" smtClean="0"/>
              <a:t>implications</a:t>
            </a:r>
            <a:r>
              <a:rPr lang="es-ES" baseline="0" dirty="0" smtClean="0"/>
              <a:t> of a more durable LLIN.</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25</a:t>
            </a:fld>
            <a:endParaRPr lang="en-US"/>
          </a:p>
        </p:txBody>
      </p:sp>
    </p:spTree>
    <p:extLst>
      <p:ext uri="{BB962C8B-B14F-4D97-AF65-F5344CB8AC3E}">
        <p14:creationId xmlns:p14="http://schemas.microsoft.com/office/powerpoint/2010/main" val="438753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This</a:t>
            </a:r>
            <a:r>
              <a:rPr lang="es-ES" dirty="0" smtClean="0"/>
              <a:t> </a:t>
            </a:r>
            <a:r>
              <a:rPr lang="es-ES" dirty="0" err="1" smtClean="0"/>
              <a:t>slide</a:t>
            </a:r>
            <a:r>
              <a:rPr lang="es-ES" dirty="0" smtClean="0"/>
              <a:t> </a:t>
            </a:r>
            <a:r>
              <a:rPr lang="es-ES" dirty="0" err="1" smtClean="0"/>
              <a:t>is</a:t>
            </a:r>
            <a:r>
              <a:rPr lang="es-ES" dirty="0" smtClean="0"/>
              <a:t> </a:t>
            </a:r>
            <a:r>
              <a:rPr lang="es-ES" dirty="0" err="1" smtClean="0"/>
              <a:t>animated</a:t>
            </a:r>
            <a:r>
              <a:rPr lang="es-ES" dirty="0" smtClean="0"/>
              <a:t> so </a:t>
            </a:r>
            <a:r>
              <a:rPr lang="es-ES" dirty="0" err="1" smtClean="0"/>
              <a:t>you</a:t>
            </a:r>
            <a:r>
              <a:rPr lang="es-ES" dirty="0" smtClean="0"/>
              <a:t> </a:t>
            </a:r>
            <a:r>
              <a:rPr lang="es-ES" dirty="0" err="1" smtClean="0"/>
              <a:t>need</a:t>
            </a:r>
            <a:r>
              <a:rPr lang="es-ES" dirty="0" smtClean="0"/>
              <a:t> to “</a:t>
            </a:r>
            <a:r>
              <a:rPr lang="es-ES" dirty="0" err="1" smtClean="0"/>
              <a:t>click</a:t>
            </a:r>
            <a:r>
              <a:rPr lang="es-ES" dirty="0" smtClean="0"/>
              <a:t>” </a:t>
            </a:r>
            <a:r>
              <a:rPr lang="es-ES" dirty="0" err="1" smtClean="0"/>
              <a:t>your</a:t>
            </a:r>
            <a:r>
              <a:rPr lang="es-ES" dirty="0" smtClean="0"/>
              <a:t> </a:t>
            </a:r>
            <a:r>
              <a:rPr lang="es-ES" dirty="0" err="1" smtClean="0"/>
              <a:t>way</a:t>
            </a:r>
            <a:r>
              <a:rPr lang="es-ES" dirty="0" smtClean="0"/>
              <a:t> </a:t>
            </a:r>
            <a:r>
              <a:rPr lang="es-ES" dirty="0" err="1" smtClean="0"/>
              <a:t>through</a:t>
            </a:r>
            <a:r>
              <a:rPr lang="es-ES" dirty="0" smtClean="0"/>
              <a:t> </a:t>
            </a:r>
            <a:r>
              <a:rPr lang="es-ES" dirty="0" err="1" smtClean="0"/>
              <a:t>it</a:t>
            </a:r>
            <a:r>
              <a:rPr lang="es-ES" dirty="0" smtClean="0"/>
              <a:t>.</a:t>
            </a:r>
          </a:p>
          <a:p>
            <a:endParaRPr lang="es-ES" dirty="0" smtClean="0"/>
          </a:p>
          <a:p>
            <a:r>
              <a:rPr lang="es-ES" dirty="0" err="1" smtClean="0"/>
              <a:t>Click</a:t>
            </a:r>
            <a:r>
              <a:rPr lang="es-ES" dirty="0" smtClean="0"/>
              <a:t> 1-2-3: </a:t>
            </a:r>
            <a:r>
              <a:rPr lang="es-ES" dirty="0" err="1" smtClean="0"/>
              <a:t>When</a:t>
            </a:r>
            <a:r>
              <a:rPr lang="es-ES" dirty="0" smtClean="0"/>
              <a:t> </a:t>
            </a:r>
            <a:r>
              <a:rPr lang="es-ES" dirty="0" err="1" smtClean="0"/>
              <a:t>we</a:t>
            </a:r>
            <a:r>
              <a:rPr lang="es-ES" dirty="0" smtClean="0"/>
              <a:t> </a:t>
            </a:r>
            <a:r>
              <a:rPr lang="es-ES" dirty="0" err="1" smtClean="0"/>
              <a:t>talk</a:t>
            </a:r>
            <a:r>
              <a:rPr lang="es-ES" dirty="0" smtClean="0"/>
              <a:t> of </a:t>
            </a:r>
            <a:r>
              <a:rPr lang="es-ES" dirty="0" err="1" smtClean="0"/>
              <a:t>attrition</a:t>
            </a:r>
            <a:r>
              <a:rPr lang="es-ES" baseline="0" dirty="0" smtClean="0"/>
              <a:t> </a:t>
            </a:r>
            <a:r>
              <a:rPr lang="es-ES" baseline="0" dirty="0" err="1" smtClean="0"/>
              <a:t>or</a:t>
            </a:r>
            <a:r>
              <a:rPr lang="es-ES" baseline="0" dirty="0" smtClean="0"/>
              <a:t> </a:t>
            </a:r>
            <a:r>
              <a:rPr lang="es-ES" baseline="0" dirty="0" err="1" smtClean="0"/>
              <a:t>retention</a:t>
            </a:r>
            <a:r>
              <a:rPr lang="es-ES" baseline="0" dirty="0" smtClean="0"/>
              <a:t> </a:t>
            </a:r>
            <a:r>
              <a:rPr lang="es-ES" baseline="0" dirty="0" err="1" smtClean="0"/>
              <a:t>we</a:t>
            </a:r>
            <a:r>
              <a:rPr lang="es-ES" baseline="0" dirty="0" smtClean="0"/>
              <a:t> </a:t>
            </a:r>
            <a:r>
              <a:rPr lang="es-ES" baseline="0" dirty="0" err="1" smtClean="0"/>
              <a:t>essentially</a:t>
            </a:r>
            <a:r>
              <a:rPr lang="es-ES" baseline="0" dirty="0" smtClean="0"/>
              <a:t> </a:t>
            </a:r>
            <a:r>
              <a:rPr lang="es-ES" baseline="0" dirty="0" err="1" smtClean="0"/>
              <a:t>refer</a:t>
            </a:r>
            <a:r>
              <a:rPr lang="es-ES" baseline="0" dirty="0" smtClean="0"/>
              <a:t> to </a:t>
            </a:r>
            <a:r>
              <a:rPr lang="es-ES" baseline="0" dirty="0" err="1" smtClean="0"/>
              <a:t>the</a:t>
            </a:r>
            <a:r>
              <a:rPr lang="es-ES" baseline="0" dirty="0" smtClean="0"/>
              <a:t> </a:t>
            </a:r>
            <a:r>
              <a:rPr lang="es-ES" baseline="0" dirty="0" err="1" smtClean="0"/>
              <a:t>observation</a:t>
            </a:r>
            <a:r>
              <a:rPr lang="es-ES" baseline="0" dirty="0" smtClean="0"/>
              <a:t> </a:t>
            </a:r>
            <a:r>
              <a:rPr lang="es-ES" baseline="0" dirty="0" err="1" smtClean="0"/>
              <a:t>that</a:t>
            </a:r>
            <a:r>
              <a:rPr lang="es-ES" baseline="0" dirty="0" smtClean="0"/>
              <a:t> a </a:t>
            </a:r>
            <a:r>
              <a:rPr lang="es-ES" baseline="0" dirty="0" err="1" smtClean="0"/>
              <a:t>household</a:t>
            </a:r>
            <a:r>
              <a:rPr lang="en-US" baseline="0" dirty="0" smtClean="0"/>
              <a:t> has a net and at a later point in time may no longer have it</a:t>
            </a:r>
          </a:p>
          <a:p>
            <a:endParaRPr lang="es-ES" baseline="0" dirty="0" smtClean="0"/>
          </a:p>
          <a:p>
            <a:r>
              <a:rPr lang="es-ES" baseline="0" dirty="0" err="1" smtClean="0"/>
              <a:t>Click</a:t>
            </a:r>
            <a:r>
              <a:rPr lang="es-ES" baseline="0" dirty="0" smtClean="0"/>
              <a:t> 4-5: At </a:t>
            </a:r>
            <a:r>
              <a:rPr lang="es-ES" baseline="0" dirty="0" err="1" smtClean="0"/>
              <a:t>population</a:t>
            </a:r>
            <a:r>
              <a:rPr lang="es-ES" baseline="0" dirty="0" smtClean="0"/>
              <a:t> </a:t>
            </a:r>
            <a:r>
              <a:rPr lang="es-ES" baseline="0" dirty="0" err="1" smtClean="0"/>
              <a:t>level</a:t>
            </a:r>
            <a:r>
              <a:rPr lang="es-ES" baseline="0" dirty="0" smtClean="0"/>
              <a:t> </a:t>
            </a:r>
            <a:r>
              <a:rPr lang="es-ES" baseline="0" dirty="0" err="1" smtClean="0"/>
              <a:t>we</a:t>
            </a:r>
            <a:r>
              <a:rPr lang="es-ES" baseline="0" dirty="0" smtClean="0"/>
              <a:t> </a:t>
            </a:r>
            <a:r>
              <a:rPr lang="es-ES" baseline="0" dirty="0" err="1" smtClean="0"/>
              <a:t>call</a:t>
            </a:r>
            <a:r>
              <a:rPr lang="es-ES" baseline="0" dirty="0" smtClean="0"/>
              <a:t> </a:t>
            </a:r>
            <a:r>
              <a:rPr lang="es-ES" baseline="0" dirty="0" err="1" smtClean="0"/>
              <a:t>the</a:t>
            </a:r>
            <a:r>
              <a:rPr lang="es-ES" baseline="0" dirty="0" smtClean="0"/>
              <a:t> </a:t>
            </a:r>
            <a:r>
              <a:rPr lang="es-ES" baseline="0" dirty="0" err="1" smtClean="0"/>
              <a:t>rate</a:t>
            </a:r>
            <a:r>
              <a:rPr lang="es-ES" baseline="0" dirty="0" smtClean="0"/>
              <a:t> </a:t>
            </a:r>
            <a:r>
              <a:rPr lang="es-ES" baseline="0" dirty="0" err="1" smtClean="0"/>
              <a:t>over</a:t>
            </a:r>
            <a:r>
              <a:rPr lang="es-ES" baseline="0" dirty="0" smtClean="0"/>
              <a:t> time </a:t>
            </a:r>
            <a:r>
              <a:rPr lang="es-ES" baseline="0" dirty="0" err="1" smtClean="0"/>
              <a:t>with</a:t>
            </a:r>
            <a:r>
              <a:rPr lang="es-ES" baseline="0" dirty="0" smtClean="0"/>
              <a:t> </a:t>
            </a:r>
            <a:r>
              <a:rPr lang="es-ES" baseline="0" dirty="0" err="1" smtClean="0"/>
              <a:t>which</a:t>
            </a:r>
            <a:r>
              <a:rPr lang="es-ES" baseline="0" dirty="0" smtClean="0"/>
              <a:t> nets are </a:t>
            </a:r>
            <a:r>
              <a:rPr lang="es-ES" baseline="0" dirty="0" err="1" smtClean="0"/>
              <a:t>lost</a:t>
            </a:r>
            <a:r>
              <a:rPr lang="es-ES" baseline="0" dirty="0" smtClean="0"/>
              <a:t> </a:t>
            </a:r>
            <a:r>
              <a:rPr lang="es-ES" baseline="0" dirty="0" err="1" smtClean="0"/>
              <a:t>the</a:t>
            </a:r>
            <a:r>
              <a:rPr lang="es-ES" baseline="0" dirty="0" smtClean="0"/>
              <a:t> “</a:t>
            </a:r>
            <a:r>
              <a:rPr lang="es-ES" baseline="0" dirty="0" err="1" smtClean="0"/>
              <a:t>loss</a:t>
            </a:r>
            <a:r>
              <a:rPr lang="es-ES" baseline="0" dirty="0" smtClean="0"/>
              <a:t> </a:t>
            </a:r>
            <a:r>
              <a:rPr lang="es-ES" baseline="0" dirty="0" err="1" smtClean="0"/>
              <a:t>function</a:t>
            </a:r>
            <a:r>
              <a:rPr lang="es-ES" baseline="0" dirty="0" smtClean="0"/>
              <a:t>”</a:t>
            </a:r>
          </a:p>
          <a:p>
            <a:endParaRPr lang="es-ES" baseline="0" dirty="0" smtClean="0"/>
          </a:p>
          <a:p>
            <a:r>
              <a:rPr lang="es-ES" baseline="0" dirty="0" err="1" smtClean="0"/>
              <a:t>Click</a:t>
            </a:r>
            <a:r>
              <a:rPr lang="es-ES" baseline="0" dirty="0" smtClean="0"/>
              <a:t> 6: </a:t>
            </a:r>
            <a:r>
              <a:rPr lang="es-ES" baseline="0" dirty="0" err="1" smtClean="0"/>
              <a:t>The</a:t>
            </a:r>
            <a:r>
              <a:rPr lang="es-ES" baseline="0" dirty="0" smtClean="0"/>
              <a:t> are </a:t>
            </a:r>
            <a:r>
              <a:rPr lang="es-ES" baseline="0" dirty="0" err="1" smtClean="0"/>
              <a:t>above</a:t>
            </a:r>
            <a:r>
              <a:rPr lang="es-ES" baseline="0" dirty="0" smtClean="0"/>
              <a:t> </a:t>
            </a:r>
            <a:r>
              <a:rPr lang="es-ES" baseline="0" dirty="0" err="1" smtClean="0"/>
              <a:t>the</a:t>
            </a:r>
            <a:r>
              <a:rPr lang="es-ES" baseline="0" dirty="0" smtClean="0"/>
              <a:t> curve </a:t>
            </a:r>
            <a:r>
              <a:rPr lang="es-ES" baseline="0" dirty="0" err="1" smtClean="0"/>
              <a:t>then</a:t>
            </a:r>
            <a:r>
              <a:rPr lang="es-ES" baseline="0" dirty="0" smtClean="0"/>
              <a:t> </a:t>
            </a:r>
            <a:r>
              <a:rPr lang="es-ES" baseline="0" dirty="0" err="1" smtClean="0"/>
              <a:t>represents</a:t>
            </a:r>
            <a:r>
              <a:rPr lang="es-ES" baseline="0" dirty="0" smtClean="0"/>
              <a:t> </a:t>
            </a:r>
            <a:r>
              <a:rPr lang="es-ES" baseline="0" dirty="0" err="1" smtClean="0"/>
              <a:t>the</a:t>
            </a:r>
            <a:r>
              <a:rPr lang="es-ES" baseline="0" dirty="0" smtClean="0"/>
              <a:t> </a:t>
            </a:r>
            <a:r>
              <a:rPr lang="es-ES" baseline="0" dirty="0" err="1" smtClean="0"/>
              <a:t>propotion</a:t>
            </a:r>
            <a:r>
              <a:rPr lang="es-ES" baseline="0" dirty="0" smtClean="0"/>
              <a:t> of </a:t>
            </a:r>
            <a:r>
              <a:rPr lang="es-ES" baseline="0" dirty="0" err="1" smtClean="0"/>
              <a:t>nats</a:t>
            </a:r>
            <a:r>
              <a:rPr lang="es-ES" baseline="0" dirty="0" smtClean="0"/>
              <a:t> </a:t>
            </a:r>
            <a:r>
              <a:rPr lang="es-ES" baseline="0" dirty="0" err="1" smtClean="0"/>
              <a:t>lost</a:t>
            </a:r>
            <a:r>
              <a:rPr lang="es-ES" baseline="0" dirty="0" smtClean="0"/>
              <a:t> a </a:t>
            </a:r>
            <a:r>
              <a:rPr lang="es-ES" baseline="0" dirty="0" err="1" smtClean="0"/>
              <a:t>any</a:t>
            </a:r>
            <a:r>
              <a:rPr lang="es-ES" baseline="0" dirty="0" smtClean="0"/>
              <a:t> </a:t>
            </a:r>
            <a:r>
              <a:rPr lang="es-ES" baseline="0" dirty="0" err="1" smtClean="0"/>
              <a:t>given</a:t>
            </a:r>
            <a:r>
              <a:rPr lang="es-ES" baseline="0" dirty="0" smtClean="0"/>
              <a:t> time </a:t>
            </a:r>
            <a:r>
              <a:rPr lang="es-ES" baseline="0" dirty="0" err="1" smtClean="0"/>
              <a:t>or</a:t>
            </a:r>
            <a:r>
              <a:rPr lang="es-ES" baseline="0" dirty="0" smtClean="0"/>
              <a:t> </a:t>
            </a:r>
            <a:r>
              <a:rPr lang="es-ES" baseline="0" dirty="0" err="1" smtClean="0"/>
              <a:t>attrition</a:t>
            </a:r>
            <a:r>
              <a:rPr lang="es-ES" baseline="0" dirty="0" smtClean="0"/>
              <a:t> </a:t>
            </a:r>
            <a:r>
              <a:rPr lang="es-ES" baseline="0" dirty="0" err="1" smtClean="0"/>
              <a:t>rate</a:t>
            </a:r>
            <a:endParaRPr lang="es-ES" baseline="0" dirty="0" smtClean="0"/>
          </a:p>
          <a:p>
            <a:endParaRPr lang="es-ES" baseline="0" dirty="0" smtClean="0"/>
          </a:p>
          <a:p>
            <a:r>
              <a:rPr lang="es-ES" baseline="0" dirty="0" err="1" smtClean="0"/>
              <a:t>Click</a:t>
            </a:r>
            <a:r>
              <a:rPr lang="es-ES" baseline="0" dirty="0" smtClean="0"/>
              <a:t> 7: .. And </a:t>
            </a:r>
            <a:r>
              <a:rPr lang="es-ES" baseline="0" dirty="0" err="1" smtClean="0"/>
              <a:t>the</a:t>
            </a:r>
            <a:r>
              <a:rPr lang="es-ES" baseline="0" dirty="0" smtClean="0"/>
              <a:t> </a:t>
            </a:r>
            <a:r>
              <a:rPr lang="es-ES" baseline="0" dirty="0" err="1" smtClean="0"/>
              <a:t>area</a:t>
            </a:r>
            <a:r>
              <a:rPr lang="es-ES" baseline="0" dirty="0" smtClean="0"/>
              <a:t> </a:t>
            </a:r>
            <a:r>
              <a:rPr lang="es-ES" baseline="0" dirty="0" err="1" smtClean="0"/>
              <a:t>below</a:t>
            </a:r>
            <a:r>
              <a:rPr lang="es-ES" baseline="0" dirty="0" smtClean="0"/>
              <a:t>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inverse</a:t>
            </a:r>
            <a:r>
              <a:rPr lang="es-ES" baseline="0" dirty="0" smtClean="0"/>
              <a:t>: </a:t>
            </a:r>
            <a:r>
              <a:rPr lang="es-ES" baseline="0" dirty="0" err="1" smtClean="0"/>
              <a:t>the</a:t>
            </a:r>
            <a:r>
              <a:rPr lang="es-ES" baseline="0" dirty="0" smtClean="0"/>
              <a:t> </a:t>
            </a:r>
            <a:r>
              <a:rPr lang="es-ES" baseline="0" dirty="0" err="1" smtClean="0"/>
              <a:t>proportion</a:t>
            </a:r>
            <a:r>
              <a:rPr lang="es-ES" baseline="0" dirty="0" smtClean="0"/>
              <a:t> </a:t>
            </a:r>
            <a:r>
              <a:rPr lang="es-ES" baseline="0" dirty="0" err="1" smtClean="0"/>
              <a:t>retained</a:t>
            </a:r>
            <a:r>
              <a:rPr lang="es-ES" baseline="0" dirty="0" smtClean="0"/>
              <a:t> </a:t>
            </a:r>
            <a:r>
              <a:rPr lang="es-ES" baseline="0" dirty="0" err="1" smtClean="0"/>
              <a:t>or</a:t>
            </a:r>
            <a:r>
              <a:rPr lang="es-ES" baseline="0" dirty="0" smtClean="0"/>
              <a:t> </a:t>
            </a:r>
            <a:r>
              <a:rPr lang="es-ES" baseline="0" dirty="0" err="1" smtClean="0"/>
              <a:t>retention</a:t>
            </a:r>
            <a:r>
              <a:rPr lang="es-ES" baseline="0" dirty="0" smtClean="0"/>
              <a:t> </a:t>
            </a:r>
            <a:r>
              <a:rPr lang="es-ES" baseline="0" dirty="0" err="1" smtClean="0"/>
              <a:t>rate</a:t>
            </a:r>
            <a:endParaRPr lang="es-ES" baseline="0" dirty="0" smtClean="0"/>
          </a:p>
        </p:txBody>
      </p:sp>
      <p:sp>
        <p:nvSpPr>
          <p:cNvPr id="4" name="Slide Number Placeholder 3"/>
          <p:cNvSpPr>
            <a:spLocks noGrp="1"/>
          </p:cNvSpPr>
          <p:nvPr>
            <p:ph type="sldNum" sz="quarter" idx="10"/>
          </p:nvPr>
        </p:nvSpPr>
        <p:spPr/>
        <p:txBody>
          <a:bodyPr/>
          <a:lstStyle/>
          <a:p>
            <a:fld id="{2E85C5D0-C5DD-4A71-B4B8-2910B97773D3}" type="slidenum">
              <a:rPr lang="en-US" smtClean="0"/>
              <a:t>26</a:t>
            </a:fld>
            <a:endParaRPr lang="en-US"/>
          </a:p>
        </p:txBody>
      </p:sp>
    </p:spTree>
    <p:extLst>
      <p:ext uri="{BB962C8B-B14F-4D97-AF65-F5344CB8AC3E}">
        <p14:creationId xmlns:p14="http://schemas.microsoft.com/office/powerpoint/2010/main" val="275854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There</a:t>
            </a:r>
            <a:r>
              <a:rPr lang="es-ES" dirty="0" smtClean="0"/>
              <a:t> are </a:t>
            </a:r>
            <a:r>
              <a:rPr lang="es-ES" dirty="0" err="1" smtClean="0"/>
              <a:t>many</a:t>
            </a:r>
            <a:r>
              <a:rPr lang="es-ES" dirty="0" smtClean="0"/>
              <a:t> </a:t>
            </a:r>
            <a:r>
              <a:rPr lang="es-ES" dirty="0" err="1" smtClean="0"/>
              <a:t>reasons</a:t>
            </a:r>
            <a:r>
              <a:rPr lang="es-ES" dirty="0" smtClean="0"/>
              <a:t> </a:t>
            </a:r>
            <a:r>
              <a:rPr lang="es-ES" dirty="0" err="1" smtClean="0"/>
              <a:t>why</a:t>
            </a:r>
            <a:r>
              <a:rPr lang="es-ES" dirty="0" smtClean="0"/>
              <a:t> nets are </a:t>
            </a:r>
            <a:r>
              <a:rPr lang="es-ES" dirty="0" err="1" smtClean="0"/>
              <a:t>lost</a:t>
            </a:r>
            <a:r>
              <a:rPr lang="es-ES" dirty="0" smtClean="0"/>
              <a:t> as </a:t>
            </a:r>
            <a:r>
              <a:rPr lang="es-ES" dirty="0" err="1" smtClean="0"/>
              <a:t>here</a:t>
            </a:r>
            <a:r>
              <a:rPr lang="es-ES" dirty="0" smtClean="0"/>
              <a:t> </a:t>
            </a:r>
            <a:r>
              <a:rPr lang="es-ES" dirty="0" err="1" smtClean="0"/>
              <a:t>shown</a:t>
            </a:r>
            <a:r>
              <a:rPr lang="es-ES" dirty="0" smtClean="0"/>
              <a:t> </a:t>
            </a:r>
            <a:r>
              <a:rPr lang="es-ES" dirty="0" err="1" smtClean="0"/>
              <a:t>from</a:t>
            </a:r>
            <a:r>
              <a:rPr lang="es-ES" dirty="0" smtClean="0"/>
              <a:t> a PMI</a:t>
            </a:r>
            <a:r>
              <a:rPr lang="es-ES" baseline="0" dirty="0" smtClean="0"/>
              <a:t> </a:t>
            </a:r>
            <a:r>
              <a:rPr lang="es-ES" baseline="0" dirty="0" err="1" smtClean="0"/>
              <a:t>study</a:t>
            </a:r>
            <a:r>
              <a:rPr lang="es-ES" baseline="0" dirty="0" smtClean="0"/>
              <a:t> in </a:t>
            </a:r>
            <a:r>
              <a:rPr lang="es-ES" baseline="0" dirty="0" err="1" smtClean="0"/>
              <a:t>Kenya</a:t>
            </a:r>
            <a:endParaRPr lang="es-ES" baseline="0" dirty="0" smtClean="0"/>
          </a:p>
          <a:p>
            <a:endParaRPr lang="es-ES" baseline="0" dirty="0" smtClean="0"/>
          </a:p>
          <a:p>
            <a:r>
              <a:rPr lang="es-ES" baseline="0" dirty="0" err="1" smtClean="0"/>
              <a:t>But</a:t>
            </a:r>
            <a:r>
              <a:rPr lang="es-ES" baseline="0" dirty="0" smtClean="0"/>
              <a:t> </a:t>
            </a:r>
            <a:r>
              <a:rPr lang="es-ES" baseline="0" dirty="0" err="1" smtClean="0"/>
              <a:t>we</a:t>
            </a:r>
            <a:r>
              <a:rPr lang="es-ES" baseline="0" dirty="0" smtClean="0"/>
              <a:t> can divide </a:t>
            </a:r>
            <a:r>
              <a:rPr lang="es-ES" baseline="0" dirty="0" err="1" smtClean="0"/>
              <a:t>them</a:t>
            </a:r>
            <a:r>
              <a:rPr lang="es-ES" baseline="0" dirty="0" smtClean="0"/>
              <a:t> </a:t>
            </a:r>
            <a:r>
              <a:rPr lang="es-ES" baseline="0" dirty="0" err="1" smtClean="0"/>
              <a:t>into</a:t>
            </a:r>
            <a:r>
              <a:rPr lang="es-ES" baseline="0" dirty="0" smtClean="0"/>
              <a:t> </a:t>
            </a:r>
            <a:r>
              <a:rPr lang="es-ES" baseline="0" dirty="0" err="1" smtClean="0"/>
              <a:t>two</a:t>
            </a:r>
            <a:r>
              <a:rPr lang="es-ES" baseline="0" dirty="0" smtClean="0"/>
              <a:t> </a:t>
            </a:r>
            <a:r>
              <a:rPr lang="es-ES" baseline="0" dirty="0" err="1" smtClean="0"/>
              <a:t>major</a:t>
            </a:r>
            <a:r>
              <a:rPr lang="es-ES" baseline="0" dirty="0" smtClean="0"/>
              <a:t> </a:t>
            </a:r>
            <a:r>
              <a:rPr lang="es-ES" baseline="0" dirty="0" err="1" smtClean="0"/>
              <a:t>groups</a:t>
            </a:r>
            <a:r>
              <a:rPr lang="es-ES" baseline="0" dirty="0" smtClean="0"/>
              <a:t>:</a:t>
            </a:r>
          </a:p>
          <a:p>
            <a:endParaRPr lang="es-ES" baseline="0" dirty="0" smtClean="0"/>
          </a:p>
          <a:p>
            <a:pPr marL="228600" indent="-228600">
              <a:buAutoNum type="arabicPeriod"/>
            </a:pPr>
            <a:r>
              <a:rPr lang="es-ES" baseline="0" dirty="0" smtClean="0"/>
              <a:t>Nets </a:t>
            </a:r>
            <a:r>
              <a:rPr lang="es-ES" baseline="0" dirty="0" err="1" smtClean="0"/>
              <a:t>that</a:t>
            </a:r>
            <a:r>
              <a:rPr lang="es-ES" baseline="0" dirty="0" smtClean="0"/>
              <a:t> are </a:t>
            </a:r>
            <a:r>
              <a:rPr lang="es-ES" baseline="0" dirty="0" err="1" smtClean="0"/>
              <a:t>given</a:t>
            </a:r>
            <a:r>
              <a:rPr lang="es-ES" baseline="0" dirty="0" smtClean="0"/>
              <a:t> </a:t>
            </a:r>
            <a:r>
              <a:rPr lang="es-ES" baseline="0" dirty="0" err="1" smtClean="0"/>
              <a:t>away</a:t>
            </a:r>
            <a:r>
              <a:rPr lang="es-ES" baseline="0" dirty="0" smtClean="0"/>
              <a:t> </a:t>
            </a:r>
            <a:r>
              <a:rPr lang="es-ES" baseline="0" dirty="0" err="1" smtClean="0"/>
              <a:t>for</a:t>
            </a:r>
            <a:r>
              <a:rPr lang="es-ES" baseline="0" dirty="0" smtClean="0"/>
              <a:t> </a:t>
            </a:r>
            <a:r>
              <a:rPr lang="es-ES" baseline="0" dirty="0" err="1" smtClean="0"/>
              <a:t>other</a:t>
            </a:r>
            <a:r>
              <a:rPr lang="es-ES" baseline="0" dirty="0" smtClean="0"/>
              <a:t> to use </a:t>
            </a:r>
            <a:r>
              <a:rPr lang="es-ES" baseline="0" dirty="0" err="1" smtClean="0"/>
              <a:t>including</a:t>
            </a:r>
            <a:r>
              <a:rPr lang="es-ES" baseline="0" dirty="0" smtClean="0"/>
              <a:t> </a:t>
            </a:r>
            <a:r>
              <a:rPr lang="es-ES" baseline="0" dirty="0" err="1" smtClean="0"/>
              <a:t>being</a:t>
            </a:r>
            <a:r>
              <a:rPr lang="es-ES" baseline="0" dirty="0" smtClean="0"/>
              <a:t> </a:t>
            </a:r>
            <a:r>
              <a:rPr lang="es-ES" baseline="0" dirty="0" err="1" smtClean="0"/>
              <a:t>stolen</a:t>
            </a:r>
            <a:r>
              <a:rPr lang="es-ES" baseline="0" dirty="0" smtClean="0"/>
              <a:t> </a:t>
            </a:r>
            <a:r>
              <a:rPr lang="es-ES" baseline="0" dirty="0" err="1" smtClean="0"/>
              <a:t>or</a:t>
            </a:r>
            <a:r>
              <a:rPr lang="es-ES" baseline="0" dirty="0" smtClean="0"/>
              <a:t> </a:t>
            </a:r>
            <a:r>
              <a:rPr lang="es-ES" baseline="0" dirty="0" err="1" smtClean="0"/>
              <a:t>sold</a:t>
            </a:r>
            <a:r>
              <a:rPr lang="es-ES" baseline="0" dirty="0" smtClean="0"/>
              <a:t>, i.e. </a:t>
            </a:r>
            <a:r>
              <a:rPr lang="es-ES" baseline="0" dirty="0" err="1" smtClean="0"/>
              <a:t>these</a:t>
            </a:r>
            <a:r>
              <a:rPr lang="es-ES" baseline="0" dirty="0" smtClean="0"/>
              <a:t> nets are </a:t>
            </a:r>
            <a:r>
              <a:rPr lang="es-ES" baseline="0" dirty="0" err="1" smtClean="0"/>
              <a:t>generally</a:t>
            </a:r>
            <a:r>
              <a:rPr lang="es-ES" baseline="0" dirty="0" smtClean="0"/>
              <a:t> </a:t>
            </a:r>
            <a:r>
              <a:rPr lang="es-ES" baseline="0" dirty="0" err="1" smtClean="0"/>
              <a:t>still</a:t>
            </a:r>
            <a:r>
              <a:rPr lang="es-ES" baseline="0" dirty="0" smtClean="0"/>
              <a:t> in </a:t>
            </a:r>
            <a:r>
              <a:rPr lang="es-ES" baseline="0" dirty="0" err="1" smtClean="0"/>
              <a:t>good</a:t>
            </a:r>
            <a:r>
              <a:rPr lang="es-ES" baseline="0" dirty="0" smtClean="0"/>
              <a:t> </a:t>
            </a:r>
            <a:r>
              <a:rPr lang="es-ES" baseline="0" dirty="0" err="1" smtClean="0"/>
              <a:t>shape</a:t>
            </a:r>
            <a:endParaRPr lang="es-ES" baseline="0" dirty="0" smtClean="0"/>
          </a:p>
          <a:p>
            <a:pPr marL="228600" indent="-228600">
              <a:buAutoNum type="arabicPeriod"/>
            </a:pPr>
            <a:endParaRPr lang="es-ES" baseline="0" dirty="0" smtClean="0"/>
          </a:p>
          <a:p>
            <a:pPr marL="228600" indent="-228600">
              <a:buAutoNum type="arabicPeriod"/>
            </a:pPr>
            <a:r>
              <a:rPr lang="es-ES" baseline="0" dirty="0" smtClean="0"/>
              <a:t>Nets </a:t>
            </a:r>
            <a:r>
              <a:rPr lang="es-ES" baseline="0" dirty="0" err="1" smtClean="0"/>
              <a:t>that</a:t>
            </a:r>
            <a:r>
              <a:rPr lang="es-ES" baseline="0" dirty="0" smtClean="0"/>
              <a:t> are </a:t>
            </a:r>
            <a:r>
              <a:rPr lang="es-ES" baseline="0" dirty="0" err="1" smtClean="0"/>
              <a:t>lost</a:t>
            </a:r>
            <a:r>
              <a:rPr lang="es-ES" baseline="0" dirty="0" smtClean="0"/>
              <a:t> </a:t>
            </a:r>
            <a:r>
              <a:rPr lang="es-ES" baseline="0" dirty="0" err="1" smtClean="0"/>
              <a:t>because</a:t>
            </a:r>
            <a:r>
              <a:rPr lang="es-ES" baseline="0" dirty="0" smtClean="0"/>
              <a:t> </a:t>
            </a:r>
            <a:r>
              <a:rPr lang="es-ES" baseline="0" dirty="0" err="1" smtClean="0"/>
              <a:t>they</a:t>
            </a:r>
            <a:r>
              <a:rPr lang="es-ES" baseline="0" dirty="0" smtClean="0"/>
              <a:t> are no </a:t>
            </a:r>
            <a:r>
              <a:rPr lang="es-ES" baseline="0" dirty="0" err="1" smtClean="0"/>
              <a:t>longer</a:t>
            </a:r>
            <a:r>
              <a:rPr lang="es-ES" baseline="0" dirty="0" smtClean="0"/>
              <a:t> </a:t>
            </a:r>
            <a:r>
              <a:rPr lang="es-ES" baseline="0" dirty="0" err="1" smtClean="0"/>
              <a:t>considered</a:t>
            </a:r>
            <a:r>
              <a:rPr lang="es-ES" baseline="0" dirty="0" smtClean="0"/>
              <a:t> “usable” </a:t>
            </a:r>
            <a:r>
              <a:rPr lang="es-ES" baseline="0" dirty="0" err="1" smtClean="0"/>
              <a:t>doe</a:t>
            </a:r>
            <a:r>
              <a:rPr lang="es-ES" baseline="0" dirty="0" smtClean="0"/>
              <a:t> to “</a:t>
            </a:r>
            <a:r>
              <a:rPr lang="es-ES" baseline="0" dirty="0" err="1" smtClean="0"/>
              <a:t>wear</a:t>
            </a:r>
            <a:r>
              <a:rPr lang="es-ES" baseline="0" dirty="0" smtClean="0"/>
              <a:t> and </a:t>
            </a:r>
            <a:r>
              <a:rPr lang="es-ES" baseline="0" dirty="0" err="1" smtClean="0"/>
              <a:t>tear</a:t>
            </a:r>
            <a:r>
              <a:rPr lang="es-ES" baseline="0" dirty="0" smtClean="0"/>
              <a:t>”: </a:t>
            </a:r>
            <a:r>
              <a:rPr lang="es-ES" baseline="0" dirty="0" err="1" smtClean="0"/>
              <a:t>thrown</a:t>
            </a:r>
            <a:r>
              <a:rPr lang="es-ES" baseline="0" dirty="0" smtClean="0"/>
              <a:t> </a:t>
            </a:r>
            <a:r>
              <a:rPr lang="es-ES" baseline="0" dirty="0" err="1" smtClean="0"/>
              <a:t>away</a:t>
            </a:r>
            <a:r>
              <a:rPr lang="es-ES" baseline="0" dirty="0" smtClean="0"/>
              <a:t>, </a:t>
            </a:r>
            <a:r>
              <a:rPr lang="es-ES" baseline="0" dirty="0" err="1" smtClean="0"/>
              <a:t>discarded</a:t>
            </a:r>
            <a:r>
              <a:rPr lang="es-ES" baseline="0" dirty="0" smtClean="0"/>
              <a:t> </a:t>
            </a:r>
            <a:r>
              <a:rPr lang="es-ES" baseline="0" dirty="0" err="1" smtClean="0"/>
              <a:t>or</a:t>
            </a:r>
            <a:r>
              <a:rPr lang="es-ES" baseline="0" dirty="0" smtClean="0"/>
              <a:t> </a:t>
            </a:r>
            <a:r>
              <a:rPr lang="es-ES" baseline="0" dirty="0" err="1" smtClean="0"/>
              <a:t>used</a:t>
            </a:r>
            <a:r>
              <a:rPr lang="es-ES" baseline="0" dirty="0" smtClean="0"/>
              <a:t> </a:t>
            </a:r>
            <a:r>
              <a:rPr lang="es-ES" baseline="0" dirty="0" err="1" smtClean="0"/>
              <a:t>ofor</a:t>
            </a:r>
            <a:r>
              <a:rPr lang="es-ES" baseline="0" dirty="0" smtClean="0"/>
              <a:t> </a:t>
            </a:r>
            <a:r>
              <a:rPr lang="es-ES" baseline="0" dirty="0" err="1" smtClean="0"/>
              <a:t>alternative</a:t>
            </a:r>
            <a:r>
              <a:rPr lang="es-ES" baseline="0" dirty="0" smtClean="0"/>
              <a:t> </a:t>
            </a:r>
            <a:r>
              <a:rPr lang="es-ES" baseline="0" dirty="0" err="1" smtClean="0"/>
              <a:t>purposes</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27</a:t>
            </a:fld>
            <a:endParaRPr lang="en-US"/>
          </a:p>
        </p:txBody>
      </p:sp>
    </p:spTree>
    <p:extLst>
      <p:ext uri="{BB962C8B-B14F-4D97-AF65-F5344CB8AC3E}">
        <p14:creationId xmlns:p14="http://schemas.microsoft.com/office/powerpoint/2010/main" val="1766193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From</a:t>
            </a:r>
            <a:r>
              <a:rPr lang="es-ES" dirty="0" smtClean="0"/>
              <a:t> </a:t>
            </a:r>
            <a:r>
              <a:rPr lang="es-ES" dirty="0" err="1" smtClean="0"/>
              <a:t>past</a:t>
            </a:r>
            <a:r>
              <a:rPr lang="es-ES" dirty="0" smtClean="0"/>
              <a:t> </a:t>
            </a:r>
            <a:r>
              <a:rPr lang="es-ES" dirty="0" err="1" smtClean="0"/>
              <a:t>studies</a:t>
            </a:r>
            <a:r>
              <a:rPr lang="es-ES" baseline="0" dirty="0" smtClean="0"/>
              <a:t> </a:t>
            </a:r>
            <a:r>
              <a:rPr lang="es-ES" baseline="0" dirty="0" err="1" smtClean="0"/>
              <a:t>we</a:t>
            </a:r>
            <a:r>
              <a:rPr lang="es-ES" baseline="0" dirty="0" smtClean="0"/>
              <a:t> </a:t>
            </a:r>
            <a:r>
              <a:rPr lang="es-ES" baseline="0" dirty="0" err="1" smtClean="0"/>
              <a:t>know</a:t>
            </a:r>
            <a:r>
              <a:rPr lang="es-ES" baseline="0" dirty="0" smtClean="0"/>
              <a:t> </a:t>
            </a:r>
            <a:r>
              <a:rPr lang="es-ES" baseline="0" dirty="0" err="1" smtClean="0"/>
              <a:t>that</a:t>
            </a:r>
            <a:r>
              <a:rPr lang="es-ES" baseline="0" dirty="0" smtClean="0"/>
              <a:t> </a:t>
            </a:r>
            <a:r>
              <a:rPr lang="es-ES" baseline="0" dirty="0" err="1" smtClean="0"/>
              <a:t>immediately</a:t>
            </a:r>
            <a:r>
              <a:rPr lang="es-ES" baseline="0" dirty="0" smtClean="0"/>
              <a:t> </a:t>
            </a:r>
            <a:r>
              <a:rPr lang="es-ES" baseline="0" dirty="0" err="1" smtClean="0"/>
              <a:t>after</a:t>
            </a:r>
            <a:r>
              <a:rPr lang="es-ES" baseline="0" dirty="0" smtClean="0"/>
              <a:t> </a:t>
            </a:r>
            <a:r>
              <a:rPr lang="es-ES" baseline="0" dirty="0" err="1" smtClean="0"/>
              <a:t>distribution</a:t>
            </a:r>
            <a:r>
              <a:rPr lang="es-ES" baseline="0" dirty="0" smtClean="0"/>
              <a:t> </a:t>
            </a:r>
            <a:r>
              <a:rPr lang="es-ES" baseline="0" dirty="0" err="1" smtClean="0"/>
              <a:t>the</a:t>
            </a:r>
            <a:r>
              <a:rPr lang="es-ES" baseline="0" dirty="0" smtClean="0"/>
              <a:t> </a:t>
            </a:r>
            <a:r>
              <a:rPr lang="es-ES" baseline="0" dirty="0" err="1" smtClean="0"/>
              <a:t>overwhelming</a:t>
            </a:r>
            <a:r>
              <a:rPr lang="es-ES" baseline="0" dirty="0" smtClean="0"/>
              <a:t> </a:t>
            </a:r>
            <a:r>
              <a:rPr lang="es-ES" baseline="0" dirty="0" err="1" smtClean="0"/>
              <a:t>reason</a:t>
            </a:r>
            <a:r>
              <a:rPr lang="es-ES" baseline="0" dirty="0" smtClean="0"/>
              <a:t> </a:t>
            </a:r>
            <a:r>
              <a:rPr lang="es-ES" baseline="0" dirty="0" err="1" smtClean="0"/>
              <a:t>for</a:t>
            </a:r>
            <a:r>
              <a:rPr lang="es-ES" baseline="0" dirty="0" smtClean="0"/>
              <a:t> </a:t>
            </a:r>
            <a:r>
              <a:rPr lang="es-ES" baseline="0" dirty="0" err="1" smtClean="0"/>
              <a:t>loosing</a:t>
            </a:r>
            <a:r>
              <a:rPr lang="es-ES" baseline="0" dirty="0" smtClean="0"/>
              <a:t> nets </a:t>
            </a:r>
            <a:r>
              <a:rPr lang="es-ES" baseline="0" dirty="0" err="1" smtClean="0"/>
              <a:t>is</a:t>
            </a:r>
            <a:r>
              <a:rPr lang="es-ES" baseline="0" dirty="0" smtClean="0"/>
              <a:t> “</a:t>
            </a:r>
            <a:r>
              <a:rPr lang="es-ES" baseline="0" dirty="0" err="1" smtClean="0"/>
              <a:t>giving</a:t>
            </a:r>
            <a:r>
              <a:rPr lang="es-ES" baseline="0" dirty="0" smtClean="0"/>
              <a:t> </a:t>
            </a:r>
            <a:r>
              <a:rPr lang="es-ES" baseline="0" dirty="0" err="1" smtClean="0"/>
              <a:t>them</a:t>
            </a:r>
            <a:r>
              <a:rPr lang="es-ES" baseline="0" dirty="0" smtClean="0"/>
              <a:t> </a:t>
            </a:r>
            <a:r>
              <a:rPr lang="es-ES" baseline="0" dirty="0" err="1" smtClean="0"/>
              <a:t>away</a:t>
            </a:r>
            <a:r>
              <a:rPr lang="es-ES" baseline="0" dirty="0" smtClean="0"/>
              <a:t> </a:t>
            </a:r>
            <a:r>
              <a:rPr lang="es-ES" baseline="0" dirty="0" err="1" smtClean="0"/>
              <a:t>for</a:t>
            </a:r>
            <a:r>
              <a:rPr lang="es-ES" baseline="0" dirty="0" smtClean="0"/>
              <a:t> </a:t>
            </a:r>
            <a:r>
              <a:rPr lang="es-ES" baseline="0" dirty="0" err="1" smtClean="0"/>
              <a:t>other</a:t>
            </a:r>
            <a:r>
              <a:rPr lang="es-ES" baseline="0" dirty="0" smtClean="0"/>
              <a:t> to use”</a:t>
            </a:r>
          </a:p>
          <a:p>
            <a:endParaRPr lang="es-ES" baseline="0" dirty="0" smtClean="0"/>
          </a:p>
          <a:p>
            <a:r>
              <a:rPr lang="es-ES" baseline="0" dirty="0" err="1" smtClean="0"/>
              <a:t>The</a:t>
            </a:r>
            <a:r>
              <a:rPr lang="es-ES" baseline="0" dirty="0" smtClean="0"/>
              <a:t> </a:t>
            </a:r>
            <a:r>
              <a:rPr lang="es-ES" baseline="0" dirty="0" err="1" smtClean="0"/>
              <a:t>proportion</a:t>
            </a:r>
            <a:r>
              <a:rPr lang="es-ES" baseline="0" dirty="0" smtClean="0"/>
              <a:t> of nets </a:t>
            </a:r>
            <a:r>
              <a:rPr lang="es-ES" baseline="0" dirty="0" err="1" smtClean="0"/>
              <a:t>discarded</a:t>
            </a:r>
            <a:r>
              <a:rPr lang="es-ES" baseline="0" dirty="0" smtClean="0"/>
              <a:t> </a:t>
            </a:r>
            <a:r>
              <a:rPr lang="es-ES" baseline="0" dirty="0" err="1" smtClean="0"/>
              <a:t>only</a:t>
            </a:r>
            <a:r>
              <a:rPr lang="es-ES" baseline="0" dirty="0" smtClean="0"/>
              <a:t> </a:t>
            </a:r>
            <a:r>
              <a:rPr lang="es-ES" baseline="0" dirty="0" err="1" smtClean="0"/>
              <a:t>increases</a:t>
            </a:r>
            <a:r>
              <a:rPr lang="es-ES" baseline="0" dirty="0" smtClean="0"/>
              <a:t> </a:t>
            </a:r>
            <a:r>
              <a:rPr lang="es-ES" baseline="0" dirty="0" err="1" smtClean="0"/>
              <a:t>slowly</a:t>
            </a:r>
            <a:r>
              <a:rPr lang="es-ES" baseline="0" dirty="0" smtClean="0"/>
              <a:t> </a:t>
            </a:r>
            <a:r>
              <a:rPr lang="es-ES" baseline="0" dirty="0" err="1" smtClean="0"/>
              <a:t>reaching</a:t>
            </a:r>
            <a:r>
              <a:rPr lang="es-ES" baseline="0" dirty="0" smtClean="0"/>
              <a:t> </a:t>
            </a:r>
            <a:r>
              <a:rPr lang="es-ES" baseline="0" dirty="0" err="1" smtClean="0"/>
              <a:t>about</a:t>
            </a:r>
            <a:r>
              <a:rPr lang="es-ES" baseline="0" dirty="0" smtClean="0"/>
              <a:t> 40% of </a:t>
            </a:r>
            <a:r>
              <a:rPr lang="es-ES" baseline="0" dirty="0" err="1" smtClean="0"/>
              <a:t>all</a:t>
            </a:r>
            <a:r>
              <a:rPr lang="es-ES" baseline="0" dirty="0" smtClean="0"/>
              <a:t> nets </a:t>
            </a:r>
            <a:r>
              <a:rPr lang="es-ES" baseline="0" dirty="0" err="1" smtClean="0"/>
              <a:t>after</a:t>
            </a:r>
            <a:r>
              <a:rPr lang="es-ES" baseline="0" dirty="0" smtClean="0"/>
              <a:t> </a:t>
            </a:r>
            <a:r>
              <a:rPr lang="es-ES" baseline="0" dirty="0" err="1" smtClean="0"/>
              <a:t>about</a:t>
            </a:r>
            <a:r>
              <a:rPr lang="es-ES" baseline="0" dirty="0" smtClean="0"/>
              <a:t> </a:t>
            </a:r>
            <a:r>
              <a:rPr lang="es-ES" baseline="0" dirty="0" err="1" smtClean="0"/>
              <a:t>two</a:t>
            </a:r>
            <a:r>
              <a:rPr lang="es-ES" baseline="0" dirty="0" smtClean="0"/>
              <a:t> </a:t>
            </a:r>
            <a:r>
              <a:rPr lang="es-ES" baseline="0" dirty="0" err="1" smtClean="0"/>
              <a:t>yesr</a:t>
            </a:r>
            <a:r>
              <a:rPr lang="es-ES" baseline="0" dirty="0" smtClean="0"/>
              <a:t>. </a:t>
            </a:r>
            <a:r>
              <a:rPr lang="es-ES" baseline="0" dirty="0" err="1" smtClean="0"/>
              <a:t>After</a:t>
            </a:r>
            <a:r>
              <a:rPr lang="es-ES" baseline="0" dirty="0" smtClean="0"/>
              <a:t> </a:t>
            </a:r>
            <a:r>
              <a:rPr lang="es-ES" baseline="0" dirty="0" err="1" smtClean="0"/>
              <a:t>that</a:t>
            </a:r>
            <a:r>
              <a:rPr lang="es-ES" baseline="0" dirty="0" smtClean="0"/>
              <a:t> </a:t>
            </a:r>
            <a:r>
              <a:rPr lang="es-ES" baseline="0" dirty="0" err="1" smtClean="0"/>
              <a:t>it</a:t>
            </a:r>
            <a:r>
              <a:rPr lang="es-ES" baseline="0" dirty="0" smtClean="0"/>
              <a:t> </a:t>
            </a:r>
            <a:r>
              <a:rPr lang="es-ES" baseline="0" dirty="0" err="1" smtClean="0"/>
              <a:t>tends</a:t>
            </a:r>
            <a:r>
              <a:rPr lang="es-ES" baseline="0" dirty="0" smtClean="0"/>
              <a:t> to </a:t>
            </a:r>
            <a:r>
              <a:rPr lang="es-ES" baseline="0" dirty="0" err="1" smtClean="0"/>
              <a:t>increase</a:t>
            </a:r>
            <a:r>
              <a:rPr lang="es-ES" baseline="0" dirty="0" smtClean="0"/>
              <a:t> </a:t>
            </a:r>
            <a:r>
              <a:rPr lang="es-ES" baseline="0" dirty="0" err="1" smtClean="0"/>
              <a:t>further</a:t>
            </a:r>
            <a:r>
              <a:rPr lang="es-ES" baseline="0" dirty="0" smtClean="0"/>
              <a:t> to more </a:t>
            </a:r>
            <a:r>
              <a:rPr lang="es-ES" baseline="0" dirty="0" err="1" smtClean="0"/>
              <a:t>than</a:t>
            </a:r>
            <a:r>
              <a:rPr lang="es-ES" baseline="0" dirty="0" smtClean="0"/>
              <a:t> 50% </a:t>
            </a:r>
            <a:r>
              <a:rPr lang="es-ES" baseline="0" dirty="0" err="1" smtClean="0"/>
              <a:t>until</a:t>
            </a:r>
            <a:r>
              <a:rPr lang="es-ES" baseline="0" dirty="0" smtClean="0"/>
              <a:t> in </a:t>
            </a:r>
            <a:r>
              <a:rPr lang="es-ES" baseline="0" dirty="0" err="1" smtClean="0"/>
              <a:t>the</a:t>
            </a:r>
            <a:r>
              <a:rPr lang="es-ES" baseline="0" dirty="0" smtClean="0"/>
              <a:t> </a:t>
            </a:r>
            <a:r>
              <a:rPr lang="es-ES" baseline="0" dirty="0" err="1" smtClean="0"/>
              <a:t>end</a:t>
            </a:r>
            <a:r>
              <a:rPr lang="es-ES" baseline="0" dirty="0" smtClean="0"/>
              <a:t> </a:t>
            </a:r>
            <a:r>
              <a:rPr lang="es-ES" baseline="0" dirty="0" err="1" smtClean="0"/>
              <a:t>most</a:t>
            </a:r>
            <a:r>
              <a:rPr lang="es-ES" baseline="0" dirty="0" smtClean="0"/>
              <a:t> </a:t>
            </a:r>
            <a:r>
              <a:rPr lang="es-ES" baseline="0" dirty="0" err="1" smtClean="0"/>
              <a:t>lost</a:t>
            </a:r>
            <a:r>
              <a:rPr lang="es-ES" baseline="0" dirty="0" smtClean="0"/>
              <a:t> nets are </a:t>
            </a:r>
            <a:r>
              <a:rPr lang="es-ES" baseline="0" dirty="0" err="1" smtClean="0"/>
              <a:t>discarded</a:t>
            </a:r>
            <a:r>
              <a:rPr lang="es-ES" baseline="0" dirty="0" smtClean="0"/>
              <a:t>.</a:t>
            </a:r>
          </a:p>
          <a:p>
            <a:endParaRPr lang="es-ES" baseline="0" dirty="0" smtClean="0"/>
          </a:p>
          <a:p>
            <a:r>
              <a:rPr lang="es-ES" baseline="0" dirty="0" err="1" smtClean="0"/>
              <a:t>This</a:t>
            </a:r>
            <a:r>
              <a:rPr lang="es-ES" baseline="0" dirty="0" smtClean="0"/>
              <a:t> </a:t>
            </a:r>
            <a:r>
              <a:rPr lang="es-ES" baseline="0" dirty="0" err="1" smtClean="0"/>
              <a:t>means</a:t>
            </a:r>
            <a:r>
              <a:rPr lang="es-ES" baseline="0" dirty="0" smtClean="0"/>
              <a:t> </a:t>
            </a:r>
            <a:r>
              <a:rPr lang="es-ES" baseline="0" dirty="0" err="1" smtClean="0"/>
              <a:t>that</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always</a:t>
            </a:r>
            <a:r>
              <a:rPr lang="es-ES" baseline="0" dirty="0" smtClean="0"/>
              <a:t> </a:t>
            </a:r>
            <a:r>
              <a:rPr lang="es-ES" baseline="0" dirty="0" err="1" smtClean="0"/>
              <a:t>important</a:t>
            </a:r>
            <a:r>
              <a:rPr lang="es-ES" baseline="0" dirty="0" smtClean="0"/>
              <a:t> to capture </a:t>
            </a:r>
            <a:r>
              <a:rPr lang="es-ES" baseline="0" dirty="0" err="1" smtClean="0"/>
              <a:t>the</a:t>
            </a:r>
            <a:r>
              <a:rPr lang="es-ES" baseline="0" dirty="0" smtClean="0"/>
              <a:t> </a:t>
            </a:r>
            <a:r>
              <a:rPr lang="es-ES" baseline="0" dirty="0" err="1" smtClean="0"/>
              <a:t>resons</a:t>
            </a:r>
            <a:r>
              <a:rPr lang="es-ES" baseline="0" dirty="0" smtClean="0"/>
              <a:t> </a:t>
            </a:r>
            <a:r>
              <a:rPr lang="es-ES" baseline="0" dirty="0" err="1" smtClean="0"/>
              <a:t>for</a:t>
            </a:r>
            <a:r>
              <a:rPr lang="es-ES" baseline="0" dirty="0" smtClean="0"/>
              <a:t> </a:t>
            </a:r>
            <a:r>
              <a:rPr lang="es-ES" baseline="0" dirty="0" err="1" smtClean="0"/>
              <a:t>attrition</a:t>
            </a:r>
            <a:r>
              <a:rPr lang="es-ES" baseline="0" dirty="0" smtClean="0"/>
              <a:t> to </a:t>
            </a:r>
            <a:r>
              <a:rPr lang="es-ES" baseline="0" dirty="0" err="1" smtClean="0"/>
              <a:t>measure</a:t>
            </a:r>
            <a:r>
              <a:rPr lang="es-ES" baseline="0" dirty="0" smtClean="0"/>
              <a:t> </a:t>
            </a:r>
            <a:r>
              <a:rPr lang="es-ES" baseline="0" dirty="0" err="1" smtClean="0"/>
              <a:t>physical</a:t>
            </a:r>
            <a:r>
              <a:rPr lang="es-ES" baseline="0" dirty="0" smtClean="0"/>
              <a:t> </a:t>
            </a:r>
            <a:r>
              <a:rPr lang="es-ES" baseline="0" dirty="0" err="1" smtClean="0"/>
              <a:t>durability</a:t>
            </a:r>
            <a:r>
              <a:rPr lang="es-ES" baseline="0" dirty="0" smtClean="0"/>
              <a:t> as </a:t>
            </a:r>
            <a:r>
              <a:rPr lang="es-ES" baseline="0" dirty="0" err="1" smtClean="0"/>
              <a:t>thes</a:t>
            </a:r>
            <a:r>
              <a:rPr lang="es-ES" baseline="0" dirty="0" smtClean="0"/>
              <a:t> </a:t>
            </a:r>
            <a:r>
              <a:rPr lang="es-ES" baseline="0" dirty="0" err="1" smtClean="0"/>
              <a:t>given</a:t>
            </a:r>
            <a:r>
              <a:rPr lang="es-ES" baseline="0" dirty="0" smtClean="0"/>
              <a:t> </a:t>
            </a:r>
            <a:r>
              <a:rPr lang="es-ES" baseline="0" dirty="0" err="1" smtClean="0"/>
              <a:t>away</a:t>
            </a:r>
            <a:r>
              <a:rPr lang="es-ES" baseline="0" dirty="0" smtClean="0"/>
              <a:t> in </a:t>
            </a:r>
            <a:r>
              <a:rPr lang="es-ES" baseline="0" dirty="0" err="1" smtClean="0"/>
              <a:t>good</a:t>
            </a:r>
            <a:r>
              <a:rPr lang="es-ES" baseline="0" dirty="0" smtClean="0"/>
              <a:t> </a:t>
            </a:r>
            <a:r>
              <a:rPr lang="es-ES" baseline="0" dirty="0" err="1" smtClean="0"/>
              <a:t>condition</a:t>
            </a:r>
            <a:r>
              <a:rPr lang="es-ES" baseline="0" dirty="0" smtClean="0"/>
              <a:t> </a:t>
            </a:r>
            <a:r>
              <a:rPr lang="es-ES" baseline="0" dirty="0" err="1" smtClean="0"/>
              <a:t>have</a:t>
            </a:r>
            <a:r>
              <a:rPr lang="es-ES" baseline="0" dirty="0" smtClean="0"/>
              <a:t> </a:t>
            </a:r>
            <a:r>
              <a:rPr lang="es-ES" baseline="0" dirty="0" err="1" smtClean="0"/>
              <a:t>cannot</a:t>
            </a:r>
            <a:r>
              <a:rPr lang="es-ES" baseline="0" dirty="0" smtClean="0"/>
              <a:t> be </a:t>
            </a:r>
            <a:r>
              <a:rPr lang="es-ES" baseline="0" dirty="0" err="1" smtClean="0"/>
              <a:t>counted</a:t>
            </a:r>
            <a:r>
              <a:rPr lang="es-ES" baseline="0" dirty="0" smtClean="0"/>
              <a:t> as “</a:t>
            </a:r>
            <a:r>
              <a:rPr lang="es-ES" baseline="0" dirty="0" err="1" smtClean="0"/>
              <a:t>lost</a:t>
            </a:r>
            <a:r>
              <a:rPr lang="es-ES" baseline="0" dirty="0" smtClean="0"/>
              <a:t> to </a:t>
            </a:r>
            <a:r>
              <a:rPr lang="es-ES" baseline="0" dirty="0" err="1" smtClean="0"/>
              <a:t>wear</a:t>
            </a:r>
            <a:r>
              <a:rPr lang="es-ES" baseline="0" dirty="0" smtClean="0"/>
              <a:t> and </a:t>
            </a:r>
            <a:r>
              <a:rPr lang="es-ES" baseline="0" dirty="0" err="1" smtClean="0"/>
              <a:t>tear</a:t>
            </a:r>
            <a:r>
              <a:rPr lang="es-ES" baseline="0" dirty="0" smtClean="0"/>
              <a:t>” (</a:t>
            </a:r>
            <a:r>
              <a:rPr lang="es-ES" baseline="0" dirty="0" err="1" smtClean="0"/>
              <a:t>see</a:t>
            </a:r>
            <a:r>
              <a:rPr lang="es-ES" baseline="0" dirty="0" smtClean="0"/>
              <a:t> </a:t>
            </a:r>
            <a:r>
              <a:rPr lang="es-ES" baseline="0" dirty="0" err="1" smtClean="0"/>
              <a:t>later</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exact</a:t>
            </a:r>
            <a:r>
              <a:rPr lang="es-ES" baseline="0" dirty="0" smtClean="0"/>
              <a:t> </a:t>
            </a:r>
            <a:r>
              <a:rPr lang="es-ES" baseline="0" dirty="0" err="1" smtClean="0"/>
              <a:t>methodology</a:t>
            </a:r>
            <a:r>
              <a:rPr lang="es-ES" baseline="0" dirty="0" smtClean="0"/>
              <a:t>)</a:t>
            </a:r>
          </a:p>
        </p:txBody>
      </p:sp>
      <p:sp>
        <p:nvSpPr>
          <p:cNvPr id="4" name="Slide Number Placeholder 3"/>
          <p:cNvSpPr>
            <a:spLocks noGrp="1"/>
          </p:cNvSpPr>
          <p:nvPr>
            <p:ph type="sldNum" sz="quarter" idx="10"/>
          </p:nvPr>
        </p:nvSpPr>
        <p:spPr/>
        <p:txBody>
          <a:bodyPr/>
          <a:lstStyle/>
          <a:p>
            <a:fld id="{2E85C5D0-C5DD-4A71-B4B8-2910B97773D3}" type="slidenum">
              <a:rPr lang="en-US" smtClean="0"/>
              <a:t>28</a:t>
            </a:fld>
            <a:endParaRPr lang="en-US"/>
          </a:p>
        </p:txBody>
      </p:sp>
    </p:spTree>
    <p:extLst>
      <p:ext uri="{BB962C8B-B14F-4D97-AF65-F5344CB8AC3E}">
        <p14:creationId xmlns:p14="http://schemas.microsoft.com/office/powerpoint/2010/main" val="50276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When</a:t>
            </a:r>
            <a:r>
              <a:rPr lang="es-ES" dirty="0" smtClean="0"/>
              <a:t> </a:t>
            </a:r>
            <a:r>
              <a:rPr lang="es-ES" dirty="0" err="1" smtClean="0"/>
              <a:t>we</a:t>
            </a:r>
            <a:r>
              <a:rPr lang="es-ES" dirty="0" smtClean="0"/>
              <a:t> </a:t>
            </a:r>
            <a:r>
              <a:rPr lang="es-ES" dirty="0" err="1" smtClean="0"/>
              <a:t>next</a:t>
            </a:r>
            <a:r>
              <a:rPr lang="es-ES" dirty="0" smtClean="0"/>
              <a:t> look at </a:t>
            </a:r>
            <a:r>
              <a:rPr lang="es-ES" dirty="0" err="1" smtClean="0"/>
              <a:t>the</a:t>
            </a:r>
            <a:r>
              <a:rPr lang="es-ES" dirty="0" smtClean="0"/>
              <a:t> </a:t>
            </a:r>
            <a:r>
              <a:rPr lang="es-ES" dirty="0" err="1" smtClean="0"/>
              <a:t>physical</a:t>
            </a:r>
            <a:r>
              <a:rPr lang="es-ES" baseline="0" dirty="0" smtClean="0"/>
              <a:t> </a:t>
            </a:r>
            <a:r>
              <a:rPr lang="es-ES" baseline="0" dirty="0" err="1" smtClean="0"/>
              <a:t>condition</a:t>
            </a:r>
            <a:r>
              <a:rPr lang="es-ES" baseline="0" dirty="0" smtClean="0"/>
              <a:t> </a:t>
            </a:r>
            <a:r>
              <a:rPr lang="es-ES" baseline="0" dirty="0" err="1" smtClean="0"/>
              <a:t>or</a:t>
            </a:r>
            <a:r>
              <a:rPr lang="es-ES" baseline="0" dirty="0" smtClean="0"/>
              <a:t> “</a:t>
            </a:r>
            <a:r>
              <a:rPr lang="es-ES" baseline="0" dirty="0" err="1" smtClean="0"/>
              <a:t>integrity</a:t>
            </a:r>
            <a:r>
              <a:rPr lang="es-ES" baseline="0" dirty="0" smtClean="0"/>
              <a:t>” of </a:t>
            </a:r>
            <a:r>
              <a:rPr lang="es-ES" baseline="0" dirty="0" err="1" smtClean="0"/>
              <a:t>the</a:t>
            </a:r>
            <a:r>
              <a:rPr lang="es-ES" baseline="0" dirty="0" smtClean="0"/>
              <a:t> nets </a:t>
            </a:r>
            <a:r>
              <a:rPr lang="es-ES" baseline="0" dirty="0" err="1" smtClean="0"/>
              <a:t>we</a:t>
            </a:r>
            <a:r>
              <a:rPr lang="es-ES" baseline="0" dirty="0" smtClean="0"/>
              <a:t> </a:t>
            </a:r>
            <a:r>
              <a:rPr lang="es-ES" baseline="0" dirty="0" err="1" smtClean="0"/>
              <a:t>have</a:t>
            </a:r>
            <a:r>
              <a:rPr lang="es-ES" baseline="0" dirty="0" smtClean="0"/>
              <a:t> to </a:t>
            </a:r>
            <a:r>
              <a:rPr lang="es-ES" baseline="0" dirty="0" err="1" smtClean="0"/>
              <a:t>remind</a:t>
            </a:r>
            <a:r>
              <a:rPr lang="es-ES" baseline="0" dirty="0" smtClean="0"/>
              <a:t> </a:t>
            </a:r>
            <a:r>
              <a:rPr lang="es-ES" baseline="0" dirty="0" err="1" smtClean="0"/>
              <a:t>ourselves</a:t>
            </a:r>
            <a:r>
              <a:rPr lang="es-ES" baseline="0" dirty="0" smtClean="0"/>
              <a:t>, </a:t>
            </a:r>
            <a:r>
              <a:rPr lang="es-ES" baseline="0" dirty="0" err="1" smtClean="0"/>
              <a:t>that</a:t>
            </a:r>
            <a:r>
              <a:rPr lang="es-ES" baseline="0" dirty="0" smtClean="0"/>
              <a:t> in a </a:t>
            </a:r>
            <a:r>
              <a:rPr lang="es-ES" baseline="0" dirty="0" err="1" smtClean="0"/>
              <a:t>cross-sectional</a:t>
            </a:r>
            <a:r>
              <a:rPr lang="es-ES" baseline="0" dirty="0" smtClean="0"/>
              <a:t> </a:t>
            </a:r>
            <a:r>
              <a:rPr lang="es-ES" baseline="0" dirty="0" err="1" smtClean="0"/>
              <a:t>survey</a:t>
            </a:r>
            <a:r>
              <a:rPr lang="es-ES" baseline="0" dirty="0" smtClean="0"/>
              <a:t>, i.e. a particular </a:t>
            </a:r>
            <a:r>
              <a:rPr lang="es-ES" baseline="0" dirty="0" err="1" smtClean="0"/>
              <a:t>point</a:t>
            </a:r>
            <a:r>
              <a:rPr lang="es-ES" baseline="0" dirty="0" smtClean="0"/>
              <a:t> </a:t>
            </a:r>
            <a:r>
              <a:rPr lang="es-ES" baseline="0" dirty="0" err="1" smtClean="0"/>
              <a:t>on</a:t>
            </a:r>
            <a:r>
              <a:rPr lang="es-ES" baseline="0" dirty="0" smtClean="0"/>
              <a:t> </a:t>
            </a:r>
            <a:r>
              <a:rPr lang="es-ES" baseline="0" dirty="0" err="1" smtClean="0"/>
              <a:t>the</a:t>
            </a:r>
            <a:r>
              <a:rPr lang="es-ES" baseline="0" dirty="0" smtClean="0"/>
              <a:t> time axis) </a:t>
            </a:r>
            <a:r>
              <a:rPr lang="es-ES" baseline="0" dirty="0" err="1" smtClean="0"/>
              <a:t>we</a:t>
            </a:r>
            <a:r>
              <a:rPr lang="es-ES" baseline="0" dirty="0" smtClean="0"/>
              <a:t> can </a:t>
            </a:r>
            <a:r>
              <a:rPr lang="es-ES" baseline="0" dirty="0" err="1" smtClean="0"/>
              <a:t>only</a:t>
            </a:r>
            <a:r>
              <a:rPr lang="es-ES" baseline="0" dirty="0" smtClean="0"/>
              <a:t> examine </a:t>
            </a:r>
            <a:r>
              <a:rPr lang="es-ES" baseline="0" dirty="0" err="1" smtClean="0"/>
              <a:t>those</a:t>
            </a:r>
            <a:r>
              <a:rPr lang="es-ES" baseline="0" dirty="0" smtClean="0"/>
              <a:t> nets </a:t>
            </a:r>
            <a:r>
              <a:rPr lang="es-ES" baseline="0" dirty="0" err="1" smtClean="0"/>
              <a:t>that</a:t>
            </a:r>
            <a:r>
              <a:rPr lang="es-ES" baseline="0" dirty="0" smtClean="0"/>
              <a:t> </a:t>
            </a:r>
            <a:r>
              <a:rPr lang="es-ES" baseline="0" dirty="0" err="1" smtClean="0"/>
              <a:t>have</a:t>
            </a:r>
            <a:r>
              <a:rPr lang="es-ES" baseline="0" dirty="0" smtClean="0"/>
              <a:t> </a:t>
            </a:r>
            <a:r>
              <a:rPr lang="es-ES" baseline="0" dirty="0" err="1" smtClean="0"/>
              <a:t>survived</a:t>
            </a:r>
            <a:r>
              <a:rPr lang="es-ES" baseline="0" dirty="0" smtClean="0"/>
              <a:t> up to </a:t>
            </a:r>
            <a:r>
              <a:rPr lang="es-ES" baseline="0" dirty="0" err="1" smtClean="0"/>
              <a:t>this</a:t>
            </a:r>
            <a:r>
              <a:rPr lang="es-ES" baseline="0" dirty="0" smtClean="0"/>
              <a:t> </a:t>
            </a:r>
            <a:r>
              <a:rPr lang="es-ES" baseline="0" dirty="0" err="1" smtClean="0"/>
              <a:t>point</a:t>
            </a:r>
            <a:r>
              <a:rPr lang="es-ES" baseline="0" dirty="0" smtClean="0"/>
              <a:t>, </a:t>
            </a:r>
            <a:r>
              <a:rPr lang="es-ES" baseline="0" dirty="0" err="1" smtClean="0"/>
              <a:t>while</a:t>
            </a:r>
            <a:r>
              <a:rPr lang="es-ES" baseline="0" dirty="0" smtClean="0"/>
              <a:t> </a:t>
            </a:r>
            <a:r>
              <a:rPr lang="es-ES" baseline="0" dirty="0" err="1" smtClean="0"/>
              <a:t>those</a:t>
            </a:r>
            <a:r>
              <a:rPr lang="es-ES" baseline="0" dirty="0" smtClean="0"/>
              <a:t> nets </a:t>
            </a:r>
            <a:r>
              <a:rPr lang="es-ES" baseline="0" dirty="0" err="1" smtClean="0"/>
              <a:t>already</a:t>
            </a:r>
            <a:r>
              <a:rPr lang="es-ES" baseline="0" dirty="0" smtClean="0"/>
              <a:t> </a:t>
            </a:r>
            <a:r>
              <a:rPr lang="es-ES" baseline="0" dirty="0" err="1" smtClean="0"/>
              <a:t>lost</a:t>
            </a:r>
            <a:r>
              <a:rPr lang="es-ES" baseline="0" dirty="0" smtClean="0"/>
              <a:t> and </a:t>
            </a:r>
            <a:r>
              <a:rPr lang="es-ES" baseline="0" dirty="0" err="1" smtClean="0"/>
              <a:t>discarded</a:t>
            </a:r>
            <a:r>
              <a:rPr lang="es-ES" baseline="0" dirty="0" smtClean="0"/>
              <a:t>, can no </a:t>
            </a:r>
            <a:r>
              <a:rPr lang="es-ES" baseline="0" dirty="0" err="1" smtClean="0"/>
              <a:t>longer</a:t>
            </a:r>
            <a:r>
              <a:rPr lang="es-ES" baseline="0" dirty="0" smtClean="0"/>
              <a:t> be </a:t>
            </a:r>
            <a:r>
              <a:rPr lang="es-ES" baseline="0" dirty="0" err="1" smtClean="0"/>
              <a:t>inspected</a:t>
            </a:r>
            <a:r>
              <a:rPr lang="es-ES" baseline="0" dirty="0" smtClean="0"/>
              <a:t>. </a:t>
            </a:r>
            <a:r>
              <a:rPr lang="es-ES" baseline="0" dirty="0" err="1" smtClean="0"/>
              <a:t>This</a:t>
            </a:r>
            <a:r>
              <a:rPr lang="es-ES" baseline="0" dirty="0" smtClean="0"/>
              <a:t> can </a:t>
            </a:r>
            <a:r>
              <a:rPr lang="es-ES" baseline="0" dirty="0" err="1" smtClean="0"/>
              <a:t>have</a:t>
            </a:r>
            <a:r>
              <a:rPr lang="es-ES" baseline="0" dirty="0" smtClean="0"/>
              <a:t> a </a:t>
            </a:r>
            <a:r>
              <a:rPr lang="es-ES" baseline="0" dirty="0" err="1" smtClean="0"/>
              <a:t>significant</a:t>
            </a:r>
            <a:r>
              <a:rPr lang="es-ES" baseline="0" dirty="0" smtClean="0"/>
              <a:t> </a:t>
            </a:r>
            <a:r>
              <a:rPr lang="es-ES" baseline="0" dirty="0" err="1" smtClean="0"/>
              <a:t>impact</a:t>
            </a:r>
            <a:r>
              <a:rPr lang="es-ES" baseline="0" dirty="0" smtClean="0"/>
              <a:t> </a:t>
            </a:r>
            <a:r>
              <a:rPr lang="es-ES" baseline="0" dirty="0" err="1" smtClean="0"/>
              <a:t>on</a:t>
            </a:r>
            <a:r>
              <a:rPr lang="es-ES" baseline="0" dirty="0" smtClean="0"/>
              <a:t> </a:t>
            </a:r>
            <a:r>
              <a:rPr lang="es-ES" baseline="0" dirty="0" err="1" smtClean="0"/>
              <a:t>what</a:t>
            </a:r>
            <a:r>
              <a:rPr lang="es-ES" baseline="0" dirty="0" smtClean="0"/>
              <a:t> </a:t>
            </a:r>
            <a:r>
              <a:rPr lang="es-ES" baseline="0" dirty="0" err="1" smtClean="0"/>
              <a:t>we</a:t>
            </a:r>
            <a:r>
              <a:rPr lang="es-ES" baseline="0" dirty="0" smtClean="0"/>
              <a:t> </a:t>
            </a:r>
            <a:r>
              <a:rPr lang="es-ES" baseline="0" dirty="0" err="1" smtClean="0"/>
              <a:t>measure</a:t>
            </a:r>
            <a:r>
              <a:rPr lang="es-ES" baseline="0" dirty="0" smtClean="0"/>
              <a:t> in </a:t>
            </a:r>
            <a:r>
              <a:rPr lang="es-ES" baseline="0" dirty="0" err="1" smtClean="0"/>
              <a:t>integrity</a:t>
            </a:r>
            <a:r>
              <a:rPr lang="es-ES" baseline="0" dirty="0" smtClean="0"/>
              <a:t> (</a:t>
            </a:r>
            <a:r>
              <a:rPr lang="es-ES" baseline="0" dirty="0" err="1" smtClean="0"/>
              <a:t>see</a:t>
            </a:r>
            <a:r>
              <a:rPr lang="es-ES" baseline="0" dirty="0" smtClean="0"/>
              <a:t> </a:t>
            </a:r>
            <a:r>
              <a:rPr lang="es-ES" baseline="0" dirty="0" err="1" smtClean="0"/>
              <a:t>later</a:t>
            </a:r>
            <a:r>
              <a:rPr lang="es-ES" baseline="0" dirty="0" smtClean="0"/>
              <a:t> </a:t>
            </a:r>
            <a:r>
              <a:rPr lang="es-ES" baseline="0" dirty="0" err="1" smtClean="0"/>
              <a:t>slide</a:t>
            </a:r>
            <a:r>
              <a:rPr lang="es-ES" baseline="0" dirty="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29</a:t>
            </a:fld>
            <a:endParaRPr lang="en-US"/>
          </a:p>
        </p:txBody>
      </p:sp>
    </p:spTree>
    <p:extLst>
      <p:ext uri="{BB962C8B-B14F-4D97-AF65-F5344CB8AC3E}">
        <p14:creationId xmlns:p14="http://schemas.microsoft.com/office/powerpoint/2010/main" val="163045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a:t>
            </a:r>
            <a:r>
              <a:rPr lang="es-ES" dirty="0" smtClean="0"/>
              <a:t> </a:t>
            </a:r>
            <a:r>
              <a:rPr lang="es-ES" dirty="0" err="1" smtClean="0"/>
              <a:t>second</a:t>
            </a:r>
            <a:r>
              <a:rPr lang="es-ES" dirty="0" smtClean="0"/>
              <a:t> </a:t>
            </a:r>
            <a:r>
              <a:rPr lang="es-ES" dirty="0" err="1" smtClean="0"/>
              <a:t>option</a:t>
            </a:r>
            <a:r>
              <a:rPr lang="es-ES" dirty="0" smtClean="0"/>
              <a:t> </a:t>
            </a:r>
            <a:r>
              <a:rPr lang="es-ES" dirty="0" err="1" smtClean="0"/>
              <a:t>is</a:t>
            </a:r>
            <a:r>
              <a:rPr lang="es-ES" dirty="0" smtClean="0"/>
              <a:t> </a:t>
            </a:r>
            <a:r>
              <a:rPr lang="es-ES" dirty="0" err="1" smtClean="0"/>
              <a:t>what</a:t>
            </a:r>
            <a:r>
              <a:rPr lang="es-ES" dirty="0" smtClean="0"/>
              <a:t> </a:t>
            </a:r>
            <a:r>
              <a:rPr lang="es-ES" dirty="0" err="1" smtClean="0"/>
              <a:t>we</a:t>
            </a:r>
            <a:r>
              <a:rPr lang="es-ES" dirty="0" smtClean="0"/>
              <a:t> </a:t>
            </a:r>
            <a:r>
              <a:rPr lang="es-ES" dirty="0" err="1" smtClean="0"/>
              <a:t>will</a:t>
            </a:r>
            <a:r>
              <a:rPr lang="es-ES" dirty="0" smtClean="0"/>
              <a:t> do in </a:t>
            </a:r>
            <a:r>
              <a:rPr lang="es-ES" dirty="0" err="1" smtClean="0"/>
              <a:t>this</a:t>
            </a:r>
            <a:r>
              <a:rPr lang="es-ES" dirty="0" smtClean="0"/>
              <a:t> </a:t>
            </a:r>
            <a:r>
              <a:rPr lang="es-ES" dirty="0" err="1" smtClean="0"/>
              <a:t>study</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30</a:t>
            </a:fld>
            <a:endParaRPr lang="en-US"/>
          </a:p>
        </p:txBody>
      </p:sp>
    </p:spTree>
    <p:extLst>
      <p:ext uri="{BB962C8B-B14F-4D97-AF65-F5344CB8AC3E}">
        <p14:creationId xmlns:p14="http://schemas.microsoft.com/office/powerpoint/2010/main" val="395853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For the </a:t>
            </a:r>
            <a:r>
              <a:rPr lang="en-US" noProof="0" dirty="0" err="1" smtClean="0"/>
              <a:t>Anpheles</a:t>
            </a:r>
            <a:r>
              <a:rPr lang="en-US" baseline="0" noProof="0" dirty="0" smtClean="0"/>
              <a:t> vector to thrive and multiply in a given area, it needs water bodies suitable as breeding sites and a minimum in temperature and humidity. So following the rains the mosquito population will start to grow and the female mosquitoes will bite humans (they need the blood to develop their eggs) If a mosquito has bitten a human harboring malaria parasites and has taken up a male and a female parasite, they will “mate” within the mosquito and after a development of 7-10 days, the mosquito becomes “infective”, i.e. it is now able to infect another human when biting.</a:t>
            </a:r>
          </a:p>
          <a:p>
            <a:endParaRPr lang="es-ES" baseline="0" noProof="0" dirty="0" smtClean="0"/>
          </a:p>
          <a:p>
            <a:r>
              <a:rPr lang="es-ES" baseline="0" noProof="0" dirty="0" smtClean="0"/>
              <a:t>In </a:t>
            </a:r>
            <a:r>
              <a:rPr lang="es-ES" baseline="0" noProof="0" dirty="0" err="1" smtClean="0"/>
              <a:t>order</a:t>
            </a:r>
            <a:r>
              <a:rPr lang="es-ES" baseline="0" noProof="0" dirty="0" smtClean="0"/>
              <a:t> to control </a:t>
            </a:r>
            <a:r>
              <a:rPr lang="es-ES" baseline="0" noProof="0" dirty="0" err="1" smtClean="0"/>
              <a:t>the</a:t>
            </a:r>
            <a:r>
              <a:rPr lang="es-ES" baseline="0" noProof="0" dirty="0" smtClean="0"/>
              <a:t> malaria vector </a:t>
            </a:r>
            <a:r>
              <a:rPr lang="es-ES" baseline="0" noProof="0" dirty="0" err="1" smtClean="0"/>
              <a:t>one</a:t>
            </a:r>
            <a:r>
              <a:rPr lang="es-ES" baseline="0" noProof="0" dirty="0" smtClean="0"/>
              <a:t> can try to reduce </a:t>
            </a:r>
            <a:r>
              <a:rPr lang="es-ES" baseline="0" noProof="0" dirty="0" err="1" smtClean="0"/>
              <a:t>the</a:t>
            </a:r>
            <a:r>
              <a:rPr lang="es-ES" baseline="0" noProof="0" dirty="0" smtClean="0"/>
              <a:t> </a:t>
            </a:r>
            <a:r>
              <a:rPr lang="es-ES" baseline="0" noProof="0" dirty="0" err="1" smtClean="0"/>
              <a:t>breeding</a:t>
            </a:r>
            <a:r>
              <a:rPr lang="es-ES" baseline="0" noProof="0" dirty="0" smtClean="0"/>
              <a:t> </a:t>
            </a:r>
            <a:r>
              <a:rPr lang="es-ES" baseline="0" noProof="0" dirty="0" err="1" smtClean="0"/>
              <a:t>sites</a:t>
            </a:r>
            <a:r>
              <a:rPr lang="es-ES" baseline="0" noProof="0" dirty="0" smtClean="0"/>
              <a:t> (</a:t>
            </a:r>
            <a:r>
              <a:rPr lang="es-ES" baseline="0" noProof="0" dirty="0" err="1" smtClean="0"/>
              <a:t>environmental</a:t>
            </a:r>
            <a:r>
              <a:rPr lang="es-ES" baseline="0" noProof="0" dirty="0" smtClean="0"/>
              <a:t> </a:t>
            </a:r>
            <a:r>
              <a:rPr lang="es-ES" baseline="0" noProof="0" dirty="0" err="1" smtClean="0"/>
              <a:t>management</a:t>
            </a:r>
            <a:r>
              <a:rPr lang="es-ES" baseline="0" noProof="0" dirty="0" smtClean="0"/>
              <a:t>) </a:t>
            </a:r>
            <a:r>
              <a:rPr lang="es-ES" baseline="0" noProof="0" dirty="0" err="1" smtClean="0"/>
              <a:t>or</a:t>
            </a:r>
            <a:r>
              <a:rPr lang="es-ES" baseline="0" noProof="0" dirty="0" smtClean="0"/>
              <a:t> </a:t>
            </a:r>
            <a:r>
              <a:rPr lang="es-ES" baseline="0" noProof="0" dirty="0" err="1" smtClean="0"/>
              <a:t>kill</a:t>
            </a:r>
            <a:r>
              <a:rPr lang="es-ES" baseline="0" noProof="0" dirty="0" smtClean="0"/>
              <a:t> </a:t>
            </a:r>
            <a:r>
              <a:rPr lang="es-ES" baseline="0" noProof="0" dirty="0" err="1" smtClean="0"/>
              <a:t>the</a:t>
            </a:r>
            <a:r>
              <a:rPr lang="es-ES" baseline="0" noProof="0" dirty="0" smtClean="0"/>
              <a:t> mosquito </a:t>
            </a:r>
            <a:r>
              <a:rPr lang="es-ES" baseline="0" noProof="0" dirty="0" err="1" smtClean="0"/>
              <a:t>larvae</a:t>
            </a:r>
            <a:r>
              <a:rPr lang="es-ES" baseline="0" noProof="0" dirty="0" smtClean="0"/>
              <a:t> in </a:t>
            </a:r>
            <a:r>
              <a:rPr lang="es-ES" baseline="0" noProof="0" dirty="0" err="1" smtClean="0"/>
              <a:t>the</a:t>
            </a:r>
            <a:r>
              <a:rPr lang="es-ES" baseline="0" noProof="0" dirty="0" smtClean="0"/>
              <a:t> </a:t>
            </a:r>
            <a:r>
              <a:rPr lang="es-ES" baseline="0" noProof="0" dirty="0" err="1" smtClean="0"/>
              <a:t>water</a:t>
            </a:r>
            <a:r>
              <a:rPr lang="es-ES" baseline="0" noProof="0" dirty="0" smtClean="0"/>
              <a:t> (larval control) </a:t>
            </a:r>
            <a:r>
              <a:rPr lang="es-ES" baseline="0" noProof="0" dirty="0" err="1" smtClean="0"/>
              <a:t>but</a:t>
            </a:r>
            <a:r>
              <a:rPr lang="es-ES" baseline="0" noProof="0" dirty="0" smtClean="0"/>
              <a:t> in </a:t>
            </a:r>
            <a:r>
              <a:rPr lang="es-ES" baseline="0" noProof="0" dirty="0" err="1" smtClean="0"/>
              <a:t>the</a:t>
            </a:r>
            <a:r>
              <a:rPr lang="es-ES" baseline="0" noProof="0" dirty="0" smtClean="0"/>
              <a:t> case of </a:t>
            </a:r>
            <a:r>
              <a:rPr lang="es-ES" baseline="0" noProof="0" dirty="0" err="1" smtClean="0"/>
              <a:t>the</a:t>
            </a:r>
            <a:r>
              <a:rPr lang="es-ES" baseline="0" noProof="0" dirty="0" smtClean="0"/>
              <a:t> </a:t>
            </a:r>
            <a:r>
              <a:rPr lang="es-ES" baseline="0" noProof="0" dirty="0" err="1" smtClean="0"/>
              <a:t>dominant</a:t>
            </a:r>
            <a:r>
              <a:rPr lang="es-ES" baseline="0" noProof="0" dirty="0" smtClean="0"/>
              <a:t> </a:t>
            </a:r>
            <a:r>
              <a:rPr lang="es-ES" baseline="0" noProof="0" dirty="0" err="1" smtClean="0"/>
              <a:t>vectors</a:t>
            </a:r>
            <a:r>
              <a:rPr lang="es-ES" baseline="0" noProof="0" dirty="0" smtClean="0"/>
              <a:t> in </a:t>
            </a:r>
            <a:r>
              <a:rPr lang="es-ES" baseline="0" noProof="0" dirty="0" err="1" smtClean="0"/>
              <a:t>Africa</a:t>
            </a:r>
            <a:r>
              <a:rPr lang="es-ES" baseline="0" noProof="0" dirty="0" smtClean="0"/>
              <a:t> (</a:t>
            </a:r>
            <a:r>
              <a:rPr lang="es-ES" baseline="0" noProof="0" dirty="0" err="1" smtClean="0"/>
              <a:t>An</a:t>
            </a:r>
            <a:r>
              <a:rPr lang="es-ES" baseline="0" noProof="0" dirty="0" smtClean="0"/>
              <a:t> </a:t>
            </a:r>
            <a:r>
              <a:rPr lang="es-ES" baseline="0" noProof="0" dirty="0" err="1" smtClean="0"/>
              <a:t>gambiae</a:t>
            </a:r>
            <a:r>
              <a:rPr lang="es-ES" baseline="0" noProof="0" dirty="0" smtClean="0"/>
              <a:t> and </a:t>
            </a:r>
            <a:r>
              <a:rPr lang="es-ES" baseline="0" noProof="0" dirty="0" err="1" smtClean="0"/>
              <a:t>funestus</a:t>
            </a:r>
            <a:r>
              <a:rPr lang="es-ES" baseline="0" noProof="0" dirty="0" smtClean="0"/>
              <a:t>) </a:t>
            </a:r>
            <a:r>
              <a:rPr lang="es-ES" baseline="0" noProof="0" dirty="0" err="1" smtClean="0"/>
              <a:t>this</a:t>
            </a:r>
            <a:r>
              <a:rPr lang="es-ES" baseline="0" noProof="0" dirty="0" smtClean="0"/>
              <a:t> </a:t>
            </a:r>
            <a:r>
              <a:rPr lang="es-ES" baseline="0" noProof="0" dirty="0" err="1" smtClean="0"/>
              <a:t>is</a:t>
            </a:r>
            <a:r>
              <a:rPr lang="es-ES" baseline="0" noProof="0" dirty="0" smtClean="0"/>
              <a:t> </a:t>
            </a:r>
            <a:r>
              <a:rPr lang="es-ES" baseline="0" noProof="0" dirty="0" err="1" smtClean="0"/>
              <a:t>very</a:t>
            </a:r>
            <a:r>
              <a:rPr lang="es-ES" baseline="0" noProof="0" dirty="0" smtClean="0"/>
              <a:t> </a:t>
            </a:r>
            <a:r>
              <a:rPr lang="es-ES" baseline="0" noProof="0" dirty="0" err="1" smtClean="0"/>
              <a:t>tricky</a:t>
            </a:r>
            <a:r>
              <a:rPr lang="es-ES" baseline="0" noProof="0" dirty="0" smtClean="0"/>
              <a:t> as </a:t>
            </a:r>
            <a:r>
              <a:rPr lang="es-ES" baseline="0" noProof="0" dirty="0" err="1" smtClean="0"/>
              <a:t>the</a:t>
            </a:r>
            <a:r>
              <a:rPr lang="es-ES" baseline="0" noProof="0" dirty="0" smtClean="0"/>
              <a:t> </a:t>
            </a:r>
            <a:r>
              <a:rPr lang="es-ES" baseline="0" noProof="0" dirty="0" err="1" smtClean="0"/>
              <a:t>vectors</a:t>
            </a:r>
            <a:r>
              <a:rPr lang="es-ES" baseline="0" noProof="0" dirty="0" smtClean="0"/>
              <a:t> can </a:t>
            </a:r>
            <a:r>
              <a:rPr lang="es-ES" baseline="0" noProof="0" dirty="0" err="1" smtClean="0"/>
              <a:t>breed</a:t>
            </a:r>
            <a:r>
              <a:rPr lang="es-ES" baseline="0" noProof="0" dirty="0" smtClean="0"/>
              <a:t> in </a:t>
            </a:r>
            <a:r>
              <a:rPr lang="es-ES" baseline="0" noProof="0" dirty="0" err="1" smtClean="0"/>
              <a:t>almost</a:t>
            </a:r>
            <a:r>
              <a:rPr lang="es-ES" baseline="0" noProof="0" dirty="0" smtClean="0"/>
              <a:t> </a:t>
            </a:r>
            <a:r>
              <a:rPr lang="es-ES" baseline="0" noProof="0" dirty="0" err="1" smtClean="0"/>
              <a:t>any</a:t>
            </a:r>
            <a:r>
              <a:rPr lang="es-ES" baseline="0" noProof="0" dirty="0" smtClean="0"/>
              <a:t> </a:t>
            </a:r>
            <a:r>
              <a:rPr lang="es-ES" baseline="0" noProof="0" dirty="0" err="1" smtClean="0"/>
              <a:t>little</a:t>
            </a:r>
            <a:r>
              <a:rPr lang="es-ES" baseline="0" noProof="0" dirty="0" smtClean="0"/>
              <a:t> </a:t>
            </a:r>
            <a:r>
              <a:rPr lang="es-ES" baseline="0" noProof="0" dirty="0" err="1" smtClean="0"/>
              <a:t>puddle</a:t>
            </a:r>
            <a:r>
              <a:rPr lang="es-ES" baseline="0" noProof="0" dirty="0" smtClean="0"/>
              <a:t>. </a:t>
            </a:r>
            <a:r>
              <a:rPr lang="es-ES" baseline="0" noProof="0" dirty="0" err="1" smtClean="0"/>
              <a:t>Therefore</a:t>
            </a:r>
            <a:r>
              <a:rPr lang="es-ES" baseline="0" noProof="0" dirty="0" smtClean="0"/>
              <a:t> in </a:t>
            </a:r>
            <a:r>
              <a:rPr lang="es-ES" baseline="0" noProof="0" dirty="0" err="1" smtClean="0"/>
              <a:t>Africa</a:t>
            </a:r>
            <a:r>
              <a:rPr lang="es-ES" baseline="0" noProof="0" dirty="0" smtClean="0"/>
              <a:t> </a:t>
            </a:r>
            <a:r>
              <a:rPr lang="es-ES" baseline="0" noProof="0" dirty="0" err="1" smtClean="0"/>
              <a:t>attepmts</a:t>
            </a:r>
            <a:r>
              <a:rPr lang="es-ES" baseline="0" noProof="0" dirty="0" smtClean="0"/>
              <a:t> to control </a:t>
            </a:r>
            <a:r>
              <a:rPr lang="es-ES" baseline="0" noProof="0" dirty="0" err="1" smtClean="0"/>
              <a:t>the</a:t>
            </a:r>
            <a:r>
              <a:rPr lang="es-ES" baseline="0" noProof="0" dirty="0" smtClean="0"/>
              <a:t> </a:t>
            </a:r>
            <a:r>
              <a:rPr lang="es-ES" baseline="0" noProof="0" dirty="0" err="1" smtClean="0"/>
              <a:t>adult</a:t>
            </a:r>
            <a:r>
              <a:rPr lang="es-ES" baseline="0" noProof="0" dirty="0" smtClean="0"/>
              <a:t>, </a:t>
            </a:r>
            <a:r>
              <a:rPr lang="es-ES" baseline="0" noProof="0" dirty="0" err="1" smtClean="0"/>
              <a:t>mosquitoes</a:t>
            </a:r>
            <a:r>
              <a:rPr lang="es-ES" baseline="0" noProof="0" dirty="0" smtClean="0"/>
              <a:t> are more </a:t>
            </a:r>
            <a:r>
              <a:rPr lang="es-ES" baseline="0" noProof="0" dirty="0" err="1" smtClean="0"/>
              <a:t>promising</a:t>
            </a:r>
            <a:r>
              <a:rPr lang="es-ES" baseline="0" noProof="0" dirty="0" smtClean="0"/>
              <a:t>.</a:t>
            </a:r>
          </a:p>
          <a:p>
            <a:endParaRPr lang="es-ES" baseline="0" noProof="0" dirty="0" smtClean="0"/>
          </a:p>
          <a:p>
            <a:r>
              <a:rPr lang="es-ES" baseline="0" noProof="0" dirty="0" err="1" smtClean="0"/>
              <a:t>The</a:t>
            </a:r>
            <a:r>
              <a:rPr lang="es-ES" baseline="0" noProof="0" dirty="0" smtClean="0"/>
              <a:t> </a:t>
            </a:r>
            <a:r>
              <a:rPr lang="es-ES" baseline="0" noProof="0" dirty="0" err="1" smtClean="0"/>
              <a:t>two</a:t>
            </a:r>
            <a:r>
              <a:rPr lang="es-ES" baseline="0" noProof="0" dirty="0" smtClean="0"/>
              <a:t> </a:t>
            </a:r>
            <a:r>
              <a:rPr lang="es-ES" baseline="0" noProof="0" dirty="0" err="1" smtClean="0"/>
              <a:t>common</a:t>
            </a:r>
            <a:r>
              <a:rPr lang="es-ES" baseline="0" noProof="0" dirty="0" smtClean="0"/>
              <a:t> </a:t>
            </a:r>
            <a:r>
              <a:rPr lang="es-ES" baseline="0" noProof="0" dirty="0" err="1" smtClean="0"/>
              <a:t>measures</a:t>
            </a:r>
            <a:r>
              <a:rPr lang="es-ES" baseline="0" noProof="0" dirty="0" smtClean="0"/>
              <a:t> </a:t>
            </a:r>
            <a:r>
              <a:rPr lang="es-ES" baseline="0" noProof="0" dirty="0" err="1" smtClean="0"/>
              <a:t>for</a:t>
            </a:r>
            <a:r>
              <a:rPr lang="es-ES" baseline="0" noProof="0" dirty="0" smtClean="0"/>
              <a:t> </a:t>
            </a:r>
            <a:r>
              <a:rPr lang="es-ES" baseline="0" noProof="0" dirty="0" err="1" smtClean="0"/>
              <a:t>adult</a:t>
            </a:r>
            <a:r>
              <a:rPr lang="es-ES" baseline="0" noProof="0" dirty="0" smtClean="0"/>
              <a:t> mosquito control are </a:t>
            </a:r>
            <a:r>
              <a:rPr lang="es-ES" baseline="0" noProof="0" dirty="0" err="1" smtClean="0"/>
              <a:t>Indoor</a:t>
            </a:r>
            <a:r>
              <a:rPr lang="es-ES" baseline="0" noProof="0" dirty="0" smtClean="0"/>
              <a:t> Residual </a:t>
            </a:r>
            <a:r>
              <a:rPr lang="es-ES" baseline="0" noProof="0" dirty="0" err="1" smtClean="0"/>
              <a:t>Spraying</a:t>
            </a:r>
            <a:r>
              <a:rPr lang="es-ES" baseline="0" noProof="0" dirty="0" smtClean="0"/>
              <a:t> (IRS) and </a:t>
            </a:r>
            <a:r>
              <a:rPr lang="es-ES" baseline="0" noProof="0" dirty="0" err="1" smtClean="0"/>
              <a:t>Insecticide-Treated</a:t>
            </a:r>
            <a:r>
              <a:rPr lang="es-ES" baseline="0" noProof="0" dirty="0" smtClean="0"/>
              <a:t> Nets (ITN). IRS </a:t>
            </a:r>
            <a:r>
              <a:rPr lang="es-ES" baseline="0" noProof="0" dirty="0" err="1" smtClean="0"/>
              <a:t>works</a:t>
            </a:r>
            <a:r>
              <a:rPr lang="es-ES" baseline="0" noProof="0" dirty="0" smtClean="0"/>
              <a:t> </a:t>
            </a:r>
            <a:r>
              <a:rPr lang="es-ES" baseline="0" noProof="0" dirty="0" err="1" smtClean="0"/>
              <a:t>by</a:t>
            </a:r>
            <a:r>
              <a:rPr lang="es-ES" baseline="0" noProof="0" dirty="0" smtClean="0"/>
              <a:t> </a:t>
            </a:r>
            <a:r>
              <a:rPr lang="es-ES" baseline="0" noProof="0" dirty="0" err="1" smtClean="0"/>
              <a:t>putting</a:t>
            </a:r>
            <a:r>
              <a:rPr lang="es-ES" baseline="0" noProof="0" dirty="0" smtClean="0"/>
              <a:t> </a:t>
            </a:r>
            <a:r>
              <a:rPr lang="es-ES" baseline="0" noProof="0" dirty="0" err="1" smtClean="0"/>
              <a:t>an</a:t>
            </a:r>
            <a:r>
              <a:rPr lang="es-ES" baseline="0" noProof="0" dirty="0" smtClean="0"/>
              <a:t> </a:t>
            </a:r>
            <a:r>
              <a:rPr lang="es-ES" baseline="0" noProof="0" dirty="0" err="1" smtClean="0"/>
              <a:t>insecticide</a:t>
            </a:r>
            <a:r>
              <a:rPr lang="es-ES" baseline="0" noProof="0" dirty="0" smtClean="0"/>
              <a:t> </a:t>
            </a:r>
            <a:r>
              <a:rPr lang="es-ES" baseline="0" noProof="0" dirty="0" err="1" smtClean="0"/>
              <a:t>on</a:t>
            </a:r>
            <a:r>
              <a:rPr lang="es-ES" baseline="0" noProof="0" dirty="0" smtClean="0"/>
              <a:t> </a:t>
            </a:r>
            <a:r>
              <a:rPr lang="es-ES" baseline="0" noProof="0" dirty="0" err="1" smtClean="0"/>
              <a:t>the</a:t>
            </a:r>
            <a:r>
              <a:rPr lang="es-ES" baseline="0" noProof="0" dirty="0" smtClean="0"/>
              <a:t> </a:t>
            </a:r>
            <a:r>
              <a:rPr lang="es-ES" baseline="0" noProof="0" dirty="0" err="1" smtClean="0"/>
              <a:t>inside</a:t>
            </a:r>
            <a:r>
              <a:rPr lang="es-ES" baseline="0" noProof="0" dirty="0" smtClean="0"/>
              <a:t> </a:t>
            </a:r>
            <a:r>
              <a:rPr lang="es-ES" baseline="0" noProof="0" dirty="0" err="1" smtClean="0"/>
              <a:t>walls</a:t>
            </a:r>
            <a:r>
              <a:rPr lang="es-ES" baseline="0" noProof="0" dirty="0" smtClean="0"/>
              <a:t> of </a:t>
            </a:r>
            <a:r>
              <a:rPr lang="es-ES" baseline="0" noProof="0" dirty="0" err="1" smtClean="0"/>
              <a:t>houses</a:t>
            </a:r>
            <a:r>
              <a:rPr lang="es-ES" baseline="0" noProof="0" dirty="0" smtClean="0"/>
              <a:t> so </a:t>
            </a:r>
            <a:r>
              <a:rPr lang="es-ES" baseline="0" noProof="0" dirty="0" err="1" smtClean="0"/>
              <a:t>that</a:t>
            </a:r>
            <a:r>
              <a:rPr lang="es-ES" baseline="0" noProof="0" dirty="0" smtClean="0"/>
              <a:t> AFTER </a:t>
            </a:r>
            <a:r>
              <a:rPr lang="es-ES" baseline="0" noProof="0" dirty="0" err="1" smtClean="0"/>
              <a:t>the</a:t>
            </a:r>
            <a:r>
              <a:rPr lang="es-ES" baseline="0" noProof="0" dirty="0" smtClean="0"/>
              <a:t> mosquito has biten a </a:t>
            </a:r>
            <a:r>
              <a:rPr lang="es-ES" baseline="0" noProof="0" dirty="0" err="1" smtClean="0"/>
              <a:t>person</a:t>
            </a:r>
            <a:r>
              <a:rPr lang="es-ES" baseline="0" noProof="0" dirty="0" smtClean="0"/>
              <a:t> and </a:t>
            </a:r>
            <a:r>
              <a:rPr lang="es-ES" baseline="0" noProof="0" dirty="0" err="1" smtClean="0"/>
              <a:t>it</a:t>
            </a:r>
            <a:r>
              <a:rPr lang="es-ES" baseline="0" noProof="0" dirty="0" smtClean="0"/>
              <a:t> </a:t>
            </a:r>
            <a:r>
              <a:rPr lang="es-ES" baseline="0" noProof="0" dirty="0" err="1" smtClean="0"/>
              <a:t>rests</a:t>
            </a:r>
            <a:r>
              <a:rPr lang="es-ES" baseline="0" noProof="0" dirty="0" smtClean="0"/>
              <a:t> </a:t>
            </a:r>
            <a:r>
              <a:rPr lang="es-ES" baseline="0" noProof="0" dirty="0" err="1" smtClean="0"/>
              <a:t>on</a:t>
            </a:r>
            <a:r>
              <a:rPr lang="es-ES" baseline="0" noProof="0" dirty="0" smtClean="0"/>
              <a:t> </a:t>
            </a:r>
            <a:r>
              <a:rPr lang="es-ES" baseline="0" noProof="0" dirty="0" err="1" smtClean="0"/>
              <a:t>the</a:t>
            </a:r>
            <a:r>
              <a:rPr lang="es-ES" baseline="0" noProof="0" dirty="0" smtClean="0"/>
              <a:t> </a:t>
            </a:r>
            <a:r>
              <a:rPr lang="es-ES" baseline="0" noProof="0" dirty="0" err="1" smtClean="0"/>
              <a:t>walls</a:t>
            </a:r>
            <a:r>
              <a:rPr lang="es-ES" baseline="0" noProof="0" dirty="0" smtClean="0"/>
              <a:t> to </a:t>
            </a:r>
            <a:r>
              <a:rPr lang="es-ES" baseline="0" noProof="0" dirty="0" err="1" smtClean="0"/>
              <a:t>develop</a:t>
            </a:r>
            <a:r>
              <a:rPr lang="es-ES" baseline="0" noProof="0" dirty="0" smtClean="0"/>
              <a:t> </a:t>
            </a:r>
            <a:r>
              <a:rPr lang="es-ES" baseline="0" noProof="0" dirty="0" err="1" smtClean="0"/>
              <a:t>the</a:t>
            </a:r>
            <a:r>
              <a:rPr lang="es-ES" baseline="0" noProof="0" dirty="0" smtClean="0"/>
              <a:t> </a:t>
            </a:r>
            <a:r>
              <a:rPr lang="es-ES" baseline="0" noProof="0" dirty="0" err="1" smtClean="0"/>
              <a:t>eggs</a:t>
            </a:r>
            <a:r>
              <a:rPr lang="es-ES" baseline="0" noProof="0" dirty="0" smtClean="0"/>
              <a:t>, </a:t>
            </a:r>
            <a:r>
              <a:rPr lang="es-ES" baseline="0" noProof="0" dirty="0" err="1" smtClean="0"/>
              <a:t>it</a:t>
            </a:r>
            <a:r>
              <a:rPr lang="es-ES" baseline="0" noProof="0" dirty="0" smtClean="0"/>
              <a:t> </a:t>
            </a:r>
            <a:r>
              <a:rPr lang="es-ES" baseline="0" noProof="0" dirty="0" err="1" smtClean="0"/>
              <a:t>is</a:t>
            </a:r>
            <a:r>
              <a:rPr lang="es-ES" baseline="0" noProof="0" dirty="0" smtClean="0"/>
              <a:t> </a:t>
            </a:r>
            <a:r>
              <a:rPr lang="es-ES" baseline="0" noProof="0" dirty="0" err="1" smtClean="0"/>
              <a:t>killed</a:t>
            </a:r>
            <a:r>
              <a:rPr lang="es-ES" baseline="0" noProof="0" dirty="0" smtClean="0"/>
              <a:t>. </a:t>
            </a:r>
            <a:r>
              <a:rPr lang="es-ES" baseline="0" noProof="0" dirty="0" err="1" smtClean="0"/>
              <a:t>Therefore</a:t>
            </a:r>
            <a:r>
              <a:rPr lang="es-ES" baseline="0" noProof="0" dirty="0" smtClean="0"/>
              <a:t>, IRS </a:t>
            </a:r>
            <a:r>
              <a:rPr lang="es-ES" baseline="0" noProof="0" dirty="0" err="1" smtClean="0"/>
              <a:t>is</a:t>
            </a:r>
            <a:r>
              <a:rPr lang="es-ES" baseline="0" noProof="0" dirty="0" smtClean="0"/>
              <a:t> </a:t>
            </a:r>
            <a:r>
              <a:rPr lang="es-ES" baseline="0" noProof="0" dirty="0" err="1" smtClean="0"/>
              <a:t>not</a:t>
            </a:r>
            <a:r>
              <a:rPr lang="es-ES" baseline="0" noProof="0" dirty="0" smtClean="0"/>
              <a:t> </a:t>
            </a:r>
            <a:r>
              <a:rPr lang="es-ES" baseline="0" noProof="0" dirty="0" err="1" smtClean="0"/>
              <a:t>an</a:t>
            </a:r>
            <a:r>
              <a:rPr lang="es-ES" baseline="0" noProof="0" dirty="0" smtClean="0"/>
              <a:t> </a:t>
            </a:r>
            <a:r>
              <a:rPr lang="es-ES" baseline="0" noProof="0" dirty="0" err="1" smtClean="0"/>
              <a:t>idividual</a:t>
            </a:r>
            <a:r>
              <a:rPr lang="es-ES" baseline="0" noProof="0" dirty="0" smtClean="0"/>
              <a:t> </a:t>
            </a:r>
            <a:r>
              <a:rPr lang="es-ES" baseline="0" noProof="0" dirty="0" err="1" smtClean="0"/>
              <a:t>protection</a:t>
            </a:r>
            <a:r>
              <a:rPr lang="es-ES" baseline="0" noProof="0" dirty="0" smtClean="0"/>
              <a:t> </a:t>
            </a:r>
            <a:r>
              <a:rPr lang="es-ES" baseline="0" noProof="0" dirty="0" err="1" smtClean="0"/>
              <a:t>but</a:t>
            </a:r>
            <a:r>
              <a:rPr lang="es-ES" baseline="0" noProof="0" dirty="0" smtClean="0"/>
              <a:t> </a:t>
            </a:r>
            <a:r>
              <a:rPr lang="es-ES" baseline="0" noProof="0" dirty="0" err="1" smtClean="0"/>
              <a:t>only</a:t>
            </a:r>
            <a:r>
              <a:rPr lang="es-ES" baseline="0" noProof="0" dirty="0" smtClean="0"/>
              <a:t> </a:t>
            </a:r>
            <a:r>
              <a:rPr lang="es-ES" baseline="0" noProof="0" dirty="0" err="1" smtClean="0"/>
              <a:t>works</a:t>
            </a:r>
            <a:r>
              <a:rPr lang="es-ES" baseline="0" noProof="0" dirty="0" smtClean="0"/>
              <a:t> </a:t>
            </a:r>
            <a:r>
              <a:rPr lang="es-ES" baseline="0" noProof="0" dirty="0" err="1" smtClean="0"/>
              <a:t>when</a:t>
            </a:r>
            <a:r>
              <a:rPr lang="es-ES" baseline="0" noProof="0" dirty="0" smtClean="0"/>
              <a:t> </a:t>
            </a:r>
            <a:r>
              <a:rPr lang="es-ES" baseline="0" noProof="0" dirty="0" err="1" smtClean="0"/>
              <a:t>all</a:t>
            </a:r>
            <a:r>
              <a:rPr lang="es-ES" baseline="0" noProof="0" dirty="0" smtClean="0"/>
              <a:t> </a:t>
            </a:r>
            <a:r>
              <a:rPr lang="es-ES" baseline="0" noProof="0" dirty="0" err="1" smtClean="0"/>
              <a:t>houses</a:t>
            </a:r>
            <a:r>
              <a:rPr lang="es-ES" baseline="0" noProof="0" dirty="0" smtClean="0"/>
              <a:t> in a </a:t>
            </a:r>
            <a:r>
              <a:rPr lang="es-ES" baseline="0" noProof="0" dirty="0" err="1" smtClean="0"/>
              <a:t>community</a:t>
            </a:r>
            <a:r>
              <a:rPr lang="es-ES" baseline="0" noProof="0" dirty="0" smtClean="0"/>
              <a:t> are </a:t>
            </a:r>
            <a:r>
              <a:rPr lang="es-ES" baseline="0" noProof="0" dirty="0" err="1" smtClean="0"/>
              <a:t>sprayed</a:t>
            </a:r>
            <a:r>
              <a:rPr lang="es-ES" baseline="0" noProof="0" dirty="0" smtClean="0"/>
              <a:t> (at </a:t>
            </a:r>
            <a:r>
              <a:rPr lang="es-ES" baseline="0" noProof="0" dirty="0" err="1" smtClean="0"/>
              <a:t>least</a:t>
            </a:r>
            <a:r>
              <a:rPr lang="es-ES" baseline="0" noProof="0" dirty="0" smtClean="0"/>
              <a:t>&gt;85%) and </a:t>
            </a:r>
            <a:r>
              <a:rPr lang="es-ES" baseline="0" noProof="0" dirty="0" err="1" smtClean="0"/>
              <a:t>the</a:t>
            </a:r>
            <a:r>
              <a:rPr lang="es-ES" baseline="0" noProof="0" dirty="0" smtClean="0"/>
              <a:t> mosquito </a:t>
            </a:r>
            <a:r>
              <a:rPr lang="es-ES" baseline="0" noProof="0" dirty="0" err="1" smtClean="0"/>
              <a:t>popiulation</a:t>
            </a:r>
            <a:r>
              <a:rPr lang="es-ES" baseline="0" noProof="0" dirty="0" smtClean="0"/>
              <a:t> reduces and </a:t>
            </a:r>
            <a:r>
              <a:rPr lang="es-ES" baseline="0" noProof="0" dirty="0" err="1" smtClean="0"/>
              <a:t>with</a:t>
            </a:r>
            <a:r>
              <a:rPr lang="es-ES" baseline="0" noProof="0" dirty="0" smtClean="0"/>
              <a:t> </a:t>
            </a:r>
            <a:r>
              <a:rPr lang="es-ES" baseline="0" noProof="0" dirty="0" err="1" smtClean="0"/>
              <a:t>it</a:t>
            </a:r>
            <a:r>
              <a:rPr lang="es-ES" baseline="0" noProof="0" dirty="0" smtClean="0"/>
              <a:t> malaria </a:t>
            </a:r>
            <a:r>
              <a:rPr lang="es-ES" baseline="0" noProof="0" dirty="0" err="1" smtClean="0"/>
              <a:t>transmission</a:t>
            </a:r>
            <a:r>
              <a:rPr lang="es-ES" baseline="0" noProof="0" dirty="0" smtClean="0"/>
              <a:t>.</a:t>
            </a:r>
          </a:p>
          <a:p>
            <a:r>
              <a:rPr lang="es-ES" baseline="0" noProof="0" dirty="0" smtClean="0"/>
              <a:t>In </a:t>
            </a:r>
            <a:r>
              <a:rPr lang="es-ES" baseline="0" noProof="0" dirty="0" err="1" smtClean="0"/>
              <a:t>contrast</a:t>
            </a:r>
            <a:r>
              <a:rPr lang="es-ES" baseline="0" noProof="0" dirty="0" smtClean="0"/>
              <a:t>, ITN </a:t>
            </a:r>
            <a:r>
              <a:rPr lang="es-ES" baseline="0" noProof="0" dirty="0" err="1" smtClean="0"/>
              <a:t>not</a:t>
            </a:r>
            <a:r>
              <a:rPr lang="es-ES" baseline="0" noProof="0" dirty="0" smtClean="0"/>
              <a:t> </a:t>
            </a:r>
            <a:r>
              <a:rPr lang="es-ES" baseline="0" noProof="0" dirty="0" err="1" smtClean="0"/>
              <a:t>only</a:t>
            </a:r>
            <a:r>
              <a:rPr lang="es-ES" baseline="0" noProof="0" dirty="0" smtClean="0"/>
              <a:t> </a:t>
            </a:r>
            <a:r>
              <a:rPr lang="es-ES" baseline="0" noProof="0" dirty="0" err="1" smtClean="0"/>
              <a:t>kill</a:t>
            </a:r>
            <a:r>
              <a:rPr lang="es-ES" baseline="0" noProof="0" dirty="0" smtClean="0"/>
              <a:t> </a:t>
            </a:r>
            <a:r>
              <a:rPr lang="es-ES" baseline="0" noProof="0" dirty="0" err="1" smtClean="0"/>
              <a:t>mosquitoes</a:t>
            </a:r>
            <a:r>
              <a:rPr lang="es-ES" baseline="0" noProof="0" dirty="0" smtClean="0"/>
              <a:t> </a:t>
            </a:r>
            <a:r>
              <a:rPr lang="es-ES" baseline="0" noProof="0" dirty="0" err="1" smtClean="0"/>
              <a:t>on</a:t>
            </a:r>
            <a:r>
              <a:rPr lang="es-ES" baseline="0" noProof="0" dirty="0" smtClean="0"/>
              <a:t> </a:t>
            </a:r>
            <a:r>
              <a:rPr lang="es-ES" baseline="0" noProof="0" dirty="0" err="1" smtClean="0"/>
              <a:t>contact</a:t>
            </a:r>
            <a:r>
              <a:rPr lang="es-ES" baseline="0" noProof="0" dirty="0" smtClean="0"/>
              <a:t>, </a:t>
            </a:r>
            <a:r>
              <a:rPr lang="es-ES" baseline="0" noProof="0" dirty="0" err="1" smtClean="0"/>
              <a:t>but</a:t>
            </a:r>
            <a:r>
              <a:rPr lang="es-ES" baseline="0" noProof="0" dirty="0" smtClean="0"/>
              <a:t> </a:t>
            </a:r>
            <a:r>
              <a:rPr lang="es-ES" baseline="0" noProof="0" dirty="0" err="1" smtClean="0"/>
              <a:t>also</a:t>
            </a:r>
            <a:r>
              <a:rPr lang="es-ES" baseline="0" noProof="0" dirty="0" smtClean="0"/>
              <a:t> </a:t>
            </a:r>
            <a:r>
              <a:rPr lang="es-ES" baseline="0" noProof="0" dirty="0" err="1" smtClean="0"/>
              <a:t>have</a:t>
            </a:r>
            <a:r>
              <a:rPr lang="es-ES" baseline="0" noProof="0" dirty="0" smtClean="0"/>
              <a:t> a </a:t>
            </a:r>
            <a:r>
              <a:rPr lang="es-ES" baseline="0" noProof="0" dirty="0" err="1" smtClean="0"/>
              <a:t>direct</a:t>
            </a:r>
            <a:r>
              <a:rPr lang="es-ES" baseline="0" noProof="0" dirty="0" smtClean="0"/>
              <a:t> </a:t>
            </a:r>
            <a:r>
              <a:rPr lang="es-ES" baseline="0" noProof="0" dirty="0" err="1" smtClean="0"/>
              <a:t>protective</a:t>
            </a:r>
            <a:r>
              <a:rPr lang="es-ES" baseline="0" noProof="0" dirty="0" smtClean="0"/>
              <a:t> </a:t>
            </a:r>
            <a:r>
              <a:rPr lang="es-ES" baseline="0" noProof="0" dirty="0" err="1" smtClean="0"/>
              <a:t>effect</a:t>
            </a:r>
            <a:r>
              <a:rPr lang="es-ES" baseline="0" noProof="0" dirty="0" smtClean="0"/>
              <a:t> </a:t>
            </a:r>
            <a:r>
              <a:rPr lang="es-ES" baseline="0" noProof="0" dirty="0" err="1" smtClean="0"/>
              <a:t>for</a:t>
            </a:r>
            <a:r>
              <a:rPr lang="es-ES" baseline="0" noProof="0" dirty="0" smtClean="0"/>
              <a:t> </a:t>
            </a:r>
            <a:r>
              <a:rPr lang="es-ES" baseline="0" noProof="0" dirty="0" err="1" smtClean="0"/>
              <a:t>the</a:t>
            </a:r>
            <a:r>
              <a:rPr lang="es-ES" baseline="0" noProof="0" dirty="0" smtClean="0"/>
              <a:t> individual as </a:t>
            </a:r>
            <a:r>
              <a:rPr lang="es-ES" baseline="0" noProof="0" dirty="0" err="1" smtClean="0"/>
              <a:t>they</a:t>
            </a:r>
            <a:r>
              <a:rPr lang="es-ES" baseline="0" noProof="0" dirty="0" smtClean="0"/>
              <a:t> </a:t>
            </a:r>
            <a:r>
              <a:rPr lang="es-ES" baseline="0" noProof="0" dirty="0" err="1" smtClean="0"/>
              <a:t>put</a:t>
            </a:r>
            <a:r>
              <a:rPr lang="es-ES" baseline="0" noProof="0" dirty="0" smtClean="0"/>
              <a:t> a </a:t>
            </a:r>
            <a:r>
              <a:rPr lang="es-ES" baseline="0" noProof="0" dirty="0" err="1" smtClean="0"/>
              <a:t>barrier</a:t>
            </a:r>
            <a:r>
              <a:rPr lang="es-ES" baseline="0" noProof="0" dirty="0" smtClean="0"/>
              <a:t> </a:t>
            </a:r>
            <a:r>
              <a:rPr lang="es-ES" baseline="0" noProof="0" dirty="0" err="1" smtClean="0"/>
              <a:t>between</a:t>
            </a:r>
            <a:r>
              <a:rPr lang="es-ES" baseline="0" noProof="0" dirty="0" smtClean="0"/>
              <a:t> </a:t>
            </a:r>
            <a:r>
              <a:rPr lang="es-ES" baseline="0" noProof="0" dirty="0" err="1" smtClean="0"/>
              <a:t>the</a:t>
            </a:r>
            <a:r>
              <a:rPr lang="es-ES" baseline="0" noProof="0" dirty="0" smtClean="0"/>
              <a:t> human and </a:t>
            </a:r>
            <a:r>
              <a:rPr lang="es-ES" baseline="0" noProof="0" dirty="0" err="1" smtClean="0"/>
              <a:t>the</a:t>
            </a:r>
            <a:r>
              <a:rPr lang="es-ES" baseline="0" noProof="0" dirty="0" smtClean="0"/>
              <a:t> mosquito.</a:t>
            </a:r>
            <a:endParaRPr lang="en-US" noProof="0" dirty="0"/>
          </a:p>
        </p:txBody>
      </p:sp>
      <p:sp>
        <p:nvSpPr>
          <p:cNvPr id="4" name="Slide Number Placeholder 3"/>
          <p:cNvSpPr>
            <a:spLocks noGrp="1"/>
          </p:cNvSpPr>
          <p:nvPr>
            <p:ph type="sldNum" sz="quarter" idx="10"/>
          </p:nvPr>
        </p:nvSpPr>
        <p:spPr/>
        <p:txBody>
          <a:bodyPr/>
          <a:lstStyle/>
          <a:p>
            <a:fld id="{2E85C5D0-C5DD-4A71-B4B8-2910B97773D3}" type="slidenum">
              <a:rPr lang="en-US" smtClean="0"/>
              <a:t>4</a:t>
            </a:fld>
            <a:endParaRPr lang="en-US"/>
          </a:p>
        </p:txBody>
      </p:sp>
    </p:spTree>
    <p:extLst>
      <p:ext uri="{BB962C8B-B14F-4D97-AF65-F5344CB8AC3E}">
        <p14:creationId xmlns:p14="http://schemas.microsoft.com/office/powerpoint/2010/main" val="3415301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As a </a:t>
            </a:r>
            <a:r>
              <a:rPr lang="es-ES" dirty="0" err="1" smtClean="0"/>
              <a:t>overall</a:t>
            </a:r>
            <a:r>
              <a:rPr lang="es-ES" dirty="0" smtClean="0"/>
              <a:t> </a:t>
            </a:r>
            <a:r>
              <a:rPr lang="es-ES" dirty="0" err="1" smtClean="0"/>
              <a:t>measure</a:t>
            </a:r>
            <a:r>
              <a:rPr lang="es-ES" dirty="0" smtClean="0"/>
              <a:t> of net </a:t>
            </a:r>
            <a:r>
              <a:rPr lang="es-ES" dirty="0" err="1" smtClean="0"/>
              <a:t>integrity</a:t>
            </a:r>
            <a:r>
              <a:rPr lang="es-ES" dirty="0" smtClean="0"/>
              <a:t> </a:t>
            </a:r>
            <a:r>
              <a:rPr lang="es-ES" dirty="0" err="1" smtClean="0"/>
              <a:t>we</a:t>
            </a:r>
            <a:r>
              <a:rPr lang="es-ES" dirty="0" smtClean="0"/>
              <a:t> </a:t>
            </a:r>
            <a:r>
              <a:rPr lang="es-ES" dirty="0" err="1" smtClean="0"/>
              <a:t>first</a:t>
            </a:r>
            <a:r>
              <a:rPr lang="es-ES" dirty="0" smtClean="0"/>
              <a:t> </a:t>
            </a:r>
            <a:r>
              <a:rPr lang="es-ES" dirty="0" err="1" smtClean="0"/>
              <a:t>count</a:t>
            </a:r>
            <a:r>
              <a:rPr lang="es-ES" dirty="0" smtClean="0"/>
              <a:t> </a:t>
            </a:r>
            <a:r>
              <a:rPr lang="es-ES" dirty="0" err="1" smtClean="0"/>
              <a:t>the</a:t>
            </a:r>
            <a:r>
              <a:rPr lang="es-ES" dirty="0" smtClean="0"/>
              <a:t> </a:t>
            </a:r>
            <a:r>
              <a:rPr lang="es-ES" dirty="0" err="1" smtClean="0"/>
              <a:t>number</a:t>
            </a:r>
            <a:r>
              <a:rPr lang="es-ES" dirty="0" smtClean="0"/>
              <a:t> of </a:t>
            </a:r>
            <a:r>
              <a:rPr lang="es-ES" dirty="0" err="1" smtClean="0"/>
              <a:t>holes</a:t>
            </a:r>
            <a:r>
              <a:rPr lang="es-ES" dirty="0" smtClean="0"/>
              <a:t> in </a:t>
            </a:r>
            <a:r>
              <a:rPr lang="es-ES" dirty="0" err="1" smtClean="0"/>
              <a:t>each</a:t>
            </a:r>
            <a:r>
              <a:rPr lang="es-ES" dirty="0" smtClean="0"/>
              <a:t> </a:t>
            </a:r>
            <a:r>
              <a:rPr lang="es-ES" dirty="0" err="1" smtClean="0"/>
              <a:t>size</a:t>
            </a:r>
            <a:r>
              <a:rPr lang="es-ES" dirty="0" smtClean="0"/>
              <a:t> </a:t>
            </a:r>
            <a:r>
              <a:rPr lang="es-ES" dirty="0" err="1" smtClean="0"/>
              <a:t>category</a:t>
            </a:r>
            <a:endParaRPr lang="es-ES" dirty="0" smtClean="0"/>
          </a:p>
          <a:p>
            <a:endParaRPr lang="es-ES" dirty="0" smtClean="0"/>
          </a:p>
          <a:p>
            <a:r>
              <a:rPr lang="es-ES" dirty="0" err="1" smtClean="0"/>
              <a:t>Then</a:t>
            </a:r>
            <a:r>
              <a:rPr lang="es-ES" dirty="0" smtClean="0"/>
              <a:t> </a:t>
            </a:r>
            <a:r>
              <a:rPr lang="es-ES" dirty="0" err="1" smtClean="0"/>
              <a:t>we</a:t>
            </a:r>
            <a:r>
              <a:rPr lang="es-ES" dirty="0" smtClean="0"/>
              <a:t> </a:t>
            </a:r>
            <a:r>
              <a:rPr lang="es-ES" dirty="0" err="1" smtClean="0"/>
              <a:t>calculate</a:t>
            </a:r>
            <a:r>
              <a:rPr lang="es-ES" dirty="0" smtClean="0"/>
              <a:t> </a:t>
            </a:r>
            <a:r>
              <a:rPr lang="es-ES" dirty="0" err="1" smtClean="0"/>
              <a:t>the</a:t>
            </a:r>
            <a:r>
              <a:rPr lang="es-ES" dirty="0" smtClean="0"/>
              <a:t> </a:t>
            </a:r>
            <a:r>
              <a:rPr lang="es-ES" dirty="0" err="1" smtClean="0"/>
              <a:t>proportionate</a:t>
            </a:r>
            <a:r>
              <a:rPr lang="es-ES" dirty="0" smtClean="0"/>
              <a:t> </a:t>
            </a:r>
            <a:r>
              <a:rPr lang="es-ES" dirty="0" err="1" smtClean="0"/>
              <a:t>hole</a:t>
            </a:r>
            <a:r>
              <a:rPr lang="es-ES" dirty="0" smtClean="0"/>
              <a:t> </a:t>
            </a:r>
            <a:r>
              <a:rPr lang="es-ES" dirty="0" err="1" smtClean="0"/>
              <a:t>index</a:t>
            </a:r>
            <a:r>
              <a:rPr lang="es-ES" dirty="0" smtClean="0"/>
              <a:t> </a:t>
            </a:r>
            <a:r>
              <a:rPr lang="es-ES" dirty="0" err="1" smtClean="0"/>
              <a:t>by</a:t>
            </a:r>
            <a:r>
              <a:rPr lang="es-ES" dirty="0" smtClean="0"/>
              <a:t> </a:t>
            </a:r>
            <a:r>
              <a:rPr lang="es-ES" dirty="0" err="1" smtClean="0"/>
              <a:t>multiplying</a:t>
            </a:r>
            <a:r>
              <a:rPr lang="es-ES" dirty="0" smtClean="0"/>
              <a:t> </a:t>
            </a:r>
            <a:r>
              <a:rPr lang="es-ES" dirty="0" err="1" smtClean="0"/>
              <a:t>the</a:t>
            </a:r>
            <a:r>
              <a:rPr lang="es-ES" dirty="0" smtClean="0"/>
              <a:t> </a:t>
            </a:r>
            <a:r>
              <a:rPr lang="es-ES" dirty="0" err="1" smtClean="0"/>
              <a:t>number</a:t>
            </a:r>
            <a:r>
              <a:rPr lang="es-ES" dirty="0" smtClean="0"/>
              <a:t> of </a:t>
            </a:r>
            <a:r>
              <a:rPr lang="es-ES" dirty="0" err="1" smtClean="0"/>
              <a:t>holes</a:t>
            </a:r>
            <a:r>
              <a:rPr lang="es-ES" dirty="0" smtClean="0"/>
              <a:t> </a:t>
            </a:r>
            <a:r>
              <a:rPr lang="es-ES" dirty="0" err="1" smtClean="0"/>
              <a:t>with</a:t>
            </a:r>
            <a:r>
              <a:rPr lang="es-ES" dirty="0" smtClean="0"/>
              <a:t> a </a:t>
            </a:r>
            <a:r>
              <a:rPr lang="es-ES" dirty="0" err="1" smtClean="0"/>
              <a:t>weight</a:t>
            </a:r>
            <a:r>
              <a:rPr lang="es-ES" dirty="0" smtClean="0"/>
              <a:t> </a:t>
            </a:r>
            <a:r>
              <a:rPr lang="es-ES" dirty="0" err="1" smtClean="0"/>
              <a:t>for</a:t>
            </a:r>
            <a:r>
              <a:rPr lang="es-ES" dirty="0" smtClean="0"/>
              <a:t> </a:t>
            </a:r>
            <a:r>
              <a:rPr lang="es-ES" dirty="0" err="1" smtClean="0"/>
              <a:t>that</a:t>
            </a:r>
            <a:r>
              <a:rPr lang="es-ES" dirty="0" smtClean="0"/>
              <a:t> </a:t>
            </a:r>
            <a:r>
              <a:rPr lang="es-ES" dirty="0" err="1" smtClean="0"/>
              <a:t>size</a:t>
            </a:r>
            <a:r>
              <a:rPr lang="es-ES" dirty="0" smtClean="0"/>
              <a:t> </a:t>
            </a:r>
            <a:r>
              <a:rPr lang="es-ES" dirty="0" err="1" smtClean="0"/>
              <a:t>category</a:t>
            </a:r>
            <a:r>
              <a:rPr lang="es-ES" dirty="0" smtClean="0"/>
              <a:t> and </a:t>
            </a:r>
            <a:r>
              <a:rPr lang="es-ES" dirty="0" err="1" smtClean="0"/>
              <a:t>this</a:t>
            </a:r>
            <a:r>
              <a:rPr lang="es-ES" dirty="0" smtClean="0"/>
              <a:t> </a:t>
            </a:r>
            <a:r>
              <a:rPr lang="es-ES" dirty="0" err="1" smtClean="0"/>
              <a:t>weight</a:t>
            </a:r>
            <a:r>
              <a:rPr lang="es-ES" dirty="0" smtClean="0"/>
              <a:t> </a:t>
            </a:r>
            <a:r>
              <a:rPr lang="es-ES" dirty="0" err="1" smtClean="0"/>
              <a:t>is</a:t>
            </a:r>
            <a:r>
              <a:rPr lang="es-ES" dirty="0" smtClean="0"/>
              <a:t> </a:t>
            </a:r>
            <a:r>
              <a:rPr lang="es-ES" dirty="0" err="1" smtClean="0"/>
              <a:t>the</a:t>
            </a:r>
            <a:r>
              <a:rPr lang="es-ES" dirty="0" smtClean="0"/>
              <a:t> ratio in </a:t>
            </a:r>
            <a:r>
              <a:rPr lang="es-ES" dirty="0" err="1" smtClean="0"/>
              <a:t>size</a:t>
            </a:r>
            <a:r>
              <a:rPr lang="es-ES" dirty="0" smtClean="0"/>
              <a:t> </a:t>
            </a:r>
            <a:r>
              <a:rPr lang="es-ES" dirty="0" err="1" smtClean="0"/>
              <a:t>between</a:t>
            </a:r>
            <a:r>
              <a:rPr lang="es-ES" dirty="0" smtClean="0"/>
              <a:t> </a:t>
            </a:r>
            <a:r>
              <a:rPr lang="es-ES" dirty="0" err="1" smtClean="0"/>
              <a:t>that</a:t>
            </a:r>
            <a:r>
              <a:rPr lang="es-ES" dirty="0" smtClean="0"/>
              <a:t> </a:t>
            </a:r>
            <a:r>
              <a:rPr lang="es-ES" dirty="0" err="1" smtClean="0"/>
              <a:t>size</a:t>
            </a:r>
            <a:r>
              <a:rPr lang="es-ES" dirty="0" smtClean="0"/>
              <a:t> </a:t>
            </a:r>
            <a:r>
              <a:rPr lang="es-ES" dirty="0" err="1" smtClean="0"/>
              <a:t>category</a:t>
            </a:r>
            <a:r>
              <a:rPr lang="es-ES" dirty="0" smtClean="0"/>
              <a:t> and </a:t>
            </a:r>
            <a:r>
              <a:rPr lang="es-ES" dirty="0" err="1" smtClean="0"/>
              <a:t>the</a:t>
            </a:r>
            <a:r>
              <a:rPr lang="es-ES" dirty="0" smtClean="0"/>
              <a:t> </a:t>
            </a:r>
            <a:r>
              <a:rPr lang="es-ES" dirty="0" err="1" smtClean="0"/>
              <a:t>smallest</a:t>
            </a:r>
            <a:r>
              <a:rPr lang="es-ES" dirty="0" smtClean="0"/>
              <a:t> </a:t>
            </a:r>
            <a:r>
              <a:rPr lang="es-ES" dirty="0" err="1" smtClean="0"/>
              <a:t>size</a:t>
            </a:r>
            <a:r>
              <a:rPr lang="es-ES" dirty="0" smtClean="0"/>
              <a:t> </a:t>
            </a:r>
            <a:r>
              <a:rPr lang="es-ES" dirty="0" err="1" smtClean="0"/>
              <a:t>category</a:t>
            </a:r>
            <a:r>
              <a:rPr lang="es-ES" dirty="0" smtClean="0"/>
              <a:t>. </a:t>
            </a:r>
            <a:r>
              <a:rPr lang="es-ES" dirty="0" err="1" smtClean="0"/>
              <a:t>This</a:t>
            </a:r>
            <a:r>
              <a:rPr lang="es-ES" dirty="0" smtClean="0"/>
              <a:t> </a:t>
            </a:r>
            <a:r>
              <a:rPr lang="es-ES" dirty="0" err="1" smtClean="0"/>
              <a:t>means</a:t>
            </a:r>
            <a:r>
              <a:rPr lang="es-ES" dirty="0" smtClean="0"/>
              <a:t> </a:t>
            </a:r>
            <a:r>
              <a:rPr lang="es-ES" dirty="0" err="1" smtClean="0"/>
              <a:t>that</a:t>
            </a:r>
            <a:r>
              <a:rPr lang="es-ES" dirty="0" smtClean="0"/>
              <a:t> </a:t>
            </a:r>
            <a:r>
              <a:rPr lang="es-ES" dirty="0" err="1" smtClean="0"/>
              <a:t>the</a:t>
            </a:r>
            <a:r>
              <a:rPr lang="es-ES" dirty="0" smtClean="0"/>
              <a:t> </a:t>
            </a:r>
            <a:r>
              <a:rPr lang="es-ES" dirty="0" err="1" smtClean="0"/>
              <a:t>resulting</a:t>
            </a:r>
            <a:r>
              <a:rPr lang="es-ES" dirty="0" smtClean="0"/>
              <a:t> sum (</a:t>
            </a:r>
            <a:r>
              <a:rPr lang="es-ES" dirty="0" err="1" smtClean="0"/>
              <a:t>the</a:t>
            </a:r>
            <a:r>
              <a:rPr lang="es-ES" dirty="0" smtClean="0"/>
              <a:t> PHI) </a:t>
            </a:r>
            <a:r>
              <a:rPr lang="es-ES" dirty="0" err="1" smtClean="0"/>
              <a:t>is</a:t>
            </a:r>
            <a:r>
              <a:rPr lang="es-ES" dirty="0" smtClean="0"/>
              <a:t> </a:t>
            </a:r>
            <a:r>
              <a:rPr lang="es-ES" dirty="0" err="1" smtClean="0"/>
              <a:t>proportionate</a:t>
            </a:r>
            <a:r>
              <a:rPr lang="es-ES" dirty="0" smtClean="0"/>
              <a:t> to </a:t>
            </a:r>
            <a:r>
              <a:rPr lang="es-ES" dirty="0" err="1" smtClean="0"/>
              <a:t>the</a:t>
            </a:r>
            <a:r>
              <a:rPr lang="es-ES" dirty="0" smtClean="0"/>
              <a:t> total </a:t>
            </a:r>
            <a:r>
              <a:rPr lang="es-ES" dirty="0" err="1" smtClean="0"/>
              <a:t>surface</a:t>
            </a:r>
            <a:r>
              <a:rPr lang="es-ES" dirty="0" smtClean="0"/>
              <a:t> </a:t>
            </a:r>
            <a:r>
              <a:rPr lang="es-ES" dirty="0" err="1" smtClean="0"/>
              <a:t>area</a:t>
            </a:r>
            <a:r>
              <a:rPr lang="es-ES" dirty="0" smtClean="0"/>
              <a:t> of </a:t>
            </a:r>
            <a:r>
              <a:rPr lang="es-ES" dirty="0" err="1" smtClean="0"/>
              <a:t>holes</a:t>
            </a:r>
            <a:r>
              <a:rPr lang="es-ES" dirty="0" smtClean="0"/>
              <a:t> in </a:t>
            </a:r>
            <a:r>
              <a:rPr lang="es-ES" dirty="0" err="1" smtClean="0"/>
              <a:t>the</a:t>
            </a:r>
            <a:r>
              <a:rPr lang="es-ES" dirty="0" smtClean="0"/>
              <a:t> net.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32</a:t>
            </a:fld>
            <a:endParaRPr lang="en-US"/>
          </a:p>
        </p:txBody>
      </p:sp>
    </p:spTree>
    <p:extLst>
      <p:ext uri="{BB962C8B-B14F-4D97-AF65-F5344CB8AC3E}">
        <p14:creationId xmlns:p14="http://schemas.microsoft.com/office/powerpoint/2010/main" val="62695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So </a:t>
            </a:r>
            <a:r>
              <a:rPr lang="es-ES" dirty="0" err="1" smtClean="0"/>
              <a:t>with</a:t>
            </a:r>
            <a:r>
              <a:rPr lang="es-ES" dirty="0" smtClean="0"/>
              <a:t> </a:t>
            </a:r>
            <a:r>
              <a:rPr lang="es-ES" dirty="0" err="1" smtClean="0"/>
              <a:t>the</a:t>
            </a:r>
            <a:r>
              <a:rPr lang="es-ES" dirty="0" smtClean="0"/>
              <a:t> PHI </a:t>
            </a:r>
            <a:r>
              <a:rPr lang="es-ES" dirty="0" err="1" smtClean="0"/>
              <a:t>we</a:t>
            </a:r>
            <a:r>
              <a:rPr lang="es-ES" dirty="0" smtClean="0"/>
              <a:t> </a:t>
            </a:r>
            <a:r>
              <a:rPr lang="es-ES" dirty="0" err="1" smtClean="0"/>
              <a:t>have</a:t>
            </a:r>
            <a:r>
              <a:rPr lang="es-ES" dirty="0" smtClean="0"/>
              <a:t> a single “</a:t>
            </a:r>
            <a:r>
              <a:rPr lang="es-ES" dirty="0" err="1" smtClean="0"/>
              <a:t>damage</a:t>
            </a:r>
            <a:r>
              <a:rPr lang="es-ES" dirty="0" smtClean="0"/>
              <a:t> </a:t>
            </a:r>
            <a:r>
              <a:rPr lang="es-ES" dirty="0" err="1" smtClean="0"/>
              <a:t>value</a:t>
            </a:r>
            <a:r>
              <a:rPr lang="es-ES" dirty="0" smtClean="0"/>
              <a:t>” </a:t>
            </a:r>
            <a:r>
              <a:rPr lang="es-ES" dirty="0" err="1" smtClean="0"/>
              <a:t>for</a:t>
            </a:r>
            <a:r>
              <a:rPr lang="es-ES" dirty="0" smtClean="0"/>
              <a:t> </a:t>
            </a:r>
            <a:r>
              <a:rPr lang="es-ES" dirty="0" err="1" smtClean="0"/>
              <a:t>each</a:t>
            </a:r>
            <a:r>
              <a:rPr lang="es-ES" dirty="0" smtClean="0"/>
              <a:t> </a:t>
            </a:r>
            <a:r>
              <a:rPr lang="es-ES" dirty="0" err="1" smtClean="0"/>
              <a:t>surviving</a:t>
            </a:r>
            <a:r>
              <a:rPr lang="es-ES" dirty="0" smtClean="0"/>
              <a:t> net. </a:t>
            </a:r>
          </a:p>
          <a:p>
            <a:endParaRPr lang="es-ES" dirty="0" smtClean="0"/>
          </a:p>
          <a:p>
            <a:r>
              <a:rPr lang="es-ES" dirty="0" err="1" smtClean="0"/>
              <a:t>We</a:t>
            </a:r>
            <a:r>
              <a:rPr lang="es-ES" dirty="0" smtClean="0"/>
              <a:t> </a:t>
            </a:r>
            <a:r>
              <a:rPr lang="es-ES" dirty="0" err="1" smtClean="0"/>
              <a:t>now</a:t>
            </a:r>
            <a:r>
              <a:rPr lang="es-ES" dirty="0" smtClean="0"/>
              <a:t> use </a:t>
            </a:r>
            <a:r>
              <a:rPr lang="es-ES" dirty="0" err="1" smtClean="0"/>
              <a:t>cut-offs</a:t>
            </a:r>
            <a:r>
              <a:rPr lang="es-ES" dirty="0" smtClean="0"/>
              <a:t> to divide</a:t>
            </a:r>
            <a:r>
              <a:rPr lang="es-ES" baseline="0" dirty="0" smtClean="0"/>
              <a:t> </a:t>
            </a:r>
            <a:r>
              <a:rPr lang="es-ES" baseline="0" dirty="0" err="1" smtClean="0"/>
              <a:t>different</a:t>
            </a:r>
            <a:r>
              <a:rPr lang="es-ES" baseline="0" dirty="0" smtClean="0"/>
              <a:t> </a:t>
            </a:r>
            <a:r>
              <a:rPr lang="es-ES" baseline="0" dirty="0" err="1" smtClean="0"/>
              <a:t>groups</a:t>
            </a:r>
            <a:r>
              <a:rPr lang="es-ES" baseline="0" dirty="0" smtClean="0"/>
              <a:t> of nets in  </a:t>
            </a:r>
            <a:r>
              <a:rPr lang="es-ES" baseline="0" dirty="0" err="1" smtClean="0"/>
              <a:t>our</a:t>
            </a:r>
            <a:r>
              <a:rPr lang="es-ES" baseline="0" dirty="0" smtClean="0"/>
              <a:t> </a:t>
            </a:r>
            <a:r>
              <a:rPr lang="es-ES" baseline="0" dirty="0" err="1" smtClean="0"/>
              <a:t>study</a:t>
            </a:r>
            <a:r>
              <a:rPr lang="es-ES" baseline="0" dirty="0" smtClean="0"/>
              <a:t> </a:t>
            </a:r>
            <a:r>
              <a:rPr lang="es-ES" baseline="0" dirty="0" err="1" smtClean="0"/>
              <a:t>sample</a:t>
            </a:r>
            <a:r>
              <a:rPr lang="es-ES" baseline="0" dirty="0" smtClean="0"/>
              <a:t>: </a:t>
            </a:r>
            <a:r>
              <a:rPr lang="es-ES" baseline="0" dirty="0" err="1" smtClean="0"/>
              <a:t>those</a:t>
            </a:r>
            <a:r>
              <a:rPr lang="es-ES" baseline="0" dirty="0" smtClean="0"/>
              <a:t> in </a:t>
            </a:r>
            <a:r>
              <a:rPr lang="es-ES" baseline="0" dirty="0" err="1" smtClean="0"/>
              <a:t>good</a:t>
            </a:r>
            <a:r>
              <a:rPr lang="es-ES" baseline="0" dirty="0" smtClean="0"/>
              <a:t> </a:t>
            </a:r>
            <a:r>
              <a:rPr lang="es-ES" baseline="0" dirty="0" err="1" smtClean="0"/>
              <a:t>condition</a:t>
            </a:r>
            <a:r>
              <a:rPr lang="es-ES" baseline="0" dirty="0" smtClean="0"/>
              <a:t>, </a:t>
            </a:r>
            <a:r>
              <a:rPr lang="es-ES" baseline="0" dirty="0" err="1" smtClean="0"/>
              <a:t>those</a:t>
            </a:r>
            <a:r>
              <a:rPr lang="es-ES" baseline="0" dirty="0" smtClean="0"/>
              <a:t> </a:t>
            </a:r>
            <a:r>
              <a:rPr lang="es-ES" baseline="0" dirty="0" err="1" smtClean="0"/>
              <a:t>damaged</a:t>
            </a:r>
            <a:r>
              <a:rPr lang="es-ES" baseline="0" dirty="0" smtClean="0"/>
              <a:t> and </a:t>
            </a:r>
            <a:r>
              <a:rPr lang="es-ES" baseline="0" dirty="0" err="1" smtClean="0"/>
              <a:t>those</a:t>
            </a:r>
            <a:r>
              <a:rPr lang="es-ES" baseline="0" dirty="0" smtClean="0"/>
              <a:t> </a:t>
            </a:r>
            <a:r>
              <a:rPr lang="es-ES" baseline="0" dirty="0" err="1" smtClean="0"/>
              <a:t>considered</a:t>
            </a:r>
            <a:r>
              <a:rPr lang="es-ES" baseline="0" dirty="0" smtClean="0"/>
              <a:t> </a:t>
            </a:r>
            <a:r>
              <a:rPr lang="es-ES" baseline="0" dirty="0" err="1" smtClean="0"/>
              <a:t>too</a:t>
            </a:r>
            <a:r>
              <a:rPr lang="es-ES" baseline="0" dirty="0" smtClean="0"/>
              <a:t> </a:t>
            </a:r>
            <a:r>
              <a:rPr lang="es-ES" baseline="0" dirty="0" err="1" smtClean="0"/>
              <a:t>torn</a:t>
            </a:r>
            <a:r>
              <a:rPr lang="es-ES" baseline="0" dirty="0" smtClean="0"/>
              <a:t> to be of </a:t>
            </a:r>
            <a:r>
              <a:rPr lang="es-ES" baseline="0" dirty="0" err="1" smtClean="0"/>
              <a:t>further</a:t>
            </a:r>
            <a:r>
              <a:rPr lang="es-ES" baseline="0" dirty="0" smtClean="0"/>
              <a:t> use. </a:t>
            </a:r>
            <a:r>
              <a:rPr lang="es-ES" baseline="0" dirty="0" err="1" smtClean="0"/>
              <a:t>We</a:t>
            </a:r>
            <a:r>
              <a:rPr lang="es-ES" baseline="0" dirty="0" smtClean="0"/>
              <a:t> </a:t>
            </a:r>
            <a:r>
              <a:rPr lang="es-ES" baseline="0" dirty="0" err="1" smtClean="0"/>
              <a:t>call</a:t>
            </a:r>
            <a:r>
              <a:rPr lang="es-ES" baseline="0" dirty="0" smtClean="0"/>
              <a:t> </a:t>
            </a:r>
            <a:r>
              <a:rPr lang="es-ES" baseline="0" dirty="0" err="1" smtClean="0"/>
              <a:t>the</a:t>
            </a:r>
            <a:r>
              <a:rPr lang="es-ES" baseline="0" dirty="0" smtClean="0"/>
              <a:t> </a:t>
            </a:r>
            <a:r>
              <a:rPr lang="es-ES" baseline="0" dirty="0" err="1" smtClean="0"/>
              <a:t>good</a:t>
            </a:r>
            <a:r>
              <a:rPr lang="es-ES" baseline="0" dirty="0" smtClean="0"/>
              <a:t> and </a:t>
            </a:r>
            <a:r>
              <a:rPr lang="es-ES" baseline="0" dirty="0" err="1" smtClean="0"/>
              <a:t>damaged</a:t>
            </a:r>
            <a:r>
              <a:rPr lang="es-ES" baseline="0" dirty="0" smtClean="0"/>
              <a:t> nets “</a:t>
            </a:r>
            <a:r>
              <a:rPr lang="es-ES" baseline="0" dirty="0" err="1" smtClean="0"/>
              <a:t>serviceable</a:t>
            </a:r>
            <a:r>
              <a:rPr lang="es-ES" baseline="0" dirty="0" smtClean="0"/>
              <a:t>” as </a:t>
            </a:r>
            <a:r>
              <a:rPr lang="es-ES" baseline="0" dirty="0" err="1" smtClean="0"/>
              <a:t>we</a:t>
            </a:r>
            <a:r>
              <a:rPr lang="es-ES" baseline="0" dirty="0" smtClean="0"/>
              <a:t> </a:t>
            </a:r>
            <a:r>
              <a:rPr lang="es-ES" baseline="0" dirty="0" err="1" smtClean="0"/>
              <a:t>currently</a:t>
            </a:r>
            <a:r>
              <a:rPr lang="es-ES" baseline="0" dirty="0" smtClean="0"/>
              <a:t> </a:t>
            </a:r>
            <a:r>
              <a:rPr lang="es-ES" baseline="0" dirty="0" err="1" smtClean="0"/>
              <a:t>think</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are </a:t>
            </a:r>
            <a:r>
              <a:rPr lang="es-ES" baseline="0" dirty="0" err="1" smtClean="0"/>
              <a:t>still</a:t>
            </a:r>
            <a:r>
              <a:rPr lang="es-ES" baseline="0" dirty="0" smtClean="0"/>
              <a:t> </a:t>
            </a:r>
            <a:r>
              <a:rPr lang="es-ES" baseline="0" dirty="0" err="1" smtClean="0"/>
              <a:t>safe</a:t>
            </a:r>
            <a:r>
              <a:rPr lang="es-ES" baseline="0" dirty="0" smtClean="0"/>
              <a:t> to be </a:t>
            </a:r>
            <a:r>
              <a:rPr lang="es-ES" baseline="0" dirty="0" err="1" smtClean="0"/>
              <a:t>used</a:t>
            </a:r>
            <a:r>
              <a:rPr lang="es-ES" baseline="0" dirty="0" smtClean="0"/>
              <a:t> </a:t>
            </a:r>
            <a:r>
              <a:rPr lang="es-ES" baseline="0" dirty="0" err="1" smtClean="0"/>
              <a:t>if</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a:t>
            </a:r>
            <a:r>
              <a:rPr lang="es-ES" baseline="0" dirty="0" err="1" smtClean="0"/>
              <a:t>enough</a:t>
            </a:r>
            <a:r>
              <a:rPr lang="es-ES" baseline="0" dirty="0" smtClean="0"/>
              <a:t> </a:t>
            </a:r>
            <a:r>
              <a:rPr lang="es-ES" baseline="0" dirty="0" err="1" smtClean="0"/>
              <a:t>insecticde</a:t>
            </a:r>
            <a:r>
              <a:rPr lang="es-ES" baseline="0" dirty="0" smtClean="0"/>
              <a:t> </a:t>
            </a:r>
            <a:r>
              <a:rPr lang="es-ES" baseline="0" dirty="0" err="1" smtClean="0"/>
              <a:t>on</a:t>
            </a:r>
            <a:r>
              <a:rPr lang="es-ES" baseline="0" dirty="0" smtClean="0"/>
              <a:t> </a:t>
            </a:r>
            <a:r>
              <a:rPr lang="es-ES" baseline="0" dirty="0" err="1" smtClean="0"/>
              <a:t>them</a:t>
            </a:r>
            <a:r>
              <a:rPr lang="es-ES" baseline="0" dirty="0" smtClean="0"/>
              <a:t>.</a:t>
            </a:r>
          </a:p>
          <a:p>
            <a:endParaRPr lang="es-ES" baseline="0" dirty="0" smtClean="0"/>
          </a:p>
          <a:p>
            <a:r>
              <a:rPr lang="es-ES" baseline="0" dirty="0" err="1" smtClean="0"/>
              <a:t>The</a:t>
            </a:r>
            <a:r>
              <a:rPr lang="es-ES" baseline="0" dirty="0" smtClean="0"/>
              <a:t> </a:t>
            </a:r>
            <a:r>
              <a:rPr lang="es-ES" baseline="0" dirty="0" err="1" smtClean="0"/>
              <a:t>cut</a:t>
            </a:r>
            <a:r>
              <a:rPr lang="es-ES" baseline="0" dirty="0" smtClean="0"/>
              <a:t>-off </a:t>
            </a:r>
            <a:r>
              <a:rPr lang="es-ES" baseline="0" dirty="0" err="1" smtClean="0"/>
              <a:t>values</a:t>
            </a:r>
            <a:r>
              <a:rPr lang="es-ES" baseline="0" dirty="0" smtClean="0"/>
              <a:t> in PHI are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our</a:t>
            </a:r>
            <a:r>
              <a:rPr lang="es-ES" baseline="0" dirty="0" smtClean="0"/>
              <a:t> </a:t>
            </a:r>
            <a:r>
              <a:rPr lang="es-ES" baseline="0" dirty="0" err="1" smtClean="0"/>
              <a:t>current</a:t>
            </a:r>
            <a:r>
              <a:rPr lang="es-ES" baseline="0" dirty="0" smtClean="0"/>
              <a:t> </a:t>
            </a:r>
            <a:r>
              <a:rPr lang="es-ES" baseline="0" dirty="0" err="1" smtClean="0"/>
              <a:t>best</a:t>
            </a:r>
            <a:r>
              <a:rPr lang="es-ES" baseline="0" dirty="0" smtClean="0"/>
              <a:t> </a:t>
            </a:r>
            <a:r>
              <a:rPr lang="es-ES" baseline="0" dirty="0" err="1" smtClean="0"/>
              <a:t>estimates</a:t>
            </a:r>
            <a:r>
              <a:rPr lang="es-ES" baseline="0" dirty="0" smtClean="0"/>
              <a:t> </a:t>
            </a:r>
            <a:r>
              <a:rPr lang="es-ES" baseline="0" dirty="0" err="1" smtClean="0"/>
              <a:t>but</a:t>
            </a:r>
            <a:r>
              <a:rPr lang="es-ES" baseline="0" dirty="0" smtClean="0"/>
              <a:t> </a:t>
            </a:r>
            <a:r>
              <a:rPr lang="es-ES" baseline="0" dirty="0" err="1" smtClean="0"/>
              <a:t>may</a:t>
            </a:r>
            <a:r>
              <a:rPr lang="es-ES" baseline="0" dirty="0" smtClean="0"/>
              <a:t> </a:t>
            </a:r>
            <a:r>
              <a:rPr lang="es-ES" baseline="0" dirty="0" err="1" smtClean="0"/>
              <a:t>change</a:t>
            </a:r>
            <a:r>
              <a:rPr lang="es-ES" baseline="0" dirty="0" smtClean="0"/>
              <a:t> in </a:t>
            </a:r>
            <a:r>
              <a:rPr lang="es-ES" baseline="0" dirty="0" err="1" smtClean="0"/>
              <a:t>the</a:t>
            </a:r>
            <a:r>
              <a:rPr lang="es-ES" baseline="0" dirty="0" smtClean="0"/>
              <a:t> </a:t>
            </a:r>
            <a:r>
              <a:rPr lang="es-ES" baseline="0" dirty="0" err="1" smtClean="0"/>
              <a:t>future</a:t>
            </a:r>
            <a:r>
              <a:rPr lang="es-ES" baseline="0" dirty="0" smtClean="0"/>
              <a:t> once </a:t>
            </a:r>
            <a:r>
              <a:rPr lang="es-ES" baseline="0" dirty="0" err="1" smtClean="0"/>
              <a:t>we</a:t>
            </a:r>
            <a:r>
              <a:rPr lang="es-ES" baseline="0" dirty="0" smtClean="0"/>
              <a:t> </a:t>
            </a:r>
            <a:r>
              <a:rPr lang="es-ES" baseline="0" dirty="0" err="1" smtClean="0"/>
              <a:t>know</a:t>
            </a:r>
            <a:r>
              <a:rPr lang="es-ES" baseline="0" dirty="0" smtClean="0"/>
              <a:t> more.</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33</a:t>
            </a:fld>
            <a:endParaRPr lang="en-US"/>
          </a:p>
        </p:txBody>
      </p:sp>
    </p:spTree>
    <p:extLst>
      <p:ext uri="{BB962C8B-B14F-4D97-AF65-F5344CB8AC3E}">
        <p14:creationId xmlns:p14="http://schemas.microsoft.com/office/powerpoint/2010/main" val="1525941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It</a:t>
            </a:r>
            <a:r>
              <a:rPr lang="es-ES" dirty="0" smtClean="0"/>
              <a:t> </a:t>
            </a:r>
            <a:r>
              <a:rPr lang="es-ES" dirty="0" err="1" smtClean="0"/>
              <a:t>is</a:t>
            </a:r>
            <a:r>
              <a:rPr lang="es-ES" dirty="0" smtClean="0"/>
              <a:t> </a:t>
            </a:r>
            <a:r>
              <a:rPr lang="es-ES" dirty="0" err="1" smtClean="0"/>
              <a:t>critical</a:t>
            </a:r>
            <a:r>
              <a:rPr lang="es-ES" dirty="0" smtClean="0"/>
              <a:t> </a:t>
            </a:r>
            <a:r>
              <a:rPr lang="es-ES" dirty="0" err="1" smtClean="0"/>
              <a:t>that</a:t>
            </a:r>
            <a:r>
              <a:rPr lang="es-ES" dirty="0" smtClean="0"/>
              <a:t> </a:t>
            </a:r>
            <a:r>
              <a:rPr lang="es-ES" dirty="0" err="1" smtClean="0"/>
              <a:t>for</a:t>
            </a:r>
            <a:r>
              <a:rPr lang="es-ES" dirty="0" smtClean="0"/>
              <a:t> </a:t>
            </a:r>
            <a:r>
              <a:rPr lang="es-ES" dirty="0" err="1" smtClean="0"/>
              <a:t>physical</a:t>
            </a:r>
            <a:r>
              <a:rPr lang="es-ES" dirty="0" smtClean="0"/>
              <a:t> </a:t>
            </a:r>
            <a:r>
              <a:rPr lang="es-ES" dirty="0" err="1" smtClean="0"/>
              <a:t>durability</a:t>
            </a:r>
            <a:r>
              <a:rPr lang="es-ES" dirty="0" smtClean="0"/>
              <a:t> </a:t>
            </a:r>
            <a:r>
              <a:rPr lang="es-ES" dirty="0" err="1" smtClean="0"/>
              <a:t>always</a:t>
            </a:r>
            <a:r>
              <a:rPr lang="es-ES" baseline="0" dirty="0" smtClean="0"/>
              <a:t> </a:t>
            </a:r>
            <a:r>
              <a:rPr lang="es-ES" baseline="0" dirty="0" err="1" smtClean="0"/>
              <a:t>both</a:t>
            </a:r>
            <a:r>
              <a:rPr lang="es-ES" baseline="0" dirty="0" smtClean="0"/>
              <a:t> </a:t>
            </a:r>
            <a:r>
              <a:rPr lang="es-ES" baseline="0" dirty="0" err="1" smtClean="0"/>
              <a:t>aspect</a:t>
            </a:r>
            <a:r>
              <a:rPr lang="es-ES" baseline="0" dirty="0" smtClean="0"/>
              <a:t>, </a:t>
            </a:r>
            <a:r>
              <a:rPr lang="es-ES" baseline="0" dirty="0" err="1" smtClean="0"/>
              <a:t>attrition</a:t>
            </a:r>
            <a:r>
              <a:rPr lang="es-ES" baseline="0" dirty="0" smtClean="0"/>
              <a:t> </a:t>
            </a:r>
            <a:r>
              <a:rPr lang="es-ES" baseline="0" dirty="0" err="1" smtClean="0"/>
              <a:t>due</a:t>
            </a:r>
            <a:r>
              <a:rPr lang="es-ES" baseline="0" dirty="0" smtClean="0"/>
              <a:t> to </a:t>
            </a:r>
            <a:r>
              <a:rPr lang="es-ES" baseline="0" dirty="0" err="1" smtClean="0"/>
              <a:t>wear</a:t>
            </a:r>
            <a:r>
              <a:rPr lang="es-ES" baseline="0" dirty="0" smtClean="0"/>
              <a:t> and </a:t>
            </a:r>
            <a:r>
              <a:rPr lang="es-ES" baseline="0" dirty="0" err="1" smtClean="0"/>
              <a:t>tear</a:t>
            </a:r>
            <a:r>
              <a:rPr lang="es-ES" baseline="0" dirty="0" smtClean="0"/>
              <a:t> AND </a:t>
            </a:r>
            <a:r>
              <a:rPr lang="es-ES" baseline="0" dirty="0" err="1" smtClean="0"/>
              <a:t>physical</a:t>
            </a:r>
            <a:r>
              <a:rPr lang="es-ES" baseline="0" dirty="0" smtClean="0"/>
              <a:t> </a:t>
            </a:r>
            <a:r>
              <a:rPr lang="es-ES" baseline="0" dirty="0" err="1" smtClean="0"/>
              <a:t>integrity</a:t>
            </a:r>
            <a:r>
              <a:rPr lang="es-ES" baseline="0" dirty="0" smtClean="0"/>
              <a:t> </a:t>
            </a:r>
            <a:r>
              <a:rPr lang="es-ES" baseline="0" dirty="0" err="1" smtClean="0"/>
              <a:t>is</a:t>
            </a:r>
            <a:r>
              <a:rPr lang="es-ES" baseline="0" dirty="0" smtClean="0"/>
              <a:t> </a:t>
            </a:r>
            <a:r>
              <a:rPr lang="es-ES" baseline="0" dirty="0" err="1" smtClean="0"/>
              <a:t>measured</a:t>
            </a:r>
            <a:r>
              <a:rPr lang="es-ES" baseline="0" dirty="0" smtClean="0"/>
              <a:t> and </a:t>
            </a:r>
            <a:r>
              <a:rPr lang="es-ES" baseline="0" dirty="0" err="1" smtClean="0"/>
              <a:t>not</a:t>
            </a:r>
            <a:r>
              <a:rPr lang="es-ES" baseline="0" dirty="0" smtClean="0"/>
              <a:t> </a:t>
            </a:r>
            <a:r>
              <a:rPr lang="es-ES" baseline="0" dirty="0" err="1" smtClean="0"/>
              <a:t>only</a:t>
            </a:r>
            <a:r>
              <a:rPr lang="es-ES" baseline="0" dirty="0" smtClean="0"/>
              <a:t> </a:t>
            </a:r>
            <a:r>
              <a:rPr lang="es-ES" baseline="0" dirty="0" err="1" smtClean="0"/>
              <a:t>one</a:t>
            </a:r>
            <a:r>
              <a:rPr lang="es-ES" baseline="0" dirty="0" smtClean="0"/>
              <a:t> </a:t>
            </a:r>
            <a:r>
              <a:rPr lang="es-ES" baseline="0" dirty="0" err="1" smtClean="0"/>
              <a:t>or</a:t>
            </a:r>
            <a:r>
              <a:rPr lang="es-ES" baseline="0" dirty="0" smtClean="0"/>
              <a:t> </a:t>
            </a:r>
            <a:r>
              <a:rPr lang="es-ES" baseline="0" dirty="0" err="1" smtClean="0"/>
              <a:t>the</a:t>
            </a:r>
            <a:r>
              <a:rPr lang="es-ES" baseline="0" dirty="0" smtClean="0"/>
              <a:t> </a:t>
            </a:r>
            <a:r>
              <a:rPr lang="es-ES" baseline="0" dirty="0" err="1" smtClean="0"/>
              <a:t>other</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demonstrated</a:t>
            </a:r>
            <a:r>
              <a:rPr lang="es-ES" baseline="0" dirty="0" smtClean="0"/>
              <a:t> in </a:t>
            </a:r>
            <a:r>
              <a:rPr lang="es-ES" baseline="0" dirty="0" err="1" smtClean="0"/>
              <a:t>this</a:t>
            </a:r>
            <a:r>
              <a:rPr lang="es-ES" baseline="0" dirty="0" smtClean="0"/>
              <a:t> </a:t>
            </a:r>
            <a:r>
              <a:rPr lang="es-ES" baseline="0" dirty="0" err="1" smtClean="0"/>
              <a:t>example</a:t>
            </a:r>
            <a:r>
              <a:rPr lang="es-ES" baseline="0" dirty="0" smtClean="0"/>
              <a:t> </a:t>
            </a:r>
            <a:r>
              <a:rPr lang="es-ES" baseline="0" dirty="0" err="1" smtClean="0"/>
              <a:t>using</a:t>
            </a:r>
            <a:r>
              <a:rPr lang="es-ES" baseline="0" dirty="0" smtClean="0"/>
              <a:t> data </a:t>
            </a:r>
            <a:r>
              <a:rPr lang="es-ES" baseline="0" dirty="0" err="1" smtClean="0"/>
              <a:t>from</a:t>
            </a:r>
            <a:r>
              <a:rPr lang="es-ES" baseline="0" dirty="0" smtClean="0"/>
              <a:t> a </a:t>
            </a:r>
            <a:r>
              <a:rPr lang="es-ES" baseline="0" dirty="0" err="1" smtClean="0"/>
              <a:t>study</a:t>
            </a:r>
            <a:r>
              <a:rPr lang="es-ES" baseline="0" dirty="0" smtClean="0"/>
              <a:t> in Chad done </a:t>
            </a:r>
            <a:r>
              <a:rPr lang="es-ES" baseline="0" dirty="0" err="1" smtClean="0"/>
              <a:t>by</a:t>
            </a:r>
            <a:r>
              <a:rPr lang="es-ES" baseline="0" dirty="0" smtClean="0"/>
              <a:t> </a:t>
            </a:r>
            <a:r>
              <a:rPr lang="es-ES" baseline="0" dirty="0" err="1" smtClean="0"/>
              <a:t>the</a:t>
            </a:r>
            <a:r>
              <a:rPr lang="es-ES" baseline="0" dirty="0" smtClean="0"/>
              <a:t> Mentor </a:t>
            </a:r>
            <a:r>
              <a:rPr lang="es-ES" baseline="0" dirty="0" err="1" smtClean="0"/>
              <a:t>Initionative</a:t>
            </a:r>
            <a:r>
              <a:rPr lang="es-ES" baseline="0" dirty="0" smtClean="0"/>
              <a:t> (Richard Allan)</a:t>
            </a:r>
          </a:p>
          <a:p>
            <a:endParaRPr lang="es-ES" baseline="0" dirty="0" smtClean="0"/>
          </a:p>
          <a:p>
            <a:r>
              <a:rPr lang="es-ES" baseline="0" dirty="0" err="1" smtClean="0"/>
              <a:t>We</a:t>
            </a:r>
            <a:r>
              <a:rPr lang="es-ES" baseline="0" dirty="0" smtClean="0"/>
              <a:t> </a:t>
            </a:r>
            <a:r>
              <a:rPr lang="es-ES" baseline="0" dirty="0" err="1" smtClean="0"/>
              <a:t>see</a:t>
            </a:r>
            <a:r>
              <a:rPr lang="es-ES" baseline="0" dirty="0" smtClean="0"/>
              <a:t> </a:t>
            </a:r>
            <a:r>
              <a:rPr lang="es-ES" baseline="0" dirty="0" err="1" smtClean="0"/>
              <a:t>the</a:t>
            </a:r>
            <a:r>
              <a:rPr lang="es-ES" baseline="0" dirty="0" smtClean="0"/>
              <a:t> </a:t>
            </a:r>
            <a:r>
              <a:rPr lang="es-ES" baseline="0" dirty="0" err="1" smtClean="0"/>
              <a:t>physical</a:t>
            </a:r>
            <a:r>
              <a:rPr lang="es-ES" baseline="0" dirty="0" smtClean="0"/>
              <a:t> </a:t>
            </a:r>
            <a:r>
              <a:rPr lang="es-ES" baseline="0" dirty="0" err="1" smtClean="0"/>
              <a:t>integrity</a:t>
            </a:r>
            <a:r>
              <a:rPr lang="es-ES" baseline="0" dirty="0" smtClean="0"/>
              <a:t> (</a:t>
            </a:r>
            <a:r>
              <a:rPr lang="es-ES" baseline="0" dirty="0" err="1" smtClean="0"/>
              <a:t>here</a:t>
            </a:r>
            <a:r>
              <a:rPr lang="es-ES" baseline="0" dirty="0" smtClean="0"/>
              <a:t> captures in </a:t>
            </a:r>
            <a:r>
              <a:rPr lang="es-ES" baseline="0" dirty="0" err="1" smtClean="0"/>
              <a:t>four</a:t>
            </a:r>
            <a:r>
              <a:rPr lang="es-ES" baseline="0" dirty="0" smtClean="0"/>
              <a:t> </a:t>
            </a:r>
            <a:r>
              <a:rPr lang="es-ES" baseline="0" dirty="0" err="1" smtClean="0"/>
              <a:t>categories</a:t>
            </a:r>
            <a:r>
              <a:rPr lang="es-ES" baseline="0" dirty="0" smtClean="0"/>
              <a:t> of PHI) </a:t>
            </a:r>
            <a:r>
              <a:rPr lang="es-ES" baseline="0" dirty="0" err="1" smtClean="0"/>
              <a:t>over</a:t>
            </a:r>
            <a:r>
              <a:rPr lang="es-ES" baseline="0" dirty="0" smtClean="0"/>
              <a:t> </a:t>
            </a:r>
            <a:r>
              <a:rPr lang="es-ES" baseline="0" dirty="0" err="1" smtClean="0"/>
              <a:t>three</a:t>
            </a:r>
            <a:r>
              <a:rPr lang="es-ES" baseline="0" dirty="0" smtClean="0"/>
              <a:t> </a:t>
            </a:r>
            <a:r>
              <a:rPr lang="es-ES" baseline="0" dirty="0" err="1" smtClean="0"/>
              <a:t>surveys</a:t>
            </a:r>
            <a:r>
              <a:rPr lang="es-ES" baseline="0" dirty="0" smtClean="0"/>
              <a:t> </a:t>
            </a:r>
            <a:r>
              <a:rPr lang="es-ES" baseline="0" dirty="0" err="1" smtClean="0"/>
              <a:t>for</a:t>
            </a:r>
            <a:r>
              <a:rPr lang="es-ES" baseline="0" dirty="0" smtClean="0"/>
              <a:t> </a:t>
            </a:r>
            <a:r>
              <a:rPr lang="es-ES" baseline="0" dirty="0" err="1" smtClean="0"/>
              <a:t>two</a:t>
            </a:r>
            <a:r>
              <a:rPr lang="es-ES" baseline="0" dirty="0" smtClean="0"/>
              <a:t> </a:t>
            </a:r>
            <a:r>
              <a:rPr lang="es-ES" baseline="0" dirty="0" err="1" smtClean="0"/>
              <a:t>different</a:t>
            </a:r>
            <a:r>
              <a:rPr lang="es-ES" baseline="0" dirty="0" smtClean="0"/>
              <a:t> </a:t>
            </a:r>
            <a:r>
              <a:rPr lang="es-ES" baseline="0" dirty="0" err="1" smtClean="0"/>
              <a:t>types</a:t>
            </a:r>
            <a:r>
              <a:rPr lang="es-ES" baseline="0" dirty="0" smtClean="0"/>
              <a:t> of LLIN: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left</a:t>
            </a:r>
            <a:r>
              <a:rPr lang="es-ES" baseline="0" dirty="0" smtClean="0"/>
              <a:t> a 75 denier polyester LLIN and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right</a:t>
            </a:r>
            <a:r>
              <a:rPr lang="es-ES" baseline="0" dirty="0" smtClean="0"/>
              <a:t> a 150 denier </a:t>
            </a:r>
            <a:r>
              <a:rPr lang="es-ES" baseline="0" dirty="0" err="1" smtClean="0"/>
              <a:t>polyethylene</a:t>
            </a:r>
            <a:r>
              <a:rPr lang="es-ES" baseline="0" dirty="0" smtClean="0"/>
              <a:t> net.</a:t>
            </a:r>
          </a:p>
          <a:p>
            <a:endParaRPr lang="es-ES" baseline="0" dirty="0" smtClean="0"/>
          </a:p>
          <a:p>
            <a:r>
              <a:rPr lang="es-ES" baseline="0" dirty="0" err="1" smtClean="0"/>
              <a:t>If</a:t>
            </a:r>
            <a:r>
              <a:rPr lang="es-ES" baseline="0" dirty="0" smtClean="0"/>
              <a:t> </a:t>
            </a:r>
            <a:r>
              <a:rPr lang="es-ES" baseline="0" dirty="0" err="1" smtClean="0"/>
              <a:t>we</a:t>
            </a:r>
            <a:r>
              <a:rPr lang="es-ES" baseline="0" dirty="0" smtClean="0"/>
              <a:t> </a:t>
            </a:r>
            <a:r>
              <a:rPr lang="es-ES" baseline="0" dirty="0" err="1" smtClean="0"/>
              <a:t>focus</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proportion</a:t>
            </a:r>
            <a:r>
              <a:rPr lang="es-ES" baseline="0" dirty="0" smtClean="0"/>
              <a:t> of nets at </a:t>
            </a:r>
            <a:r>
              <a:rPr lang="es-ES" baseline="0" dirty="0" err="1" smtClean="0"/>
              <a:t>each</a:t>
            </a:r>
            <a:r>
              <a:rPr lang="es-ES" baseline="0" dirty="0" smtClean="0"/>
              <a:t> time </a:t>
            </a:r>
            <a:r>
              <a:rPr lang="es-ES" baseline="0" dirty="0" err="1" smtClean="0"/>
              <a:t>point</a:t>
            </a:r>
            <a:r>
              <a:rPr lang="es-ES" baseline="0" dirty="0" smtClean="0"/>
              <a:t> </a:t>
            </a:r>
            <a:r>
              <a:rPr lang="es-ES" baseline="0" dirty="0" err="1" smtClean="0"/>
              <a:t>that</a:t>
            </a:r>
            <a:r>
              <a:rPr lang="es-ES" baseline="0" dirty="0" smtClean="0"/>
              <a:t> </a:t>
            </a:r>
            <a:r>
              <a:rPr lang="es-ES" baseline="0" dirty="0" err="1" smtClean="0"/>
              <a:t>were</a:t>
            </a:r>
            <a:r>
              <a:rPr lang="es-ES" baseline="0" dirty="0" smtClean="0"/>
              <a:t> “</a:t>
            </a:r>
            <a:r>
              <a:rPr lang="es-ES" baseline="0" dirty="0" err="1" smtClean="0"/>
              <a:t>too</a:t>
            </a:r>
            <a:r>
              <a:rPr lang="es-ES" baseline="0" dirty="0" smtClean="0"/>
              <a:t> </a:t>
            </a:r>
            <a:r>
              <a:rPr lang="es-ES" baseline="0" dirty="0" err="1" smtClean="0"/>
              <a:t>torn</a:t>
            </a:r>
            <a:r>
              <a:rPr lang="es-ES" baseline="0" dirty="0" smtClean="0"/>
              <a:t>” (red </a:t>
            </a:r>
            <a:r>
              <a:rPr lang="es-ES" baseline="0" dirty="0" err="1" smtClean="0"/>
              <a:t>section</a:t>
            </a:r>
            <a:r>
              <a:rPr lang="es-ES" baseline="0" dirty="0" smtClean="0"/>
              <a:t>) </a:t>
            </a:r>
            <a:r>
              <a:rPr lang="es-ES" baseline="0" dirty="0" err="1" smtClean="0"/>
              <a:t>we</a:t>
            </a:r>
            <a:r>
              <a:rPr lang="es-ES" baseline="0" dirty="0" smtClean="0"/>
              <a:t> </a:t>
            </a:r>
            <a:r>
              <a:rPr lang="es-ES" baseline="0" dirty="0" err="1" smtClean="0"/>
              <a:t>see</a:t>
            </a:r>
            <a:r>
              <a:rPr lang="es-ES" baseline="0" dirty="0" smtClean="0"/>
              <a:t> </a:t>
            </a:r>
            <a:r>
              <a:rPr lang="es-ES" baseline="0" dirty="0" err="1" smtClean="0"/>
              <a:t>for</a:t>
            </a:r>
            <a:r>
              <a:rPr lang="es-ES" baseline="0" dirty="0" smtClean="0"/>
              <a:t> </a:t>
            </a:r>
            <a:r>
              <a:rPr lang="es-ES" baseline="0" dirty="0" err="1" smtClean="0"/>
              <a:t>both</a:t>
            </a:r>
            <a:r>
              <a:rPr lang="es-ES" baseline="0" dirty="0" smtClean="0"/>
              <a:t> </a:t>
            </a:r>
            <a:r>
              <a:rPr lang="es-ES" baseline="0" dirty="0" err="1" smtClean="0"/>
              <a:t>types</a:t>
            </a:r>
            <a:r>
              <a:rPr lang="es-ES" baseline="0" dirty="0" smtClean="0"/>
              <a:t> of nets </a:t>
            </a:r>
            <a:r>
              <a:rPr lang="es-ES" baseline="0" dirty="0" err="1" smtClean="0"/>
              <a:t>that</a:t>
            </a:r>
            <a:r>
              <a:rPr lang="es-ES" baseline="0" dirty="0" smtClean="0"/>
              <a:t> </a:t>
            </a:r>
            <a:r>
              <a:rPr lang="es-ES" baseline="0" dirty="0" err="1" smtClean="0"/>
              <a:t>the</a:t>
            </a:r>
            <a:r>
              <a:rPr lang="es-ES" baseline="0" dirty="0" smtClean="0"/>
              <a:t> </a:t>
            </a:r>
            <a:r>
              <a:rPr lang="es-ES" baseline="0" dirty="0" err="1" smtClean="0"/>
              <a:t>situation</a:t>
            </a:r>
            <a:r>
              <a:rPr lang="es-ES" baseline="0" dirty="0" smtClean="0"/>
              <a:t> </a:t>
            </a:r>
            <a:r>
              <a:rPr lang="es-ES" baseline="0" dirty="0" err="1" smtClean="0"/>
              <a:t>deteriorated</a:t>
            </a:r>
            <a:r>
              <a:rPr lang="es-ES" baseline="0" dirty="0" smtClean="0"/>
              <a:t> </a:t>
            </a:r>
            <a:r>
              <a:rPr lang="es-ES" baseline="0" dirty="0" err="1" smtClean="0"/>
              <a:t>from</a:t>
            </a:r>
            <a:r>
              <a:rPr lang="es-ES" baseline="0" dirty="0" smtClean="0"/>
              <a:t> </a:t>
            </a:r>
            <a:r>
              <a:rPr lang="es-ES" baseline="0" dirty="0" err="1" smtClean="0"/>
              <a:t>year</a:t>
            </a:r>
            <a:r>
              <a:rPr lang="es-ES" baseline="0" dirty="0" smtClean="0"/>
              <a:t> </a:t>
            </a:r>
            <a:r>
              <a:rPr lang="es-ES" baseline="0" dirty="0" err="1" smtClean="0"/>
              <a:t>one</a:t>
            </a:r>
            <a:r>
              <a:rPr lang="es-ES" baseline="0" dirty="0" smtClean="0"/>
              <a:t> to </a:t>
            </a:r>
            <a:r>
              <a:rPr lang="es-ES" baseline="0" dirty="0" err="1" smtClean="0"/>
              <a:t>year</a:t>
            </a:r>
            <a:r>
              <a:rPr lang="es-ES" baseline="0" dirty="0" smtClean="0"/>
              <a:t> </a:t>
            </a:r>
            <a:r>
              <a:rPr lang="es-ES" baseline="0" dirty="0" err="1" smtClean="0"/>
              <a:t>two</a:t>
            </a:r>
            <a:r>
              <a:rPr lang="es-ES" baseline="0" dirty="0" smtClean="0"/>
              <a:t> (as </a:t>
            </a:r>
            <a:r>
              <a:rPr lang="es-ES" baseline="0" dirty="0" err="1" smtClean="0"/>
              <a:t>expected</a:t>
            </a:r>
            <a:r>
              <a:rPr lang="es-ES" baseline="0" dirty="0" smtClean="0"/>
              <a:t>) </a:t>
            </a:r>
            <a:r>
              <a:rPr lang="es-ES" baseline="0" dirty="0" err="1" smtClean="0"/>
              <a:t>but</a:t>
            </a:r>
            <a:r>
              <a:rPr lang="es-ES" baseline="0" dirty="0" smtClean="0"/>
              <a:t> </a:t>
            </a:r>
            <a:r>
              <a:rPr lang="es-ES" baseline="0" dirty="0" err="1" smtClean="0"/>
              <a:t>the</a:t>
            </a:r>
            <a:r>
              <a:rPr lang="es-ES" baseline="0" dirty="0" smtClean="0"/>
              <a:t> </a:t>
            </a:r>
            <a:r>
              <a:rPr lang="es-ES" baseline="0" dirty="0" err="1" smtClean="0"/>
              <a:t>significantly</a:t>
            </a:r>
            <a:r>
              <a:rPr lang="es-ES" baseline="0" dirty="0" smtClean="0"/>
              <a:t> </a:t>
            </a:r>
            <a:r>
              <a:rPr lang="es-ES" baseline="0" dirty="0" err="1" smtClean="0"/>
              <a:t>improved</a:t>
            </a:r>
            <a:r>
              <a:rPr lang="es-ES" baseline="0" dirty="0" smtClean="0"/>
              <a:t> </a:t>
            </a:r>
            <a:r>
              <a:rPr lang="es-ES" baseline="0" dirty="0" err="1" smtClean="0"/>
              <a:t>again</a:t>
            </a:r>
            <a:r>
              <a:rPr lang="es-ES" baseline="0" dirty="0" smtClean="0"/>
              <a:t> in </a:t>
            </a:r>
            <a:r>
              <a:rPr lang="es-ES" baseline="0" dirty="0" err="1" smtClean="0"/>
              <a:t>year</a:t>
            </a:r>
            <a:r>
              <a:rPr lang="es-ES" baseline="0" dirty="0" smtClean="0"/>
              <a:t> </a:t>
            </a:r>
            <a:r>
              <a:rPr lang="es-ES" baseline="0" dirty="0" err="1" smtClean="0"/>
              <a:t>three</a:t>
            </a:r>
            <a:r>
              <a:rPr lang="es-ES" baseline="0" dirty="0" smtClean="0"/>
              <a:t>. </a:t>
            </a:r>
            <a:r>
              <a:rPr lang="es-ES" baseline="0" dirty="0" err="1" smtClean="0"/>
              <a:t>This</a:t>
            </a:r>
            <a:r>
              <a:rPr lang="es-ES" baseline="0" dirty="0" smtClean="0"/>
              <a:t> </a:t>
            </a:r>
            <a:r>
              <a:rPr lang="es-ES" baseline="0" dirty="0" err="1" smtClean="0"/>
              <a:t>could</a:t>
            </a:r>
            <a:r>
              <a:rPr lang="es-ES" baseline="0" dirty="0" smtClean="0"/>
              <a:t> look </a:t>
            </a:r>
            <a:r>
              <a:rPr lang="es-ES" baseline="0" dirty="0" err="1" smtClean="0"/>
              <a:t>like</a:t>
            </a:r>
            <a:r>
              <a:rPr lang="es-ES" baseline="0" dirty="0" smtClean="0"/>
              <a:t> </a:t>
            </a:r>
            <a:r>
              <a:rPr lang="es-ES" baseline="0" dirty="0" err="1" smtClean="0"/>
              <a:t>the</a:t>
            </a:r>
            <a:r>
              <a:rPr lang="es-ES" baseline="0" dirty="0" smtClean="0"/>
              <a:t> nets </a:t>
            </a:r>
            <a:r>
              <a:rPr lang="es-ES" baseline="0" dirty="0" err="1" smtClean="0"/>
              <a:t>have</a:t>
            </a:r>
            <a:r>
              <a:rPr lang="es-ES" baseline="0" dirty="0" smtClean="0"/>
              <a:t> </a:t>
            </a:r>
            <a:r>
              <a:rPr lang="es-ES" baseline="0" dirty="0" err="1" smtClean="0"/>
              <a:t>become</a:t>
            </a:r>
            <a:r>
              <a:rPr lang="es-ES" baseline="0" dirty="0" smtClean="0"/>
              <a:t> </a:t>
            </a:r>
            <a:r>
              <a:rPr lang="es-ES" baseline="0" dirty="0" err="1" smtClean="0"/>
              <a:t>better</a:t>
            </a:r>
            <a:r>
              <a:rPr lang="es-ES" baseline="0" dirty="0" smtClean="0"/>
              <a:t> </a:t>
            </a:r>
            <a:r>
              <a:rPr lang="es-ES" baseline="0" dirty="0" err="1" smtClean="0"/>
              <a:t>again</a:t>
            </a:r>
            <a:r>
              <a:rPr lang="es-ES" baseline="0" dirty="0" smtClean="0"/>
              <a:t>…. </a:t>
            </a:r>
            <a:r>
              <a:rPr lang="es-ES" baseline="0" dirty="0" err="1" smtClean="0"/>
              <a:t>But</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wrong</a:t>
            </a:r>
            <a:r>
              <a:rPr lang="es-ES" baseline="0" dirty="0" smtClean="0"/>
              <a:t> </a:t>
            </a:r>
            <a:r>
              <a:rPr lang="es-ES" baseline="0" dirty="0" err="1" smtClean="0"/>
              <a:t>because</a:t>
            </a:r>
            <a:r>
              <a:rPr lang="es-ES" baseline="0" dirty="0" smtClean="0"/>
              <a:t> </a:t>
            </a:r>
            <a:r>
              <a:rPr lang="es-ES" baseline="0" dirty="0" err="1" smtClean="0"/>
              <a:t>we</a:t>
            </a:r>
            <a:r>
              <a:rPr lang="es-ES" baseline="0" dirty="0" smtClean="0"/>
              <a:t> </a:t>
            </a:r>
            <a:r>
              <a:rPr lang="es-ES" baseline="0" dirty="0" err="1" smtClean="0"/>
              <a:t>only</a:t>
            </a:r>
            <a:r>
              <a:rPr lang="es-ES" baseline="0" dirty="0" smtClean="0"/>
              <a:t> look at </a:t>
            </a:r>
            <a:r>
              <a:rPr lang="es-ES" baseline="0" dirty="0" err="1" smtClean="0"/>
              <a:t>the</a:t>
            </a:r>
            <a:r>
              <a:rPr lang="es-ES" baseline="0" dirty="0" smtClean="0"/>
              <a:t> </a:t>
            </a:r>
            <a:r>
              <a:rPr lang="es-ES" baseline="0" dirty="0" err="1" smtClean="0"/>
              <a:t>surviving</a:t>
            </a:r>
            <a:r>
              <a:rPr lang="es-ES" baseline="0" dirty="0" smtClean="0"/>
              <a:t> nets!!! </a:t>
            </a:r>
            <a:r>
              <a:rPr lang="es-ES" baseline="0" dirty="0" err="1" smtClean="0"/>
              <a:t>Between</a:t>
            </a:r>
            <a:r>
              <a:rPr lang="es-ES" baseline="0" dirty="0" smtClean="0"/>
              <a:t> </a:t>
            </a:r>
            <a:r>
              <a:rPr lang="es-ES" baseline="0" dirty="0" err="1" smtClean="0"/>
              <a:t>years</a:t>
            </a:r>
            <a:r>
              <a:rPr lang="es-ES" baseline="0" dirty="0" smtClean="0"/>
              <a:t> 2 and </a:t>
            </a:r>
            <a:r>
              <a:rPr lang="es-ES" baseline="0" dirty="0" err="1" smtClean="0"/>
              <a:t>three</a:t>
            </a:r>
            <a:r>
              <a:rPr lang="es-ES" baseline="0" dirty="0" smtClean="0"/>
              <a:t> </a:t>
            </a:r>
            <a:r>
              <a:rPr lang="es-ES" baseline="0" dirty="0" err="1" smtClean="0"/>
              <a:t>people</a:t>
            </a:r>
            <a:r>
              <a:rPr lang="es-ES" baseline="0" dirty="0" smtClean="0"/>
              <a:t> </a:t>
            </a:r>
            <a:r>
              <a:rPr lang="es-ES" baseline="0" dirty="0" err="1" smtClean="0"/>
              <a:t>started</a:t>
            </a:r>
            <a:r>
              <a:rPr lang="es-ES" baseline="0" dirty="0" smtClean="0"/>
              <a:t> </a:t>
            </a:r>
            <a:r>
              <a:rPr lang="es-ES" baseline="0" dirty="0" err="1" smtClean="0"/>
              <a:t>increasingly</a:t>
            </a:r>
            <a:r>
              <a:rPr lang="es-ES" baseline="0" dirty="0" smtClean="0"/>
              <a:t> to </a:t>
            </a:r>
            <a:r>
              <a:rPr lang="es-ES" baseline="0" dirty="0" err="1" smtClean="0"/>
              <a:t>discard</a:t>
            </a:r>
            <a:r>
              <a:rPr lang="es-ES" baseline="0" dirty="0" smtClean="0"/>
              <a:t> </a:t>
            </a:r>
            <a:r>
              <a:rPr lang="es-ES" baseline="0" dirty="0" err="1" smtClean="0"/>
              <a:t>the</a:t>
            </a:r>
            <a:r>
              <a:rPr lang="es-ES" baseline="0" dirty="0" smtClean="0"/>
              <a:t> toen nets </a:t>
            </a:r>
            <a:r>
              <a:rPr lang="es-ES" baseline="0" dirty="0" err="1" smtClean="0"/>
              <a:t>which</a:t>
            </a:r>
            <a:r>
              <a:rPr lang="es-ES" baseline="0" dirty="0" smtClean="0"/>
              <a:t> </a:t>
            </a:r>
            <a:r>
              <a:rPr lang="es-ES" baseline="0" dirty="0" err="1" smtClean="0"/>
              <a:t>were</a:t>
            </a:r>
            <a:r>
              <a:rPr lang="es-ES" baseline="0" dirty="0" smtClean="0"/>
              <a:t> </a:t>
            </a:r>
            <a:r>
              <a:rPr lang="es-ES" baseline="0" dirty="0" err="1" smtClean="0"/>
              <a:t>then</a:t>
            </a:r>
            <a:r>
              <a:rPr lang="es-ES" baseline="0" dirty="0" smtClean="0"/>
              <a:t> no </a:t>
            </a:r>
            <a:r>
              <a:rPr lang="es-ES" baseline="0" dirty="0" err="1" smtClean="0"/>
              <a:t>longer</a:t>
            </a:r>
            <a:r>
              <a:rPr lang="es-ES" baseline="0" dirty="0" smtClean="0"/>
              <a:t> </a:t>
            </a:r>
            <a:r>
              <a:rPr lang="es-ES" baseline="0" dirty="0" err="1" smtClean="0"/>
              <a:t>present</a:t>
            </a:r>
            <a:r>
              <a:rPr lang="es-ES" baseline="0" dirty="0" smtClean="0"/>
              <a:t> in </a:t>
            </a:r>
            <a:r>
              <a:rPr lang="es-ES" baseline="0" dirty="0" err="1" smtClean="0"/>
              <a:t>year</a:t>
            </a:r>
            <a:r>
              <a:rPr lang="es-ES" baseline="0" dirty="0" smtClean="0"/>
              <a:t> </a:t>
            </a:r>
            <a:r>
              <a:rPr lang="es-ES" baseline="0" dirty="0" err="1" smtClean="0"/>
              <a:t>three</a:t>
            </a:r>
            <a:r>
              <a:rPr lang="es-ES" baseline="0" dirty="0" smtClean="0"/>
              <a:t> </a:t>
            </a:r>
            <a:r>
              <a:rPr lang="es-ES" baseline="0" dirty="0" err="1" smtClean="0"/>
              <a:t>leading</a:t>
            </a:r>
            <a:r>
              <a:rPr lang="es-ES" baseline="0" dirty="0" smtClean="0"/>
              <a:t> to </a:t>
            </a:r>
            <a:r>
              <a:rPr lang="es-ES" baseline="0" dirty="0" err="1" smtClean="0"/>
              <a:t>the</a:t>
            </a:r>
            <a:r>
              <a:rPr lang="es-ES" baseline="0" dirty="0" smtClean="0"/>
              <a:t> “</a:t>
            </a:r>
            <a:r>
              <a:rPr lang="es-ES" baseline="0" dirty="0" err="1" smtClean="0"/>
              <a:t>improved</a:t>
            </a:r>
            <a:r>
              <a:rPr lang="es-ES" baseline="0" dirty="0" smtClean="0"/>
              <a:t>” </a:t>
            </a:r>
            <a:r>
              <a:rPr lang="es-ES" baseline="0" dirty="0" err="1" smtClean="0"/>
              <a:t>result</a:t>
            </a:r>
            <a:r>
              <a:rPr lang="es-ES" baseline="0" dirty="0" smtClean="0"/>
              <a:t>.</a:t>
            </a:r>
          </a:p>
          <a:p>
            <a:endParaRPr lang="es-ES" baseline="0" dirty="0" smtClean="0"/>
          </a:p>
          <a:p>
            <a:r>
              <a:rPr lang="es-ES" baseline="0" dirty="0" err="1" smtClean="0"/>
              <a:t>This</a:t>
            </a:r>
            <a:r>
              <a:rPr lang="es-ES" baseline="0" dirty="0" smtClean="0"/>
              <a:t> </a:t>
            </a:r>
            <a:r>
              <a:rPr lang="es-ES" baseline="0" dirty="0" err="1" smtClean="0"/>
              <a:t>demonstrates</a:t>
            </a:r>
            <a:r>
              <a:rPr lang="es-ES" baseline="0" dirty="0" smtClean="0"/>
              <a:t> </a:t>
            </a:r>
            <a:r>
              <a:rPr lang="es-ES" baseline="0" dirty="0" err="1" smtClean="0"/>
              <a:t>nicely</a:t>
            </a:r>
            <a:r>
              <a:rPr lang="es-ES" baseline="0" dirty="0" smtClean="0"/>
              <a:t> </a:t>
            </a:r>
            <a:r>
              <a:rPr lang="es-ES" baseline="0" dirty="0" err="1" smtClean="0"/>
              <a:t>the</a:t>
            </a:r>
            <a:r>
              <a:rPr lang="es-ES" baseline="0" dirty="0" smtClean="0"/>
              <a:t> </a:t>
            </a:r>
            <a:r>
              <a:rPr lang="es-ES" baseline="0" dirty="0" err="1" smtClean="0"/>
              <a:t>need</a:t>
            </a:r>
            <a:r>
              <a:rPr lang="es-ES" baseline="0" dirty="0" smtClean="0"/>
              <a:t> </a:t>
            </a:r>
            <a:r>
              <a:rPr lang="es-ES" baseline="0" dirty="0" err="1" smtClean="0"/>
              <a:t>for</a:t>
            </a:r>
            <a:r>
              <a:rPr lang="es-ES" baseline="0" dirty="0" smtClean="0"/>
              <a:t> </a:t>
            </a:r>
            <a:r>
              <a:rPr lang="es-ES" baseline="0" dirty="0" err="1" smtClean="0"/>
              <a:t>measuring</a:t>
            </a:r>
            <a:r>
              <a:rPr lang="es-ES" baseline="0" dirty="0" smtClean="0"/>
              <a:t> </a:t>
            </a:r>
            <a:r>
              <a:rPr lang="es-ES" baseline="0" dirty="0" err="1" smtClean="0"/>
              <a:t>attirion</a:t>
            </a:r>
            <a:r>
              <a:rPr lang="es-ES" baseline="0" dirty="0" smtClean="0"/>
              <a:t> AND </a:t>
            </a:r>
            <a:r>
              <a:rPr lang="es-ES" baseline="0" dirty="0" err="1" smtClean="0"/>
              <a:t>integrity</a:t>
            </a:r>
            <a:r>
              <a:rPr lang="es-ES" baseline="0" dirty="0" smtClean="0"/>
              <a:t> to </a:t>
            </a:r>
            <a:r>
              <a:rPr lang="es-ES" baseline="0" dirty="0" err="1" smtClean="0"/>
              <a:t>get</a:t>
            </a:r>
            <a:r>
              <a:rPr lang="es-ES" baseline="0" dirty="0" smtClean="0"/>
              <a:t> </a:t>
            </a:r>
            <a:r>
              <a:rPr lang="es-ES" baseline="0" dirty="0" err="1" smtClean="0"/>
              <a:t>valid</a:t>
            </a:r>
            <a:r>
              <a:rPr lang="es-ES" baseline="0" dirty="0" smtClean="0"/>
              <a:t> </a:t>
            </a:r>
            <a:r>
              <a:rPr lang="es-ES" baseline="0" dirty="0" err="1" smtClean="0"/>
              <a:t>results</a:t>
            </a:r>
            <a:r>
              <a:rPr lang="es-ES" baseline="0" dirty="0" smtClean="0"/>
              <a:t> of </a:t>
            </a:r>
            <a:r>
              <a:rPr lang="es-ES" baseline="0" dirty="0" err="1" smtClean="0"/>
              <a:t>physical</a:t>
            </a:r>
            <a:r>
              <a:rPr lang="es-ES" baseline="0" dirty="0" smtClean="0"/>
              <a:t> </a:t>
            </a:r>
            <a:r>
              <a:rPr lang="es-ES" baseline="0" dirty="0" err="1" smtClean="0"/>
              <a:t>durability</a:t>
            </a:r>
            <a:r>
              <a:rPr lang="es-ES" baseline="0" dirty="0" smtClean="0"/>
              <a:t> of LLIN. </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34</a:t>
            </a:fld>
            <a:endParaRPr lang="en-US"/>
          </a:p>
        </p:txBody>
      </p:sp>
    </p:spTree>
    <p:extLst>
      <p:ext uri="{BB962C8B-B14F-4D97-AF65-F5344CB8AC3E}">
        <p14:creationId xmlns:p14="http://schemas.microsoft.com/office/powerpoint/2010/main" val="3657253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Based</a:t>
            </a:r>
            <a:r>
              <a:rPr lang="es-ES" dirty="0" smtClean="0"/>
              <a:t> </a:t>
            </a:r>
            <a:r>
              <a:rPr lang="es-ES" dirty="0" err="1" smtClean="0"/>
              <a:t>on</a:t>
            </a:r>
            <a:r>
              <a:rPr lang="es-ES" dirty="0" smtClean="0"/>
              <a:t> </a:t>
            </a:r>
            <a:r>
              <a:rPr lang="es-ES" dirty="0" err="1" smtClean="0"/>
              <a:t>all</a:t>
            </a:r>
            <a:r>
              <a:rPr lang="es-ES" dirty="0" smtClean="0"/>
              <a:t> </a:t>
            </a:r>
            <a:r>
              <a:rPr lang="es-ES" dirty="0" err="1" smtClean="0"/>
              <a:t>the</a:t>
            </a:r>
            <a:r>
              <a:rPr lang="es-ES" dirty="0" smtClean="0"/>
              <a:t> </a:t>
            </a:r>
            <a:r>
              <a:rPr lang="es-ES" dirty="0" err="1" smtClean="0"/>
              <a:t>elements</a:t>
            </a:r>
            <a:r>
              <a:rPr lang="es-ES" dirty="0" smtClean="0"/>
              <a:t>, </a:t>
            </a:r>
            <a:r>
              <a:rPr lang="es-ES" dirty="0" err="1" smtClean="0"/>
              <a:t>the</a:t>
            </a:r>
            <a:r>
              <a:rPr lang="es-ES" dirty="0" smtClean="0"/>
              <a:t> </a:t>
            </a:r>
            <a:r>
              <a:rPr lang="es-ES" dirty="0" err="1" smtClean="0"/>
              <a:t>recommended</a:t>
            </a:r>
            <a:r>
              <a:rPr lang="es-ES" dirty="0" smtClean="0"/>
              <a:t> </a:t>
            </a:r>
            <a:r>
              <a:rPr lang="es-ES" dirty="0" err="1" smtClean="0"/>
              <a:t>way</a:t>
            </a:r>
            <a:r>
              <a:rPr lang="es-ES" dirty="0" smtClean="0"/>
              <a:t> to </a:t>
            </a:r>
            <a:r>
              <a:rPr lang="es-ES" dirty="0" err="1" smtClean="0"/>
              <a:t>estimate</a:t>
            </a:r>
            <a:r>
              <a:rPr lang="es-ES" dirty="0" smtClean="0"/>
              <a:t> </a:t>
            </a:r>
            <a:r>
              <a:rPr lang="es-ES" dirty="0" err="1" smtClean="0"/>
              <a:t>the</a:t>
            </a:r>
            <a:r>
              <a:rPr lang="es-ES" dirty="0" smtClean="0"/>
              <a:t> </a:t>
            </a:r>
            <a:r>
              <a:rPr lang="es-ES" dirty="0" err="1" smtClean="0"/>
              <a:t>physical</a:t>
            </a:r>
            <a:r>
              <a:rPr lang="es-ES" baseline="0" dirty="0" smtClean="0"/>
              <a:t> </a:t>
            </a:r>
            <a:r>
              <a:rPr lang="es-ES" baseline="0" dirty="0" err="1" smtClean="0"/>
              <a:t>survival</a:t>
            </a:r>
            <a:r>
              <a:rPr lang="es-ES" baseline="0" dirty="0" smtClean="0"/>
              <a:t> of </a:t>
            </a:r>
            <a:r>
              <a:rPr lang="es-ES" baseline="0" dirty="0" err="1" smtClean="0"/>
              <a:t>an</a:t>
            </a:r>
            <a:r>
              <a:rPr lang="es-ES" baseline="0" dirty="0" smtClean="0"/>
              <a:t> LLIN in a </a:t>
            </a:r>
            <a:r>
              <a:rPr lang="es-ES" baseline="0" dirty="0" err="1" smtClean="0"/>
              <a:t>given</a:t>
            </a:r>
            <a:r>
              <a:rPr lang="es-ES" baseline="0" dirty="0" smtClean="0"/>
              <a:t> </a:t>
            </a:r>
            <a:r>
              <a:rPr lang="es-ES" baseline="0" dirty="0" err="1" smtClean="0"/>
              <a:t>location</a:t>
            </a:r>
            <a:r>
              <a:rPr lang="es-ES" baseline="0" dirty="0" smtClean="0"/>
              <a:t> up to time X </a:t>
            </a:r>
            <a:r>
              <a:rPr lang="es-ES" baseline="0" dirty="0" err="1" smtClean="0"/>
              <a:t>is</a:t>
            </a:r>
            <a:r>
              <a:rPr lang="es-ES" baseline="0" dirty="0" smtClean="0"/>
              <a:t> </a:t>
            </a:r>
            <a:r>
              <a:rPr lang="es-ES" baseline="0" dirty="0" err="1" smtClean="0"/>
              <a:t>shown</a:t>
            </a:r>
            <a:r>
              <a:rPr lang="es-ES" baseline="0" dirty="0" smtClean="0"/>
              <a:t> </a:t>
            </a:r>
            <a:r>
              <a:rPr lang="es-ES" baseline="0" dirty="0" err="1" smtClean="0"/>
              <a:t>here</a:t>
            </a:r>
            <a:r>
              <a:rPr lang="es-ES" baseline="0" dirty="0" smtClean="0"/>
              <a:t>.</a:t>
            </a:r>
          </a:p>
          <a:p>
            <a:endParaRPr lang="es-ES" baseline="0" dirty="0" smtClean="0"/>
          </a:p>
          <a:p>
            <a:r>
              <a:rPr lang="es-ES" baseline="0" dirty="0" err="1" smtClean="0"/>
              <a:t>We</a:t>
            </a:r>
            <a:r>
              <a:rPr lang="es-ES" baseline="0" dirty="0" smtClean="0"/>
              <a:t> </a:t>
            </a:r>
            <a:r>
              <a:rPr lang="es-ES" baseline="0" dirty="0" err="1" smtClean="0"/>
              <a:t>first</a:t>
            </a:r>
            <a:r>
              <a:rPr lang="es-ES" baseline="0" dirty="0" smtClean="0"/>
              <a:t> determine </a:t>
            </a:r>
            <a:r>
              <a:rPr lang="es-ES" baseline="0" dirty="0" err="1" smtClean="0"/>
              <a:t>the</a:t>
            </a:r>
            <a:r>
              <a:rPr lang="es-ES" baseline="0" dirty="0" smtClean="0"/>
              <a:t> nets </a:t>
            </a:r>
            <a:r>
              <a:rPr lang="es-ES" baseline="0" dirty="0" err="1" smtClean="0"/>
              <a:t>originally</a:t>
            </a:r>
            <a:r>
              <a:rPr lang="es-ES" baseline="0" dirty="0" smtClean="0"/>
              <a:t> </a:t>
            </a:r>
            <a:r>
              <a:rPr lang="es-ES" baseline="0" dirty="0" err="1" smtClean="0"/>
              <a:t>distributed</a:t>
            </a:r>
            <a:r>
              <a:rPr lang="es-ES" baseline="0" dirty="0" smtClean="0"/>
              <a:t> </a:t>
            </a:r>
            <a:r>
              <a:rPr lang="es-ES" baseline="0" dirty="0" err="1" smtClean="0"/>
              <a:t>or</a:t>
            </a:r>
            <a:r>
              <a:rPr lang="es-ES" baseline="0" dirty="0" smtClean="0"/>
              <a:t> </a:t>
            </a:r>
            <a:r>
              <a:rPr lang="es-ES" baseline="0" dirty="0" err="1" smtClean="0"/>
              <a:t>identified</a:t>
            </a:r>
            <a:r>
              <a:rPr lang="es-ES" baseline="0" dirty="0" smtClean="0"/>
              <a:t> as </a:t>
            </a: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cohort</a:t>
            </a:r>
            <a:r>
              <a:rPr lang="es-ES" baseline="0" dirty="0" smtClean="0"/>
              <a:t>.</a:t>
            </a:r>
          </a:p>
          <a:p>
            <a:endParaRPr lang="es-ES" baseline="0" dirty="0" smtClean="0"/>
          </a:p>
          <a:p>
            <a:r>
              <a:rPr lang="es-ES" baseline="0" dirty="0" err="1" smtClean="0"/>
              <a:t>Then</a:t>
            </a:r>
            <a:r>
              <a:rPr lang="es-ES" baseline="0" dirty="0" smtClean="0"/>
              <a:t> </a:t>
            </a:r>
            <a:r>
              <a:rPr lang="es-ES" baseline="0" dirty="0" err="1" smtClean="0"/>
              <a:t>we</a:t>
            </a:r>
            <a:r>
              <a:rPr lang="es-ES" baseline="0" dirty="0" smtClean="0"/>
              <a:t> </a:t>
            </a:r>
            <a:r>
              <a:rPr lang="es-ES" baseline="0" dirty="0" err="1" smtClean="0"/>
              <a:t>detrmine</a:t>
            </a:r>
            <a:r>
              <a:rPr lang="es-ES" baseline="0" dirty="0" smtClean="0"/>
              <a:t> </a:t>
            </a:r>
            <a:r>
              <a:rPr lang="es-ES" baseline="0" dirty="0" err="1" smtClean="0"/>
              <a:t>which</a:t>
            </a:r>
            <a:r>
              <a:rPr lang="es-ES" baseline="0" dirty="0" smtClean="0"/>
              <a:t> nets are </a:t>
            </a:r>
            <a:r>
              <a:rPr lang="es-ES" baseline="0" dirty="0" err="1" smtClean="0"/>
              <a:t>still</a:t>
            </a:r>
            <a:r>
              <a:rPr lang="es-ES" baseline="0" dirty="0" smtClean="0"/>
              <a:t> </a:t>
            </a:r>
            <a:r>
              <a:rPr lang="es-ES" baseline="0" dirty="0" err="1" smtClean="0"/>
              <a:t>there</a:t>
            </a:r>
            <a:r>
              <a:rPr lang="es-ES" baseline="0" dirty="0" smtClean="0"/>
              <a:t> and </a:t>
            </a:r>
            <a:r>
              <a:rPr lang="es-ES" baseline="0" dirty="0" err="1" smtClean="0"/>
              <a:t>how</a:t>
            </a:r>
            <a:r>
              <a:rPr lang="es-ES" baseline="0" dirty="0" smtClean="0"/>
              <a:t> </a:t>
            </a:r>
            <a:r>
              <a:rPr lang="es-ES" baseline="0" dirty="0" err="1" smtClean="0"/>
              <a:t>many</a:t>
            </a:r>
            <a:r>
              <a:rPr lang="es-ES" baseline="0" dirty="0" smtClean="0"/>
              <a:t> </a:t>
            </a:r>
            <a:r>
              <a:rPr lang="es-ES" baseline="0" dirty="0" err="1" smtClean="0"/>
              <a:t>were</a:t>
            </a:r>
            <a:r>
              <a:rPr lang="es-ES" baseline="0" dirty="0" smtClean="0"/>
              <a:t> </a:t>
            </a:r>
            <a:r>
              <a:rPr lang="es-ES" baseline="0" dirty="0" err="1" smtClean="0"/>
              <a:t>lost</a:t>
            </a:r>
            <a:endParaRPr lang="es-ES" baseline="0" dirty="0" smtClean="0"/>
          </a:p>
          <a:p>
            <a:endParaRPr lang="es-ES" baseline="0" dirty="0" smtClean="0"/>
          </a:p>
          <a:p>
            <a:r>
              <a:rPr lang="es-ES" baseline="0" dirty="0" err="1" smtClean="0"/>
              <a:t>From</a:t>
            </a:r>
            <a:r>
              <a:rPr lang="es-ES" baseline="0" dirty="0" smtClean="0"/>
              <a:t> </a:t>
            </a:r>
            <a:r>
              <a:rPr lang="es-ES" baseline="0" dirty="0" err="1" smtClean="0"/>
              <a:t>those</a:t>
            </a:r>
            <a:r>
              <a:rPr lang="es-ES" baseline="0" dirty="0" smtClean="0"/>
              <a:t> </a:t>
            </a:r>
            <a:r>
              <a:rPr lang="es-ES" baseline="0" dirty="0" err="1" smtClean="0"/>
              <a:t>lost</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out</a:t>
            </a:r>
            <a:r>
              <a:rPr lang="es-ES" baseline="0" dirty="0" smtClean="0"/>
              <a:t> </a:t>
            </a:r>
            <a:r>
              <a:rPr lang="es-ES" baseline="0" dirty="0" err="1" smtClean="0"/>
              <a:t>how</a:t>
            </a:r>
            <a:r>
              <a:rPr lang="es-ES" baseline="0" dirty="0" smtClean="0"/>
              <a:t> </a:t>
            </a:r>
            <a:r>
              <a:rPr lang="es-ES" baseline="0" dirty="0" err="1" smtClean="0"/>
              <a:t>many</a:t>
            </a:r>
            <a:r>
              <a:rPr lang="es-ES" baseline="0" dirty="0" smtClean="0"/>
              <a:t> </a:t>
            </a:r>
            <a:r>
              <a:rPr lang="es-ES" baseline="0" dirty="0" err="1" smtClean="0"/>
              <a:t>were</a:t>
            </a:r>
            <a:r>
              <a:rPr lang="es-ES" baseline="0" dirty="0" smtClean="0"/>
              <a:t> </a:t>
            </a:r>
            <a:r>
              <a:rPr lang="es-ES" baseline="0" dirty="0" err="1" smtClean="0"/>
              <a:t>given</a:t>
            </a:r>
            <a:r>
              <a:rPr lang="es-ES" baseline="0" dirty="0" smtClean="0"/>
              <a:t> </a:t>
            </a:r>
            <a:r>
              <a:rPr lang="es-ES" baseline="0" dirty="0" err="1" smtClean="0"/>
              <a:t>away</a:t>
            </a:r>
            <a:r>
              <a:rPr lang="es-ES" baseline="0" dirty="0" smtClean="0"/>
              <a:t> to be </a:t>
            </a:r>
            <a:r>
              <a:rPr lang="es-ES" baseline="0" dirty="0" err="1" smtClean="0"/>
              <a:t>used</a:t>
            </a:r>
            <a:r>
              <a:rPr lang="es-ES" baseline="0" dirty="0" smtClean="0"/>
              <a:t> </a:t>
            </a:r>
            <a:r>
              <a:rPr lang="es-ES" baseline="0" dirty="0" err="1" smtClean="0"/>
              <a:t>by</a:t>
            </a:r>
            <a:r>
              <a:rPr lang="es-ES" baseline="0" dirty="0" smtClean="0"/>
              <a:t> </a:t>
            </a:r>
            <a:r>
              <a:rPr lang="es-ES" baseline="0" dirty="0" err="1" smtClean="0"/>
              <a:t>others</a:t>
            </a:r>
            <a:r>
              <a:rPr lang="es-ES" baseline="0" dirty="0" smtClean="0"/>
              <a:t> and </a:t>
            </a:r>
            <a:r>
              <a:rPr lang="es-ES" baseline="0" dirty="0" err="1" smtClean="0"/>
              <a:t>these</a:t>
            </a:r>
            <a:r>
              <a:rPr lang="es-ES" baseline="0" dirty="0" smtClean="0"/>
              <a:t> </a:t>
            </a:r>
            <a:r>
              <a:rPr lang="es-ES" baseline="0" dirty="0" err="1" smtClean="0"/>
              <a:t>ar</a:t>
            </a:r>
            <a:r>
              <a:rPr lang="es-ES" baseline="0" dirty="0" smtClean="0"/>
              <a:t> NOT </a:t>
            </a:r>
            <a:r>
              <a:rPr lang="es-ES" baseline="0" dirty="0" err="1" smtClean="0"/>
              <a:t>considered</a:t>
            </a:r>
            <a:r>
              <a:rPr lang="es-ES" baseline="0" dirty="0" smtClean="0"/>
              <a:t> in </a:t>
            </a:r>
            <a:r>
              <a:rPr lang="es-ES" baseline="0" dirty="0" err="1" smtClean="0"/>
              <a:t>the</a:t>
            </a:r>
            <a:r>
              <a:rPr lang="es-ES" baseline="0" dirty="0" smtClean="0"/>
              <a:t> </a:t>
            </a:r>
            <a:r>
              <a:rPr lang="es-ES" baseline="0" dirty="0" err="1" smtClean="0"/>
              <a:t>calculation</a:t>
            </a:r>
            <a:endParaRPr lang="es-ES" baseline="0" dirty="0" smtClean="0"/>
          </a:p>
          <a:p>
            <a:endParaRPr lang="es-ES" baseline="0" dirty="0" smtClean="0"/>
          </a:p>
          <a:p>
            <a:r>
              <a:rPr lang="es-ES" baseline="0" dirty="0" err="1" smtClean="0"/>
              <a:t>From</a:t>
            </a:r>
            <a:r>
              <a:rPr lang="es-ES" baseline="0" dirty="0" smtClean="0"/>
              <a:t> </a:t>
            </a:r>
            <a:r>
              <a:rPr lang="es-ES" baseline="0" dirty="0" err="1" smtClean="0"/>
              <a:t>the</a:t>
            </a:r>
            <a:r>
              <a:rPr lang="es-ES" baseline="0" dirty="0" smtClean="0"/>
              <a:t> </a:t>
            </a:r>
            <a:r>
              <a:rPr lang="es-ES" baseline="0" dirty="0" err="1" smtClean="0"/>
              <a:t>surviving</a:t>
            </a:r>
            <a:r>
              <a:rPr lang="es-ES" baseline="0" dirty="0" smtClean="0"/>
              <a:t> nets </a:t>
            </a:r>
            <a:r>
              <a:rPr lang="es-ES" baseline="0" dirty="0" err="1" smtClean="0"/>
              <a:t>we</a:t>
            </a:r>
            <a:r>
              <a:rPr lang="es-ES" baseline="0" dirty="0" smtClean="0"/>
              <a:t> determine </a:t>
            </a:r>
            <a:r>
              <a:rPr lang="es-ES" baseline="0" dirty="0" err="1" smtClean="0"/>
              <a:t>the</a:t>
            </a:r>
            <a:r>
              <a:rPr lang="es-ES" baseline="0" dirty="0" smtClean="0"/>
              <a:t> </a:t>
            </a:r>
            <a:r>
              <a:rPr lang="es-ES" baseline="0" dirty="0" err="1" smtClean="0"/>
              <a:t>proprotion</a:t>
            </a:r>
            <a:r>
              <a:rPr lang="es-ES" baseline="0" dirty="0" smtClean="0"/>
              <a:t> </a:t>
            </a:r>
            <a:r>
              <a:rPr lang="es-ES" baseline="0" dirty="0" err="1" smtClean="0"/>
              <a:t>still</a:t>
            </a:r>
            <a:r>
              <a:rPr lang="es-ES" baseline="0" dirty="0" smtClean="0"/>
              <a:t> in </a:t>
            </a:r>
            <a:r>
              <a:rPr lang="es-ES" baseline="0" dirty="0" err="1" smtClean="0"/>
              <a:t>serviveable</a:t>
            </a:r>
            <a:r>
              <a:rPr lang="es-ES" baseline="0" dirty="0" smtClean="0"/>
              <a:t> </a:t>
            </a:r>
            <a:r>
              <a:rPr lang="es-ES" baseline="0" dirty="0" err="1" smtClean="0"/>
              <a:t>condition</a:t>
            </a:r>
            <a:r>
              <a:rPr lang="es-ES" baseline="0" dirty="0" smtClean="0"/>
              <a:t> </a:t>
            </a:r>
            <a:r>
              <a:rPr lang="es-ES" baseline="0" dirty="0" err="1" smtClean="0"/>
              <a:t>based</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measured</a:t>
            </a:r>
            <a:r>
              <a:rPr lang="es-ES" baseline="0" dirty="0" smtClean="0"/>
              <a:t> PHI</a:t>
            </a:r>
          </a:p>
          <a:p>
            <a:endParaRPr lang="es-ES" baseline="0" dirty="0" smtClean="0"/>
          </a:p>
          <a:p>
            <a:r>
              <a:rPr lang="es-ES" baseline="0" dirty="0" err="1" smtClean="0"/>
              <a:t>Now</a:t>
            </a:r>
            <a:r>
              <a:rPr lang="es-ES" baseline="0" dirty="0" smtClean="0"/>
              <a:t> </a:t>
            </a:r>
            <a:r>
              <a:rPr lang="es-ES" baseline="0" dirty="0" err="1" smtClean="0"/>
              <a:t>we</a:t>
            </a:r>
            <a:r>
              <a:rPr lang="es-ES" baseline="0" dirty="0" smtClean="0"/>
              <a:t> can </a:t>
            </a:r>
            <a:r>
              <a:rPr lang="es-ES" baseline="0" dirty="0" err="1" smtClean="0"/>
              <a:t>calculate</a:t>
            </a:r>
            <a:r>
              <a:rPr lang="es-ES" baseline="0" dirty="0" smtClean="0"/>
              <a:t> </a:t>
            </a:r>
            <a:r>
              <a:rPr lang="es-ES" baseline="0" dirty="0" err="1" smtClean="0"/>
              <a:t>the</a:t>
            </a:r>
            <a:r>
              <a:rPr lang="es-ES" baseline="0" dirty="0" smtClean="0"/>
              <a:t> </a:t>
            </a:r>
            <a:r>
              <a:rPr lang="es-ES" baseline="0" dirty="0" err="1" smtClean="0"/>
              <a:t>survival</a:t>
            </a:r>
            <a:r>
              <a:rPr lang="es-ES" baseline="0" dirty="0" smtClean="0"/>
              <a:t> </a:t>
            </a:r>
            <a:r>
              <a:rPr lang="es-ES" baseline="0" dirty="0" err="1" smtClean="0"/>
              <a:t>rate</a:t>
            </a:r>
            <a:r>
              <a:rPr lang="es-ES" baseline="0" dirty="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35</a:t>
            </a:fld>
            <a:endParaRPr lang="en-US"/>
          </a:p>
        </p:txBody>
      </p:sp>
    </p:spTree>
    <p:extLst>
      <p:ext uri="{BB962C8B-B14F-4D97-AF65-F5344CB8AC3E}">
        <p14:creationId xmlns:p14="http://schemas.microsoft.com/office/powerpoint/2010/main" val="296469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t>
            </a:r>
            <a:r>
              <a:rPr lang="es-ES" dirty="0" err="1" smtClean="0"/>
              <a:t>by</a:t>
            </a:r>
            <a:r>
              <a:rPr lang="es-ES" dirty="0" smtClean="0"/>
              <a:t> </a:t>
            </a:r>
            <a:r>
              <a:rPr lang="es-ES" dirty="0" err="1" smtClean="0"/>
              <a:t>this</a:t>
            </a:r>
            <a:r>
              <a:rPr lang="es-ES" dirty="0" smtClean="0"/>
              <a:t> formula </a:t>
            </a:r>
            <a:r>
              <a:rPr lang="es-ES" dirty="0" err="1" smtClean="0"/>
              <a:t>where</a:t>
            </a:r>
            <a:r>
              <a:rPr lang="es-ES" dirty="0" smtClean="0"/>
              <a:t> “</a:t>
            </a:r>
            <a:r>
              <a:rPr lang="es-ES" dirty="0" err="1" smtClean="0"/>
              <a:t>fit</a:t>
            </a:r>
            <a:r>
              <a:rPr lang="es-ES" dirty="0" smtClean="0"/>
              <a:t> </a:t>
            </a:r>
            <a:r>
              <a:rPr lang="es-ES" dirty="0" err="1" smtClean="0"/>
              <a:t>for</a:t>
            </a:r>
            <a:r>
              <a:rPr lang="es-ES" dirty="0" smtClean="0"/>
              <a:t> use” </a:t>
            </a:r>
            <a:r>
              <a:rPr lang="es-ES" dirty="0" err="1" smtClean="0"/>
              <a:t>means</a:t>
            </a:r>
            <a:r>
              <a:rPr lang="es-ES" dirty="0" smtClean="0"/>
              <a:t> “</a:t>
            </a:r>
            <a:r>
              <a:rPr lang="es-ES" dirty="0" err="1" smtClean="0"/>
              <a:t>serviceable</a:t>
            </a:r>
            <a:r>
              <a:rPr lang="es-ES" dirty="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36</a:t>
            </a:fld>
            <a:endParaRPr lang="en-US"/>
          </a:p>
        </p:txBody>
      </p:sp>
    </p:spTree>
    <p:extLst>
      <p:ext uri="{BB962C8B-B14F-4D97-AF65-F5344CB8AC3E}">
        <p14:creationId xmlns:p14="http://schemas.microsoft.com/office/powerpoint/2010/main" val="1384625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Now</a:t>
            </a:r>
            <a:r>
              <a:rPr lang="es-ES" baseline="0" dirty="0" smtClean="0"/>
              <a:t> </a:t>
            </a:r>
            <a:r>
              <a:rPr lang="es-ES" baseline="0" dirty="0" err="1" smtClean="0"/>
              <a:t>we</a:t>
            </a:r>
            <a:r>
              <a:rPr lang="es-ES" baseline="0" dirty="0" smtClean="0"/>
              <a:t> can </a:t>
            </a:r>
            <a:r>
              <a:rPr lang="es-ES" baseline="0" dirty="0" err="1" smtClean="0"/>
              <a:t>plot</a:t>
            </a:r>
            <a:r>
              <a:rPr lang="es-ES" baseline="0" dirty="0" smtClean="0"/>
              <a:t> </a:t>
            </a:r>
            <a:r>
              <a:rPr lang="es-ES" baseline="0" dirty="0" err="1" smtClean="0"/>
              <a:t>results</a:t>
            </a:r>
            <a:r>
              <a:rPr lang="es-ES" baseline="0" dirty="0" smtClean="0"/>
              <a:t> </a:t>
            </a:r>
            <a:r>
              <a:rPr lang="es-ES" baseline="0" dirty="0" err="1" smtClean="0"/>
              <a:t>from</a:t>
            </a:r>
            <a:r>
              <a:rPr lang="es-ES" baseline="0" dirty="0" smtClean="0"/>
              <a:t> </a:t>
            </a:r>
            <a:r>
              <a:rPr lang="es-ES" baseline="0" dirty="0" err="1" smtClean="0"/>
              <a:t>multiple</a:t>
            </a:r>
            <a:r>
              <a:rPr lang="es-ES" baseline="0" dirty="0" smtClean="0"/>
              <a:t> time </a:t>
            </a:r>
            <a:r>
              <a:rPr lang="es-ES" baseline="0" dirty="0" err="1" smtClean="0"/>
              <a:t>points</a:t>
            </a:r>
            <a:r>
              <a:rPr lang="es-ES" baseline="0" dirty="0" smtClean="0"/>
              <a:t> </a:t>
            </a:r>
            <a:r>
              <a:rPr lang="es-ES" baseline="0" dirty="0" err="1" smtClean="0"/>
              <a:t>against</a:t>
            </a:r>
            <a:r>
              <a:rPr lang="es-ES" baseline="0" dirty="0" smtClean="0"/>
              <a:t> </a:t>
            </a:r>
            <a:r>
              <a:rPr lang="es-ES" baseline="0" dirty="0" err="1" smtClean="0"/>
              <a:t>hypothetical</a:t>
            </a:r>
            <a:r>
              <a:rPr lang="es-ES" baseline="0" dirty="0" smtClean="0"/>
              <a:t> “</a:t>
            </a:r>
            <a:r>
              <a:rPr lang="es-ES" baseline="0" dirty="0" err="1" smtClean="0"/>
              <a:t>loss</a:t>
            </a:r>
            <a:r>
              <a:rPr lang="es-ES" baseline="0" dirty="0" smtClean="0"/>
              <a:t> </a:t>
            </a:r>
            <a:r>
              <a:rPr lang="es-ES" baseline="0" dirty="0" err="1" smtClean="0"/>
              <a:t>function</a:t>
            </a:r>
            <a:r>
              <a:rPr lang="es-ES" baseline="0" dirty="0" smtClean="0"/>
              <a:t>” </a:t>
            </a:r>
            <a:r>
              <a:rPr lang="es-ES" baseline="0" dirty="0" err="1" smtClean="0"/>
              <a:t>or</a:t>
            </a:r>
            <a:r>
              <a:rPr lang="es-ES" baseline="0" dirty="0" smtClean="0"/>
              <a:t> </a:t>
            </a:r>
            <a:r>
              <a:rPr lang="es-ES" baseline="0" dirty="0" err="1" smtClean="0"/>
              <a:t>survival</a:t>
            </a:r>
            <a:r>
              <a:rPr lang="es-ES" baseline="0" dirty="0" smtClean="0"/>
              <a:t> curves.</a:t>
            </a:r>
            <a:endParaRPr lang="es-ES" dirty="0" smtClean="0"/>
          </a:p>
          <a:p>
            <a:endParaRPr lang="es-ES" dirty="0" smtClean="0"/>
          </a:p>
          <a:p>
            <a:r>
              <a:rPr lang="es-ES" dirty="0" err="1" smtClean="0"/>
              <a:t>The</a:t>
            </a:r>
            <a:r>
              <a:rPr lang="es-ES" dirty="0" smtClean="0"/>
              <a:t> </a:t>
            </a:r>
            <a:r>
              <a:rPr lang="es-ES" dirty="0" err="1" smtClean="0"/>
              <a:t>hypothetical</a:t>
            </a:r>
            <a:r>
              <a:rPr lang="es-ES" dirty="0" smtClean="0"/>
              <a:t> </a:t>
            </a:r>
            <a:r>
              <a:rPr lang="es-ES" dirty="0" err="1" smtClean="0"/>
              <a:t>survival</a:t>
            </a:r>
            <a:r>
              <a:rPr lang="es-ES" dirty="0" smtClean="0"/>
              <a:t> curves are </a:t>
            </a:r>
            <a:r>
              <a:rPr lang="es-ES" dirty="0" err="1" smtClean="0"/>
              <a:t>based</a:t>
            </a:r>
            <a:r>
              <a:rPr lang="es-ES" dirty="0" smtClean="0"/>
              <a:t> </a:t>
            </a:r>
            <a:r>
              <a:rPr lang="es-ES" dirty="0" err="1" smtClean="0"/>
              <a:t>on</a:t>
            </a:r>
            <a:r>
              <a:rPr lang="es-ES" dirty="0" smtClean="0"/>
              <a:t> </a:t>
            </a:r>
            <a:r>
              <a:rPr lang="es-ES" dirty="0" err="1" smtClean="0"/>
              <a:t>the</a:t>
            </a:r>
            <a:r>
              <a:rPr lang="es-ES" dirty="0" smtClean="0"/>
              <a:t> S-</a:t>
            </a:r>
            <a:r>
              <a:rPr lang="es-ES" dirty="0" err="1" smtClean="0"/>
              <a:t>shaped</a:t>
            </a:r>
            <a:r>
              <a:rPr lang="es-ES" dirty="0" smtClean="0"/>
              <a:t> curve of </a:t>
            </a:r>
            <a:r>
              <a:rPr lang="es-ES" dirty="0" err="1" smtClean="0"/>
              <a:t>survival</a:t>
            </a:r>
            <a:r>
              <a:rPr lang="es-ES" dirty="0" smtClean="0"/>
              <a:t> </a:t>
            </a:r>
            <a:r>
              <a:rPr lang="es-ES" dirty="0" err="1" smtClean="0"/>
              <a:t>backed</a:t>
            </a:r>
            <a:r>
              <a:rPr lang="es-ES" dirty="0" smtClean="0"/>
              <a:t> </a:t>
            </a:r>
            <a:r>
              <a:rPr lang="es-ES" dirty="0" err="1" smtClean="0"/>
              <a:t>by</a:t>
            </a:r>
            <a:r>
              <a:rPr lang="es-ES" dirty="0" smtClean="0"/>
              <a:t> </a:t>
            </a:r>
            <a:r>
              <a:rPr lang="es-ES" dirty="0" err="1" smtClean="0"/>
              <a:t>field</a:t>
            </a:r>
            <a:r>
              <a:rPr lang="es-ES" dirty="0" smtClean="0"/>
              <a:t> </a:t>
            </a:r>
            <a:r>
              <a:rPr lang="es-ES" dirty="0" err="1" smtClean="0"/>
              <a:t>evidence</a:t>
            </a:r>
            <a:r>
              <a:rPr lang="es-ES" dirty="0" smtClean="0"/>
              <a:t> and </a:t>
            </a:r>
            <a:r>
              <a:rPr lang="es-ES" dirty="0" err="1" smtClean="0"/>
              <a:t>an</a:t>
            </a:r>
            <a:r>
              <a:rPr lang="es-ES" baseline="0" dirty="0" smtClean="0"/>
              <a:t> </a:t>
            </a:r>
            <a:r>
              <a:rPr lang="es-ES" baseline="0" dirty="0" err="1" smtClean="0"/>
              <a:t>average</a:t>
            </a:r>
            <a:r>
              <a:rPr lang="es-ES" baseline="0" dirty="0" smtClean="0"/>
              <a:t> (=median) </a:t>
            </a:r>
            <a:r>
              <a:rPr lang="es-ES" baseline="0" dirty="0" err="1" smtClean="0"/>
              <a:t>survival</a:t>
            </a:r>
            <a:r>
              <a:rPr lang="es-ES" baseline="0" dirty="0" smtClean="0"/>
              <a:t> of 3, 4 etc. </a:t>
            </a:r>
            <a:r>
              <a:rPr lang="es-ES" baseline="0" dirty="0" err="1" smtClean="0"/>
              <a:t>Years</a:t>
            </a:r>
            <a:r>
              <a:rPr lang="es-ES" baseline="0" dirty="0" smtClean="0"/>
              <a:t>. Data </a:t>
            </a:r>
            <a:r>
              <a:rPr lang="es-ES" baseline="0" dirty="0" err="1" smtClean="0"/>
              <a:t>for</a:t>
            </a:r>
            <a:r>
              <a:rPr lang="es-ES" baseline="0" dirty="0" smtClean="0"/>
              <a:t> </a:t>
            </a:r>
            <a:r>
              <a:rPr lang="es-ES" baseline="0" dirty="0" err="1" smtClean="0"/>
              <a:t>this</a:t>
            </a:r>
            <a:r>
              <a:rPr lang="es-ES" baseline="0" dirty="0" smtClean="0"/>
              <a:t> curve are </a:t>
            </a:r>
            <a:r>
              <a:rPr lang="es-ES" baseline="0" dirty="0" err="1" smtClean="0"/>
              <a:t>fictional</a:t>
            </a:r>
            <a:r>
              <a:rPr lang="es-ES" baseline="0" dirty="0" smtClean="0"/>
              <a:t> </a:t>
            </a:r>
            <a:r>
              <a:rPr lang="es-ES" baseline="0" dirty="0" err="1" smtClean="0"/>
              <a:t>to</a:t>
            </a:r>
            <a:r>
              <a:rPr lang="es-ES" baseline="0" dirty="0" smtClean="0"/>
              <a:t> </a:t>
            </a:r>
            <a:r>
              <a:rPr lang="es-ES" baseline="0" dirty="0" err="1" smtClean="0"/>
              <a:t>demonstrate</a:t>
            </a:r>
            <a:r>
              <a:rPr lang="es-ES" baseline="0" dirty="0" smtClean="0"/>
              <a:t> </a:t>
            </a:r>
            <a:r>
              <a:rPr lang="es-ES" baseline="0" dirty="0" err="1" smtClean="0"/>
              <a:t>the</a:t>
            </a:r>
            <a:r>
              <a:rPr lang="es-ES" baseline="0" dirty="0" smtClean="0"/>
              <a:t> use </a:t>
            </a:r>
            <a:r>
              <a:rPr lang="es-ES" baseline="0" dirty="0" err="1" smtClean="0"/>
              <a:t>but</a:t>
            </a:r>
            <a:r>
              <a:rPr lang="es-ES" baseline="0" dirty="0" smtClean="0"/>
              <a:t> similar real data </a:t>
            </a:r>
            <a:r>
              <a:rPr lang="es-ES" baseline="0" dirty="0" err="1" smtClean="0"/>
              <a:t>exists</a:t>
            </a:r>
            <a:endParaRPr lang="en-US" dirty="0"/>
          </a:p>
        </p:txBody>
      </p:sp>
      <p:sp>
        <p:nvSpPr>
          <p:cNvPr id="4" name="Slide Number Placeholder 3"/>
          <p:cNvSpPr>
            <a:spLocks noGrp="1"/>
          </p:cNvSpPr>
          <p:nvPr>
            <p:ph type="sldNum" sz="quarter" idx="10"/>
          </p:nvPr>
        </p:nvSpPr>
        <p:spPr/>
        <p:txBody>
          <a:bodyPr/>
          <a:lstStyle/>
          <a:p>
            <a:fld id="{3D2FD9B8-84E0-4A0D-AED6-965CE71EF8AC}" type="slidenum">
              <a:rPr lang="en-US" smtClean="0"/>
              <a:t>37</a:t>
            </a:fld>
            <a:endParaRPr lang="en-US"/>
          </a:p>
        </p:txBody>
      </p:sp>
    </p:spTree>
    <p:extLst>
      <p:ext uri="{BB962C8B-B14F-4D97-AF65-F5344CB8AC3E}">
        <p14:creationId xmlns:p14="http://schemas.microsoft.com/office/powerpoint/2010/main" val="286372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Once </a:t>
            </a:r>
            <a:r>
              <a:rPr lang="es-ES" dirty="0" err="1" smtClean="0"/>
              <a:t>we</a:t>
            </a:r>
            <a:r>
              <a:rPr lang="es-ES" dirty="0" smtClean="0"/>
              <a:t> </a:t>
            </a:r>
            <a:r>
              <a:rPr lang="es-ES" dirty="0" err="1" smtClean="0"/>
              <a:t>have</a:t>
            </a:r>
            <a:r>
              <a:rPr lang="es-ES" dirty="0" smtClean="0"/>
              <a:t> at </a:t>
            </a:r>
            <a:r>
              <a:rPr lang="es-ES" dirty="0" err="1" smtClean="0"/>
              <a:t>least</a:t>
            </a:r>
            <a:r>
              <a:rPr lang="es-ES" baseline="0" dirty="0" smtClean="0"/>
              <a:t> </a:t>
            </a:r>
            <a:r>
              <a:rPr lang="es-ES" baseline="0" dirty="0" err="1" smtClean="0"/>
              <a:t>two</a:t>
            </a:r>
            <a:r>
              <a:rPr lang="es-ES" baseline="0" dirty="0" smtClean="0"/>
              <a:t> </a:t>
            </a:r>
            <a:r>
              <a:rPr lang="es-ES" baseline="0" dirty="0" err="1" smtClean="0"/>
              <a:t>suitable</a:t>
            </a:r>
            <a:r>
              <a:rPr lang="es-ES" baseline="0" dirty="0" smtClean="0"/>
              <a:t> time </a:t>
            </a:r>
            <a:r>
              <a:rPr lang="es-ES" baseline="0" dirty="0" err="1" smtClean="0"/>
              <a:t>points</a:t>
            </a:r>
            <a:r>
              <a:rPr lang="es-ES" baseline="0" dirty="0" smtClean="0"/>
              <a:t>, </a:t>
            </a:r>
            <a:endParaRPr lang="es-ES" dirty="0" smtClean="0"/>
          </a:p>
          <a:p>
            <a:endParaRPr lang="es-ES" dirty="0" smtClean="0"/>
          </a:p>
          <a:p>
            <a:r>
              <a:rPr lang="es-ES" dirty="0" err="1" smtClean="0"/>
              <a:t>The</a:t>
            </a:r>
            <a:r>
              <a:rPr lang="es-ES" dirty="0" smtClean="0"/>
              <a:t> </a:t>
            </a:r>
            <a:r>
              <a:rPr lang="es-ES" dirty="0" err="1" smtClean="0"/>
              <a:t>table</a:t>
            </a:r>
            <a:r>
              <a:rPr lang="es-ES" dirty="0" smtClean="0"/>
              <a:t> </a:t>
            </a:r>
            <a:r>
              <a:rPr lang="es-ES" dirty="0" err="1" smtClean="0"/>
              <a:t>is</a:t>
            </a:r>
            <a:r>
              <a:rPr lang="es-ES" dirty="0" smtClean="0"/>
              <a:t> </a:t>
            </a:r>
            <a:r>
              <a:rPr lang="es-ES" dirty="0" err="1" smtClean="0"/>
              <a:t>based</a:t>
            </a:r>
            <a:r>
              <a:rPr lang="es-ES" dirty="0" smtClean="0"/>
              <a:t> </a:t>
            </a:r>
            <a:r>
              <a:rPr lang="es-ES" dirty="0" err="1" smtClean="0"/>
              <a:t>on</a:t>
            </a:r>
            <a:r>
              <a:rPr lang="es-ES" dirty="0" smtClean="0"/>
              <a:t> </a:t>
            </a:r>
            <a:r>
              <a:rPr lang="es-ES" dirty="0" err="1" smtClean="0"/>
              <a:t>the</a:t>
            </a:r>
            <a:r>
              <a:rPr lang="es-ES" dirty="0" smtClean="0"/>
              <a:t> </a:t>
            </a:r>
            <a:r>
              <a:rPr lang="es-ES" dirty="0" err="1" smtClean="0"/>
              <a:t>previous</a:t>
            </a:r>
            <a:r>
              <a:rPr lang="es-ES" dirty="0" smtClean="0"/>
              <a:t> </a:t>
            </a:r>
            <a:r>
              <a:rPr lang="es-ES" dirty="0" err="1" smtClean="0"/>
              <a:t>example</a:t>
            </a:r>
            <a:r>
              <a:rPr lang="es-ES" dirty="0" smtClean="0"/>
              <a:t> of data</a:t>
            </a:r>
            <a:endParaRPr lang="en-US" dirty="0"/>
          </a:p>
        </p:txBody>
      </p:sp>
      <p:sp>
        <p:nvSpPr>
          <p:cNvPr id="4" name="Slide Number Placeholder 3"/>
          <p:cNvSpPr>
            <a:spLocks noGrp="1"/>
          </p:cNvSpPr>
          <p:nvPr>
            <p:ph type="sldNum" sz="quarter" idx="10"/>
          </p:nvPr>
        </p:nvSpPr>
        <p:spPr/>
        <p:txBody>
          <a:bodyPr/>
          <a:lstStyle/>
          <a:p>
            <a:fld id="{3D2FD9B8-84E0-4A0D-AED6-965CE71EF8AC}" type="slidenum">
              <a:rPr lang="en-US" smtClean="0"/>
              <a:t>38</a:t>
            </a:fld>
            <a:endParaRPr lang="en-US"/>
          </a:p>
        </p:txBody>
      </p:sp>
    </p:spTree>
    <p:extLst>
      <p:ext uri="{BB962C8B-B14F-4D97-AF65-F5344CB8AC3E}">
        <p14:creationId xmlns:p14="http://schemas.microsoft.com/office/powerpoint/2010/main" val="1739846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These</a:t>
            </a:r>
            <a:r>
              <a:rPr lang="es-ES" baseline="0" dirty="0" smtClean="0"/>
              <a:t> </a:t>
            </a:r>
            <a:r>
              <a:rPr lang="es-ES" baseline="0" dirty="0" err="1" smtClean="0"/>
              <a:t>results</a:t>
            </a:r>
            <a:r>
              <a:rPr lang="es-ES" baseline="0" dirty="0" smtClean="0"/>
              <a:t> </a:t>
            </a:r>
            <a:r>
              <a:rPr lang="es-ES" baseline="0" dirty="0" err="1" smtClean="0"/>
              <a:t>from</a:t>
            </a:r>
            <a:r>
              <a:rPr lang="es-ES" baseline="0" dirty="0" smtClean="0"/>
              <a:t> a </a:t>
            </a:r>
            <a:r>
              <a:rPr lang="es-ES" baseline="0" dirty="0" err="1" smtClean="0"/>
              <a:t>prevous</a:t>
            </a:r>
            <a:r>
              <a:rPr lang="es-ES" baseline="0" dirty="0" smtClean="0"/>
              <a:t> </a:t>
            </a:r>
            <a:r>
              <a:rPr lang="es-ES" baseline="0" dirty="0" err="1" smtClean="0"/>
              <a:t>durability</a:t>
            </a:r>
            <a:r>
              <a:rPr lang="es-ES" baseline="0" dirty="0" smtClean="0"/>
              <a:t> </a:t>
            </a:r>
            <a:r>
              <a:rPr lang="es-ES" baseline="0" dirty="0" err="1" smtClean="0"/>
              <a:t>study</a:t>
            </a:r>
            <a:r>
              <a:rPr lang="es-ES" baseline="0" dirty="0" smtClean="0"/>
              <a:t> in  Nigeria show </a:t>
            </a:r>
            <a:r>
              <a:rPr lang="es-ES" baseline="0" dirty="0" err="1" smtClean="0"/>
              <a:t>how</a:t>
            </a:r>
            <a:r>
              <a:rPr lang="es-ES" baseline="0" dirty="0" smtClean="0"/>
              <a:t> </a:t>
            </a:r>
            <a:r>
              <a:rPr lang="es-ES" baseline="0" dirty="0" err="1" smtClean="0"/>
              <a:t>the</a:t>
            </a:r>
            <a:r>
              <a:rPr lang="es-ES" baseline="0" dirty="0" smtClean="0"/>
              <a:t> data can be </a:t>
            </a:r>
            <a:r>
              <a:rPr lang="es-ES" baseline="0" dirty="0" err="1" smtClean="0"/>
              <a:t>presented</a:t>
            </a:r>
            <a:r>
              <a:rPr lang="es-ES" baseline="0" dirty="0" smtClean="0"/>
              <a:t> and </a:t>
            </a:r>
            <a:r>
              <a:rPr lang="es-ES" baseline="0" dirty="0" err="1" smtClean="0"/>
              <a:t>what</a:t>
            </a:r>
            <a:r>
              <a:rPr lang="es-ES" baseline="0" dirty="0" smtClean="0"/>
              <a:t> </a:t>
            </a:r>
            <a:r>
              <a:rPr lang="es-ES" baseline="0" dirty="0" err="1" smtClean="0"/>
              <a:t>differences</a:t>
            </a:r>
            <a:r>
              <a:rPr lang="es-ES" baseline="0" dirty="0" smtClean="0"/>
              <a:t> can be </a:t>
            </a:r>
            <a:r>
              <a:rPr lang="es-ES" baseline="0" dirty="0" err="1" smtClean="0"/>
              <a:t>detected</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same</a:t>
            </a:r>
            <a:r>
              <a:rPr lang="es-ES" baseline="0" dirty="0" smtClean="0"/>
              <a:t> </a:t>
            </a:r>
            <a:r>
              <a:rPr lang="es-ES" baseline="0" dirty="0" err="1" smtClean="0"/>
              <a:t>type</a:t>
            </a:r>
            <a:r>
              <a:rPr lang="es-ES" baseline="0" dirty="0" smtClean="0"/>
              <a:t> of LLIN in </a:t>
            </a:r>
            <a:r>
              <a:rPr lang="es-ES" baseline="0" dirty="0" err="1" smtClean="0"/>
              <a:t>different</a:t>
            </a:r>
            <a:r>
              <a:rPr lang="es-ES" baseline="0" dirty="0" smtClean="0"/>
              <a:t> </a:t>
            </a:r>
            <a:r>
              <a:rPr lang="es-ES" baseline="0" dirty="0" err="1" smtClean="0"/>
              <a:t>environments</a:t>
            </a:r>
            <a:r>
              <a:rPr lang="es-ES" baseline="0" dirty="0" smtClean="0"/>
              <a:t> and </a:t>
            </a:r>
            <a:r>
              <a:rPr lang="es-ES" baseline="0" dirty="0" err="1" smtClean="0"/>
              <a:t>populations</a:t>
            </a:r>
            <a:r>
              <a:rPr lang="es-ES" baseline="0" dirty="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40</a:t>
            </a:fld>
            <a:endParaRPr lang="en-US"/>
          </a:p>
        </p:txBody>
      </p:sp>
    </p:spTree>
    <p:extLst>
      <p:ext uri="{BB962C8B-B14F-4D97-AF65-F5344CB8AC3E}">
        <p14:creationId xmlns:p14="http://schemas.microsoft.com/office/powerpoint/2010/main" val="328633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a:t>
            </a:r>
            <a:r>
              <a:rPr lang="es-ES" dirty="0" smtClean="0"/>
              <a:t> </a:t>
            </a:r>
            <a:r>
              <a:rPr lang="es-ES" baseline="0" dirty="0" smtClean="0"/>
              <a:t>Nigeria </a:t>
            </a:r>
            <a:r>
              <a:rPr lang="es-ES" baseline="0" dirty="0" err="1" smtClean="0"/>
              <a:t>example</a:t>
            </a:r>
            <a:r>
              <a:rPr lang="es-ES" baseline="0" dirty="0" smtClean="0"/>
              <a:t> </a:t>
            </a:r>
            <a:r>
              <a:rPr lang="es-ES" baseline="0" dirty="0" err="1" smtClean="0"/>
              <a:t>also</a:t>
            </a:r>
            <a:r>
              <a:rPr lang="es-ES" baseline="0" dirty="0" smtClean="0"/>
              <a:t> shows </a:t>
            </a:r>
            <a:r>
              <a:rPr lang="es-ES" baseline="0" dirty="0" err="1" smtClean="0"/>
              <a:t>how</a:t>
            </a:r>
            <a:r>
              <a:rPr lang="es-ES" baseline="0" dirty="0" smtClean="0"/>
              <a:t> </a:t>
            </a:r>
            <a:r>
              <a:rPr lang="es-ES" baseline="0" dirty="0" err="1" smtClean="0"/>
              <a:t>the</a:t>
            </a:r>
            <a:r>
              <a:rPr lang="es-ES" baseline="0" dirty="0" smtClean="0"/>
              <a:t> </a:t>
            </a:r>
            <a:r>
              <a:rPr lang="es-ES" baseline="0" dirty="0" err="1" smtClean="0"/>
              <a:t>attitude</a:t>
            </a:r>
            <a:r>
              <a:rPr lang="es-ES" baseline="0" dirty="0" smtClean="0"/>
              <a:t> of </a:t>
            </a:r>
            <a:r>
              <a:rPr lang="es-ES" baseline="0" dirty="0" err="1" smtClean="0"/>
              <a:t>poeple</a:t>
            </a:r>
            <a:r>
              <a:rPr lang="es-ES" baseline="0" dirty="0" smtClean="0"/>
              <a:t> </a:t>
            </a:r>
            <a:r>
              <a:rPr lang="es-ES" baseline="0" dirty="0" err="1" smtClean="0"/>
              <a:t>towards</a:t>
            </a:r>
            <a:r>
              <a:rPr lang="es-ES" baseline="0" dirty="0" smtClean="0"/>
              <a:t> </a:t>
            </a:r>
            <a:r>
              <a:rPr lang="es-ES" baseline="0" dirty="0" err="1" smtClean="0"/>
              <a:t>care</a:t>
            </a:r>
            <a:r>
              <a:rPr lang="es-ES" baseline="0" dirty="0" smtClean="0"/>
              <a:t> and </a:t>
            </a:r>
            <a:r>
              <a:rPr lang="es-ES" baseline="0" dirty="0" err="1" smtClean="0"/>
              <a:t>repair</a:t>
            </a:r>
            <a:r>
              <a:rPr lang="es-ES" baseline="0" dirty="0" smtClean="0"/>
              <a:t> </a:t>
            </a:r>
            <a:r>
              <a:rPr lang="es-ES" baseline="0" dirty="0" err="1" smtClean="0"/>
              <a:t>is</a:t>
            </a:r>
            <a:r>
              <a:rPr lang="es-ES" baseline="0" dirty="0" smtClean="0"/>
              <a:t> </a:t>
            </a:r>
            <a:r>
              <a:rPr lang="es-ES" baseline="0" dirty="0" err="1" smtClean="0"/>
              <a:t>influencing</a:t>
            </a:r>
            <a:r>
              <a:rPr lang="es-ES" baseline="0" dirty="0" smtClean="0"/>
              <a:t> </a:t>
            </a:r>
            <a:r>
              <a:rPr lang="es-ES" baseline="0" dirty="0" err="1" smtClean="0"/>
              <a:t>their</a:t>
            </a:r>
            <a:r>
              <a:rPr lang="es-ES" baseline="0" dirty="0" smtClean="0"/>
              <a:t> </a:t>
            </a:r>
            <a:r>
              <a:rPr lang="es-ES" baseline="0" dirty="0" err="1" smtClean="0"/>
              <a:t>behavior</a:t>
            </a:r>
            <a:r>
              <a:rPr lang="es-ES" baseline="0" dirty="0" smtClean="0"/>
              <a:t> and </a:t>
            </a:r>
            <a:r>
              <a:rPr lang="es-ES" baseline="0" dirty="0" err="1" smtClean="0"/>
              <a:t>this</a:t>
            </a:r>
            <a:r>
              <a:rPr lang="es-ES" baseline="0" dirty="0" smtClean="0"/>
              <a:t> </a:t>
            </a:r>
            <a:r>
              <a:rPr lang="es-ES" baseline="0" dirty="0" err="1" smtClean="0"/>
              <a:t>attitude</a:t>
            </a:r>
            <a:r>
              <a:rPr lang="es-ES" baseline="0" dirty="0" smtClean="0"/>
              <a:t> can be </a:t>
            </a:r>
            <a:r>
              <a:rPr lang="es-ES" baseline="0" dirty="0" err="1" smtClean="0"/>
              <a:t>influenced</a:t>
            </a:r>
            <a:r>
              <a:rPr lang="es-ES" baseline="0" dirty="0" smtClean="0"/>
              <a:t> </a:t>
            </a:r>
            <a:r>
              <a:rPr lang="es-ES" baseline="0" dirty="0" err="1" smtClean="0"/>
              <a:t>by</a:t>
            </a:r>
            <a:r>
              <a:rPr lang="es-ES" baseline="0" dirty="0" smtClean="0"/>
              <a:t> BCC.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measured</a:t>
            </a:r>
            <a:r>
              <a:rPr lang="es-ES" baseline="0" dirty="0" smtClean="0"/>
              <a:t> in </a:t>
            </a:r>
            <a:r>
              <a:rPr lang="es-ES" baseline="0" dirty="0" err="1" smtClean="0"/>
              <a:t>the</a:t>
            </a:r>
            <a:r>
              <a:rPr lang="es-ES" baseline="0" dirty="0" smtClean="0"/>
              <a:t> </a:t>
            </a:r>
            <a:r>
              <a:rPr lang="es-ES" baseline="0" dirty="0" err="1" smtClean="0"/>
              <a:t>durability</a:t>
            </a:r>
            <a:r>
              <a:rPr lang="es-ES" baseline="0" dirty="0" smtClean="0"/>
              <a:t> </a:t>
            </a:r>
            <a:r>
              <a:rPr lang="es-ES" baseline="0" dirty="0" err="1" smtClean="0"/>
              <a:t>monitoring</a:t>
            </a:r>
            <a:r>
              <a:rPr lang="es-ES" baseline="0" dirty="0" smtClean="0"/>
              <a:t>.</a:t>
            </a:r>
            <a:endParaRPr lang="en-US"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41</a:t>
            </a:fld>
            <a:endParaRPr lang="en-US"/>
          </a:p>
        </p:txBody>
      </p:sp>
    </p:spTree>
    <p:extLst>
      <p:ext uri="{BB962C8B-B14F-4D97-AF65-F5344CB8AC3E}">
        <p14:creationId xmlns:p14="http://schemas.microsoft.com/office/powerpoint/2010/main" val="410798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This</a:t>
            </a:r>
            <a:r>
              <a:rPr lang="es-ES" dirty="0" smtClean="0"/>
              <a:t> </a:t>
            </a:r>
            <a:r>
              <a:rPr lang="es-ES" dirty="0" err="1" smtClean="0"/>
              <a:t>picture</a:t>
            </a:r>
            <a:r>
              <a:rPr lang="es-ES" dirty="0" smtClean="0"/>
              <a:t> </a:t>
            </a:r>
            <a:r>
              <a:rPr lang="es-ES" dirty="0" err="1" smtClean="0"/>
              <a:t>explains</a:t>
            </a:r>
            <a:r>
              <a:rPr lang="es-ES" dirty="0" smtClean="0"/>
              <a:t> </a:t>
            </a:r>
            <a:r>
              <a:rPr lang="es-ES" dirty="0" err="1" smtClean="0"/>
              <a:t>the</a:t>
            </a:r>
            <a:r>
              <a:rPr lang="es-ES" dirty="0" smtClean="0"/>
              <a:t> </a:t>
            </a:r>
            <a:r>
              <a:rPr lang="es-ES" dirty="0" err="1" smtClean="0"/>
              <a:t>difference</a:t>
            </a:r>
            <a:r>
              <a:rPr lang="es-ES" dirty="0" smtClean="0"/>
              <a:t> </a:t>
            </a:r>
            <a:r>
              <a:rPr lang="es-ES" dirty="0" err="1" smtClean="0"/>
              <a:t>between</a:t>
            </a:r>
            <a:r>
              <a:rPr lang="es-ES" dirty="0" smtClean="0"/>
              <a:t> </a:t>
            </a:r>
            <a:r>
              <a:rPr lang="es-ES" dirty="0" err="1" smtClean="0"/>
              <a:t>an</a:t>
            </a:r>
            <a:r>
              <a:rPr lang="es-ES" dirty="0" smtClean="0"/>
              <a:t> </a:t>
            </a:r>
            <a:r>
              <a:rPr lang="es-ES" dirty="0" err="1" smtClean="0"/>
              <a:t>untreated</a:t>
            </a:r>
            <a:r>
              <a:rPr lang="es-ES" dirty="0" smtClean="0"/>
              <a:t> net and </a:t>
            </a:r>
            <a:r>
              <a:rPr lang="es-ES" dirty="0" err="1" smtClean="0"/>
              <a:t>an</a:t>
            </a:r>
            <a:r>
              <a:rPr lang="es-ES" dirty="0" smtClean="0"/>
              <a:t> ITN. </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5</a:t>
            </a:fld>
            <a:endParaRPr lang="en-US"/>
          </a:p>
        </p:txBody>
      </p:sp>
    </p:spTree>
    <p:extLst>
      <p:ext uri="{BB962C8B-B14F-4D97-AF65-F5344CB8AC3E}">
        <p14:creationId xmlns:p14="http://schemas.microsoft.com/office/powerpoint/2010/main" val="422851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This</a:t>
            </a:r>
            <a:r>
              <a:rPr lang="es-ES" dirty="0" smtClean="0"/>
              <a:t> series of </a:t>
            </a:r>
            <a:r>
              <a:rPr lang="es-ES" dirty="0" err="1" smtClean="0"/>
              <a:t>automated</a:t>
            </a:r>
            <a:r>
              <a:rPr lang="es-ES" dirty="0" smtClean="0"/>
              <a:t> </a:t>
            </a:r>
            <a:r>
              <a:rPr lang="es-ES" dirty="0" err="1" smtClean="0"/>
              <a:t>slides</a:t>
            </a:r>
            <a:r>
              <a:rPr lang="es-ES" dirty="0" smtClean="0"/>
              <a:t> show </a:t>
            </a:r>
            <a:r>
              <a:rPr lang="es-ES" dirty="0" err="1" smtClean="0"/>
              <a:t>the</a:t>
            </a:r>
            <a:r>
              <a:rPr lang="es-ES" dirty="0" smtClean="0"/>
              <a:t> </a:t>
            </a:r>
            <a:r>
              <a:rPr lang="es-ES" dirty="0" err="1" smtClean="0"/>
              <a:t>principle</a:t>
            </a:r>
            <a:r>
              <a:rPr lang="es-ES" dirty="0" smtClean="0"/>
              <a:t> </a:t>
            </a:r>
            <a:r>
              <a:rPr lang="es-ES" dirty="0" err="1" smtClean="0"/>
              <a:t>how</a:t>
            </a:r>
            <a:r>
              <a:rPr lang="es-ES" dirty="0" smtClean="0"/>
              <a:t> a “</a:t>
            </a:r>
            <a:r>
              <a:rPr lang="es-ES" dirty="0" err="1" smtClean="0"/>
              <a:t>coated</a:t>
            </a:r>
            <a:r>
              <a:rPr lang="es-ES" dirty="0" smtClean="0"/>
              <a:t>” polyester LLIN </a:t>
            </a:r>
            <a:r>
              <a:rPr lang="es-ES" dirty="0" err="1" smtClean="0"/>
              <a:t>works</a:t>
            </a:r>
            <a:r>
              <a:rPr lang="es-ES" dirty="0" smtClean="0"/>
              <a:t>.</a:t>
            </a:r>
          </a:p>
          <a:p>
            <a:endParaRPr lang="es-ES" dirty="0" smtClean="0"/>
          </a:p>
          <a:p>
            <a:r>
              <a:rPr lang="es-ES" dirty="0" err="1" smtClean="0"/>
              <a:t>The</a:t>
            </a:r>
            <a:r>
              <a:rPr lang="es-ES" dirty="0" smtClean="0"/>
              <a:t> red/</a:t>
            </a:r>
            <a:r>
              <a:rPr lang="es-ES" dirty="0" err="1" smtClean="0"/>
              <a:t>brown</a:t>
            </a:r>
            <a:r>
              <a:rPr lang="es-ES" baseline="0" dirty="0" smtClean="0"/>
              <a:t> center </a:t>
            </a:r>
            <a:r>
              <a:rPr lang="es-ES" baseline="0" dirty="0" err="1" smtClean="0"/>
              <a:t>is</a:t>
            </a:r>
            <a:r>
              <a:rPr lang="es-ES" baseline="0" dirty="0" smtClean="0"/>
              <a:t> </a:t>
            </a:r>
            <a:r>
              <a:rPr lang="es-ES" baseline="0" dirty="0" err="1" smtClean="0"/>
              <a:t>the</a:t>
            </a:r>
            <a:r>
              <a:rPr lang="es-ES" baseline="0" dirty="0" smtClean="0"/>
              <a:t> polyester </a:t>
            </a:r>
            <a:r>
              <a:rPr lang="es-ES" baseline="0" dirty="0" err="1" smtClean="0"/>
              <a:t>yarn</a:t>
            </a:r>
            <a:r>
              <a:rPr lang="es-ES" baseline="0" dirty="0" smtClean="0"/>
              <a:t> and </a:t>
            </a:r>
            <a:r>
              <a:rPr lang="es-ES" baseline="0" dirty="0" err="1" smtClean="0"/>
              <a:t>the</a:t>
            </a:r>
            <a:r>
              <a:rPr lang="es-ES" baseline="0" dirty="0" smtClean="0"/>
              <a:t> </a:t>
            </a:r>
            <a:r>
              <a:rPr lang="es-ES" baseline="0" dirty="0" err="1" smtClean="0"/>
              <a:t>yellow</a:t>
            </a:r>
            <a:r>
              <a:rPr lang="es-ES" baseline="0" dirty="0" smtClean="0"/>
              <a:t> </a:t>
            </a:r>
            <a:r>
              <a:rPr lang="es-ES" baseline="0" dirty="0" err="1" smtClean="0"/>
              <a:t>represents</a:t>
            </a:r>
            <a:r>
              <a:rPr lang="es-ES" baseline="0" dirty="0" smtClean="0"/>
              <a:t> </a:t>
            </a:r>
            <a:r>
              <a:rPr lang="es-ES" baseline="0" dirty="0" err="1" smtClean="0"/>
              <a:t>the</a:t>
            </a:r>
            <a:r>
              <a:rPr lang="es-ES" baseline="0" dirty="0" smtClean="0"/>
              <a:t> “</a:t>
            </a:r>
            <a:r>
              <a:rPr lang="es-ES" baseline="0" dirty="0" err="1" smtClean="0"/>
              <a:t>coating</a:t>
            </a:r>
            <a:r>
              <a:rPr lang="es-ES" baseline="0" dirty="0" smtClean="0"/>
              <a:t>” </a:t>
            </a:r>
            <a:r>
              <a:rPr lang="es-ES" baseline="0" dirty="0" err="1" smtClean="0"/>
              <a:t>which</a:t>
            </a:r>
            <a:r>
              <a:rPr lang="es-ES" baseline="0" dirty="0" smtClean="0"/>
              <a:t> </a:t>
            </a:r>
            <a:r>
              <a:rPr lang="es-ES" baseline="0" dirty="0" err="1" smtClean="0"/>
              <a:t>containes</a:t>
            </a:r>
            <a:r>
              <a:rPr lang="es-ES" baseline="0" dirty="0" smtClean="0"/>
              <a:t> </a:t>
            </a:r>
            <a:r>
              <a:rPr lang="es-ES" baseline="0" dirty="0" err="1" smtClean="0"/>
              <a:t>the</a:t>
            </a:r>
            <a:r>
              <a:rPr lang="es-ES" baseline="0" dirty="0" smtClean="0"/>
              <a:t> </a:t>
            </a:r>
            <a:r>
              <a:rPr lang="es-ES" baseline="0" dirty="0" err="1" smtClean="0"/>
              <a:t>insecticide</a:t>
            </a:r>
            <a:r>
              <a:rPr lang="es-ES" baseline="0" dirty="0" smtClean="0"/>
              <a:t> </a:t>
            </a:r>
            <a:r>
              <a:rPr lang="es-ES" baseline="0" dirty="0" err="1" smtClean="0"/>
              <a:t>molecules</a:t>
            </a:r>
            <a:r>
              <a:rPr lang="es-ES" baseline="0" dirty="0" smtClean="0"/>
              <a:t> (cubes). </a:t>
            </a:r>
            <a:r>
              <a:rPr lang="es-ES" baseline="0" dirty="0" err="1" smtClean="0"/>
              <a:t>Some</a:t>
            </a:r>
            <a:r>
              <a:rPr lang="es-ES" baseline="0" dirty="0" smtClean="0"/>
              <a:t> </a:t>
            </a:r>
            <a:r>
              <a:rPr lang="es-ES" baseline="0" dirty="0" err="1" smtClean="0"/>
              <a:t>insecticide</a:t>
            </a:r>
            <a:r>
              <a:rPr lang="es-ES" baseline="0" dirty="0" smtClean="0"/>
              <a:t> </a:t>
            </a:r>
            <a:r>
              <a:rPr lang="es-ES" baseline="0" dirty="0" err="1" smtClean="0"/>
              <a:t>is</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surface</a:t>
            </a:r>
            <a:r>
              <a:rPr lang="es-ES" baseline="0" dirty="0" smtClean="0"/>
              <a:t> and </a:t>
            </a:r>
            <a:r>
              <a:rPr lang="es-ES" baseline="0" dirty="0" err="1" smtClean="0"/>
              <a:t>will</a:t>
            </a:r>
            <a:r>
              <a:rPr lang="es-ES" baseline="0" dirty="0" smtClean="0"/>
              <a:t> </a:t>
            </a:r>
            <a:r>
              <a:rPr lang="es-ES" baseline="0" dirty="0" err="1" smtClean="0"/>
              <a:t>affect</a:t>
            </a:r>
            <a:r>
              <a:rPr lang="es-ES" baseline="0" dirty="0" smtClean="0"/>
              <a:t> a mosquito </a:t>
            </a:r>
            <a:r>
              <a:rPr lang="es-ES" baseline="0" dirty="0" err="1" smtClean="0"/>
              <a:t>yhat</a:t>
            </a:r>
            <a:r>
              <a:rPr lang="es-ES" baseline="0" dirty="0" smtClean="0"/>
              <a:t> </a:t>
            </a:r>
            <a:r>
              <a:rPr lang="es-ES" baseline="0" dirty="0" err="1" smtClean="0"/>
              <a:t>lands</a:t>
            </a:r>
            <a:r>
              <a:rPr lang="es-ES" baseline="0" dirty="0" smtClean="0"/>
              <a:t> </a:t>
            </a:r>
            <a:r>
              <a:rPr lang="es-ES" baseline="0" dirty="0" err="1" smtClean="0"/>
              <a:t>on</a:t>
            </a:r>
            <a:r>
              <a:rPr lang="es-ES" baseline="0" dirty="0" smtClean="0"/>
              <a:t> </a:t>
            </a:r>
            <a:r>
              <a:rPr lang="es-ES" baseline="0" dirty="0" err="1" smtClean="0"/>
              <a:t>the</a:t>
            </a:r>
            <a:r>
              <a:rPr lang="es-ES" baseline="0" dirty="0" smtClean="0"/>
              <a:t> net, </a:t>
            </a:r>
            <a:r>
              <a:rPr lang="es-ES" baseline="0" dirty="0" err="1" smtClean="0"/>
              <a:t>while</a:t>
            </a:r>
            <a:r>
              <a:rPr lang="es-ES" baseline="0" dirty="0" smtClean="0"/>
              <a:t> </a:t>
            </a:r>
            <a:r>
              <a:rPr lang="es-ES" baseline="0" dirty="0" err="1" smtClean="0"/>
              <a:t>most</a:t>
            </a:r>
            <a:r>
              <a:rPr lang="es-ES" baseline="0" dirty="0" smtClean="0"/>
              <a:t> of </a:t>
            </a:r>
            <a:r>
              <a:rPr lang="es-ES" baseline="0" dirty="0" err="1" smtClean="0"/>
              <a:t>the</a:t>
            </a:r>
            <a:r>
              <a:rPr lang="es-ES" baseline="0" dirty="0" smtClean="0"/>
              <a:t> in </a:t>
            </a:r>
            <a:r>
              <a:rPr lang="es-ES" baseline="0" dirty="0" err="1" smtClean="0"/>
              <a:t>secticide</a:t>
            </a:r>
            <a:r>
              <a:rPr lang="es-ES" baseline="0" dirty="0" smtClean="0"/>
              <a:t> </a:t>
            </a:r>
            <a:r>
              <a:rPr lang="es-ES" baseline="0" dirty="0" err="1" smtClean="0"/>
              <a:t>is</a:t>
            </a:r>
            <a:r>
              <a:rPr lang="es-ES" baseline="0" dirty="0" smtClean="0"/>
              <a:t> in </a:t>
            </a:r>
            <a:r>
              <a:rPr lang="es-ES" baseline="0" dirty="0" err="1" smtClean="0"/>
              <a:t>the</a:t>
            </a:r>
            <a:r>
              <a:rPr lang="es-ES" baseline="0" dirty="0" smtClean="0"/>
              <a:t> </a:t>
            </a:r>
            <a:r>
              <a:rPr lang="es-ES" baseline="0" dirty="0" err="1" smtClean="0"/>
              <a:t>coating</a:t>
            </a:r>
            <a:r>
              <a:rPr lang="es-ES" baseline="0" dirty="0" smtClean="0"/>
              <a:t> </a:t>
            </a:r>
            <a:r>
              <a:rPr lang="es-ES" baseline="0" dirty="0" err="1" smtClean="0"/>
              <a:t>where</a:t>
            </a:r>
            <a:r>
              <a:rPr lang="es-ES" baseline="0" dirty="0" smtClean="0"/>
              <a:t> </a:t>
            </a:r>
            <a:r>
              <a:rPr lang="es-ES" baseline="0" dirty="0" err="1" smtClean="0"/>
              <a:t>it</a:t>
            </a:r>
            <a:r>
              <a:rPr lang="es-ES" baseline="0" dirty="0" smtClean="0"/>
              <a:t> </a:t>
            </a:r>
            <a:r>
              <a:rPr lang="es-ES" baseline="0" dirty="0" err="1" smtClean="0"/>
              <a:t>serves</a:t>
            </a:r>
            <a:r>
              <a:rPr lang="es-ES" baseline="0" dirty="0" smtClean="0"/>
              <a:t> a </a:t>
            </a:r>
            <a:r>
              <a:rPr lang="es-ES" baseline="0" dirty="0" err="1" smtClean="0"/>
              <a:t>a</a:t>
            </a:r>
            <a:r>
              <a:rPr lang="es-ES" baseline="0" dirty="0" smtClean="0"/>
              <a:t> </a:t>
            </a:r>
            <a:r>
              <a:rPr lang="es-ES" baseline="0" dirty="0" err="1" smtClean="0"/>
              <a:t>reservoir</a:t>
            </a:r>
            <a:r>
              <a:rPr lang="es-ES" baseline="0" dirty="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8</a:t>
            </a:fld>
            <a:endParaRPr lang="en-US"/>
          </a:p>
        </p:txBody>
      </p:sp>
    </p:spTree>
    <p:extLst>
      <p:ext uri="{BB962C8B-B14F-4D97-AF65-F5344CB8AC3E}">
        <p14:creationId xmlns:p14="http://schemas.microsoft.com/office/powerpoint/2010/main" val="182053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When</a:t>
            </a:r>
            <a:r>
              <a:rPr lang="es-ES" dirty="0" smtClean="0"/>
              <a:t> </a:t>
            </a:r>
            <a:r>
              <a:rPr lang="es-ES" dirty="0" err="1" smtClean="0"/>
              <a:t>the</a:t>
            </a:r>
            <a:r>
              <a:rPr lang="es-ES" dirty="0" smtClean="0"/>
              <a:t> mosquito net</a:t>
            </a:r>
            <a:r>
              <a:rPr lang="es-ES" baseline="0" dirty="0" smtClean="0"/>
              <a:t> </a:t>
            </a:r>
            <a:r>
              <a:rPr lang="es-ES" baseline="0" dirty="0" err="1" smtClean="0"/>
              <a:t>is</a:t>
            </a:r>
            <a:r>
              <a:rPr lang="es-ES" baseline="0" dirty="0" smtClean="0"/>
              <a:t> </a:t>
            </a:r>
            <a:r>
              <a:rPr lang="es-ES" baseline="0" dirty="0" err="1" smtClean="0"/>
              <a:t>washed</a:t>
            </a:r>
            <a:r>
              <a:rPr lang="es-ES" baseline="0" dirty="0" smtClean="0"/>
              <a:t>, </a:t>
            </a:r>
            <a:r>
              <a:rPr lang="es-ES" baseline="0" dirty="0" err="1" smtClean="0"/>
              <a:t>the</a:t>
            </a:r>
            <a:r>
              <a:rPr lang="es-ES" baseline="0" dirty="0" smtClean="0"/>
              <a:t> </a:t>
            </a:r>
            <a:r>
              <a:rPr lang="es-ES" baseline="0" dirty="0" err="1" smtClean="0"/>
              <a:t>insecticide</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surface</a:t>
            </a:r>
            <a:r>
              <a:rPr lang="es-ES" baseline="0" dirty="0" smtClean="0"/>
              <a:t> </a:t>
            </a:r>
            <a:r>
              <a:rPr lang="es-ES" baseline="0" dirty="0" err="1" smtClean="0"/>
              <a:t>is</a:t>
            </a:r>
            <a:r>
              <a:rPr lang="es-ES" baseline="0" dirty="0" smtClean="0"/>
              <a:t> removed….</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11</a:t>
            </a:fld>
            <a:endParaRPr lang="en-US"/>
          </a:p>
        </p:txBody>
      </p:sp>
    </p:spTree>
    <p:extLst>
      <p:ext uri="{BB962C8B-B14F-4D97-AF65-F5344CB8AC3E}">
        <p14:creationId xmlns:p14="http://schemas.microsoft.com/office/powerpoint/2010/main" val="176531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and </a:t>
            </a:r>
            <a:r>
              <a:rPr lang="es-ES" dirty="0" err="1" smtClean="0"/>
              <a:t>washed</a:t>
            </a:r>
            <a:r>
              <a:rPr lang="es-ES" dirty="0" smtClean="0"/>
              <a:t> </a:t>
            </a:r>
            <a:r>
              <a:rPr lang="es-ES" dirty="0" err="1" smtClean="0"/>
              <a:t>away</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12</a:t>
            </a:fld>
            <a:endParaRPr lang="en-US"/>
          </a:p>
        </p:txBody>
      </p:sp>
    </p:spTree>
    <p:extLst>
      <p:ext uri="{BB962C8B-B14F-4D97-AF65-F5344CB8AC3E}">
        <p14:creationId xmlns:p14="http://schemas.microsoft.com/office/powerpoint/2010/main" val="359375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Now</a:t>
            </a:r>
            <a:r>
              <a:rPr lang="es-ES" dirty="0" smtClean="0"/>
              <a:t> new </a:t>
            </a:r>
            <a:r>
              <a:rPr lang="es-ES" dirty="0" err="1" smtClean="0"/>
              <a:t>insecticide</a:t>
            </a:r>
            <a:r>
              <a:rPr lang="es-ES" dirty="0" smtClean="0"/>
              <a:t> </a:t>
            </a:r>
            <a:r>
              <a:rPr lang="es-ES" dirty="0" err="1" smtClean="0"/>
              <a:t>from</a:t>
            </a:r>
            <a:r>
              <a:rPr lang="es-ES" dirty="0" smtClean="0"/>
              <a:t> </a:t>
            </a:r>
            <a:r>
              <a:rPr lang="es-ES" dirty="0" err="1" smtClean="0"/>
              <a:t>the</a:t>
            </a:r>
            <a:r>
              <a:rPr lang="es-ES" dirty="0" smtClean="0"/>
              <a:t> </a:t>
            </a:r>
            <a:r>
              <a:rPr lang="es-ES" dirty="0" err="1" smtClean="0"/>
              <a:t>reservoir</a:t>
            </a:r>
            <a:r>
              <a:rPr lang="es-ES" dirty="0" smtClean="0"/>
              <a:t> </a:t>
            </a:r>
            <a:r>
              <a:rPr lang="es-ES" dirty="0" err="1" smtClean="0"/>
              <a:t>will</a:t>
            </a:r>
            <a:r>
              <a:rPr lang="es-ES" dirty="0" smtClean="0"/>
              <a:t> </a:t>
            </a:r>
            <a:r>
              <a:rPr lang="es-ES" dirty="0" err="1" smtClean="0"/>
              <a:t>migrate</a:t>
            </a:r>
            <a:r>
              <a:rPr lang="es-ES" dirty="0" smtClean="0"/>
              <a:t> to </a:t>
            </a:r>
            <a:r>
              <a:rPr lang="es-ES" dirty="0" err="1" smtClean="0"/>
              <a:t>the</a:t>
            </a:r>
            <a:r>
              <a:rPr lang="es-ES" dirty="0" smtClean="0"/>
              <a:t> </a:t>
            </a:r>
            <a:r>
              <a:rPr lang="es-ES" dirty="0" err="1" smtClean="0"/>
              <a:t>survace</a:t>
            </a:r>
            <a:r>
              <a:rPr lang="es-ES" dirty="0" smtClean="0"/>
              <a:t> to “</a:t>
            </a:r>
            <a:r>
              <a:rPr lang="es-ES" dirty="0" err="1" smtClean="0"/>
              <a:t>retreat</a:t>
            </a:r>
            <a:r>
              <a:rPr lang="es-ES" dirty="0" smtClean="0"/>
              <a:t>” </a:t>
            </a:r>
            <a:r>
              <a:rPr lang="es-ES" dirty="0" err="1" smtClean="0"/>
              <a:t>the</a:t>
            </a:r>
            <a:r>
              <a:rPr lang="es-ES" dirty="0" smtClean="0"/>
              <a:t> net </a:t>
            </a:r>
            <a:r>
              <a:rPr lang="es-ES" dirty="0" err="1" smtClean="0"/>
              <a:t>from</a:t>
            </a:r>
            <a:r>
              <a:rPr lang="es-ES" dirty="0" smtClean="0"/>
              <a:t> </a:t>
            </a:r>
            <a:r>
              <a:rPr lang="es-ES" dirty="0" err="1" smtClean="0"/>
              <a:t>within</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13</a:t>
            </a:fld>
            <a:endParaRPr lang="en-US"/>
          </a:p>
        </p:txBody>
      </p:sp>
    </p:spTree>
    <p:extLst>
      <p:ext uri="{BB962C8B-B14F-4D97-AF65-F5344CB8AC3E}">
        <p14:creationId xmlns:p14="http://schemas.microsoft.com/office/powerpoint/2010/main" val="268214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This</a:t>
            </a:r>
            <a:r>
              <a:rPr lang="es-ES" dirty="0" smtClean="0"/>
              <a:t> </a:t>
            </a:r>
            <a:r>
              <a:rPr lang="es-ES" dirty="0" err="1" smtClean="0"/>
              <a:t>process</a:t>
            </a:r>
            <a:r>
              <a:rPr lang="es-ES" dirty="0" smtClean="0"/>
              <a:t> </a:t>
            </a:r>
            <a:r>
              <a:rPr lang="es-ES" dirty="0" err="1" smtClean="0"/>
              <a:t>is</a:t>
            </a:r>
            <a:r>
              <a:rPr lang="es-ES" dirty="0" smtClean="0"/>
              <a:t> </a:t>
            </a:r>
            <a:r>
              <a:rPr lang="es-ES" dirty="0" err="1" smtClean="0"/>
              <a:t>repeated</a:t>
            </a:r>
            <a:r>
              <a:rPr lang="es-ES" dirty="0" smtClean="0"/>
              <a:t> </a:t>
            </a:r>
            <a:r>
              <a:rPr lang="es-ES" dirty="0" err="1" smtClean="0"/>
              <a:t>until</a:t>
            </a:r>
            <a:r>
              <a:rPr lang="es-ES" dirty="0" smtClean="0"/>
              <a:t> </a:t>
            </a:r>
            <a:r>
              <a:rPr lang="es-ES" dirty="0" err="1" smtClean="0"/>
              <a:t>the</a:t>
            </a:r>
            <a:r>
              <a:rPr lang="es-ES" dirty="0" smtClean="0"/>
              <a:t> </a:t>
            </a:r>
            <a:r>
              <a:rPr lang="es-ES" dirty="0" err="1" smtClean="0"/>
              <a:t>reservoir</a:t>
            </a:r>
            <a:r>
              <a:rPr lang="es-ES" dirty="0" smtClean="0"/>
              <a:t> </a:t>
            </a:r>
            <a:r>
              <a:rPr lang="es-ES" dirty="0" err="1" smtClean="0"/>
              <a:t>is</a:t>
            </a:r>
            <a:r>
              <a:rPr lang="es-ES" dirty="0" smtClean="0"/>
              <a:t> </a:t>
            </a:r>
            <a:r>
              <a:rPr lang="es-ES" dirty="0" err="1" smtClean="0"/>
              <a:t>empty</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17</a:t>
            </a:fld>
            <a:endParaRPr lang="en-US"/>
          </a:p>
        </p:txBody>
      </p:sp>
    </p:spTree>
    <p:extLst>
      <p:ext uri="{BB962C8B-B14F-4D97-AF65-F5344CB8AC3E}">
        <p14:creationId xmlns:p14="http://schemas.microsoft.com/office/powerpoint/2010/main" val="269851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There</a:t>
            </a:r>
            <a:r>
              <a:rPr lang="es-ES" dirty="0" smtClean="0"/>
              <a:t> are </a:t>
            </a:r>
            <a:r>
              <a:rPr lang="es-ES" dirty="0" err="1" smtClean="0"/>
              <a:t>currently</a:t>
            </a:r>
            <a:r>
              <a:rPr lang="es-ES" dirty="0" smtClean="0"/>
              <a:t> 17 </a:t>
            </a:r>
            <a:r>
              <a:rPr lang="es-ES" dirty="0" err="1" smtClean="0"/>
              <a:t>different</a:t>
            </a:r>
            <a:r>
              <a:rPr lang="es-ES" dirty="0" smtClean="0"/>
              <a:t> LLIN </a:t>
            </a:r>
            <a:r>
              <a:rPr lang="es-ES" dirty="0" err="1" smtClean="0"/>
              <a:t>that</a:t>
            </a:r>
            <a:r>
              <a:rPr lang="es-ES" dirty="0" smtClean="0"/>
              <a:t> </a:t>
            </a:r>
            <a:r>
              <a:rPr lang="es-ES" dirty="0" err="1" smtClean="0"/>
              <a:t>have</a:t>
            </a:r>
            <a:r>
              <a:rPr lang="es-ES" dirty="0" smtClean="0"/>
              <a:t> </a:t>
            </a:r>
            <a:r>
              <a:rPr lang="es-ES" dirty="0" err="1" smtClean="0"/>
              <a:t>been</a:t>
            </a:r>
            <a:r>
              <a:rPr lang="es-ES" dirty="0" smtClean="0"/>
              <a:t> </a:t>
            </a:r>
            <a:r>
              <a:rPr lang="es-ES" dirty="0" err="1" smtClean="0"/>
              <a:t>recommended</a:t>
            </a:r>
            <a:r>
              <a:rPr lang="es-ES" dirty="0" smtClean="0"/>
              <a:t> </a:t>
            </a:r>
            <a:r>
              <a:rPr lang="es-ES" dirty="0" err="1" smtClean="0"/>
              <a:t>by</a:t>
            </a:r>
            <a:r>
              <a:rPr lang="es-ES" dirty="0" smtClean="0"/>
              <a:t> </a:t>
            </a:r>
            <a:r>
              <a:rPr lang="es-ES" dirty="0" err="1" smtClean="0"/>
              <a:t>the</a:t>
            </a:r>
            <a:r>
              <a:rPr lang="es-ES" dirty="0" smtClean="0"/>
              <a:t> WHO</a:t>
            </a:r>
            <a:r>
              <a:rPr lang="es-ES" baseline="0" dirty="0" smtClean="0"/>
              <a:t> </a:t>
            </a:r>
            <a:r>
              <a:rPr lang="es-ES" baseline="0" dirty="0" err="1" smtClean="0"/>
              <a:t>Pesticide</a:t>
            </a:r>
            <a:r>
              <a:rPr lang="es-ES" baseline="0" dirty="0" smtClean="0"/>
              <a:t> </a:t>
            </a:r>
            <a:r>
              <a:rPr lang="es-ES" baseline="0" dirty="0" err="1" smtClean="0"/>
              <a:t>Evaluation</a:t>
            </a:r>
            <a:r>
              <a:rPr lang="es-ES" baseline="0" dirty="0" smtClean="0"/>
              <a:t> </a:t>
            </a:r>
            <a:r>
              <a:rPr lang="es-ES" baseline="0" dirty="0" err="1" smtClean="0"/>
              <a:t>Scheme</a:t>
            </a:r>
            <a:r>
              <a:rPr lang="es-ES" baseline="0" dirty="0" smtClean="0"/>
              <a:t> (WHOPES) as </a:t>
            </a:r>
            <a:r>
              <a:rPr lang="es-ES" baseline="0" dirty="0" err="1" smtClean="0"/>
              <a:t>suitable</a:t>
            </a:r>
            <a:r>
              <a:rPr lang="es-ES" baseline="0" dirty="0" smtClean="0"/>
              <a:t> </a:t>
            </a:r>
            <a:r>
              <a:rPr lang="es-ES" baseline="0" dirty="0" err="1" smtClean="0"/>
              <a:t>for</a:t>
            </a:r>
            <a:r>
              <a:rPr lang="es-ES" baseline="0" dirty="0" smtClean="0"/>
              <a:t> use in </a:t>
            </a:r>
            <a:r>
              <a:rPr lang="es-ES" baseline="0" dirty="0" err="1" smtClean="0"/>
              <a:t>public</a:t>
            </a:r>
            <a:r>
              <a:rPr lang="es-ES" baseline="0" dirty="0" smtClean="0"/>
              <a:t> </a:t>
            </a:r>
            <a:r>
              <a:rPr lang="es-ES" baseline="0" dirty="0" err="1" smtClean="0"/>
              <a:t>health</a:t>
            </a:r>
            <a:r>
              <a:rPr lang="es-ES" baseline="0" dirty="0" smtClean="0"/>
              <a:t>. (</a:t>
            </a:r>
            <a:r>
              <a:rPr lang="es-ES" baseline="0" dirty="0" err="1" smtClean="0"/>
              <a:t>updated</a:t>
            </a:r>
            <a:r>
              <a:rPr lang="es-ES" baseline="0" dirty="0" smtClean="0"/>
              <a:t> </a:t>
            </a:r>
            <a:r>
              <a:rPr lang="es-ES" baseline="0" dirty="0" err="1" smtClean="0"/>
              <a:t>May</a:t>
            </a:r>
            <a:r>
              <a:rPr lang="es-ES" baseline="0" dirty="0" smtClean="0"/>
              <a:t> 2 2016). </a:t>
            </a:r>
            <a:r>
              <a:rPr lang="es-ES" baseline="0" dirty="0" err="1" smtClean="0"/>
              <a:t>See</a:t>
            </a:r>
            <a:r>
              <a:rPr lang="es-ES" baseline="0" dirty="0" smtClean="0"/>
              <a:t> http://</a:t>
            </a:r>
            <a:r>
              <a:rPr lang="es-ES" baseline="0" dirty="0" err="1" smtClean="0"/>
              <a:t>www.who.int</a:t>
            </a:r>
            <a:r>
              <a:rPr lang="es-ES" baseline="0" dirty="0" smtClean="0"/>
              <a:t>/</a:t>
            </a:r>
            <a:r>
              <a:rPr lang="es-ES" baseline="0" dirty="0" err="1" smtClean="0"/>
              <a:t>whopes</a:t>
            </a:r>
            <a:r>
              <a:rPr lang="es-ES" baseline="0" dirty="0" smtClean="0"/>
              <a:t>/en/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latest</a:t>
            </a:r>
            <a:r>
              <a:rPr lang="es-ES" baseline="0" dirty="0" smtClean="0"/>
              <a:t> </a:t>
            </a:r>
            <a:r>
              <a:rPr lang="es-ES" baseline="0" dirty="0" err="1" smtClean="0"/>
              <a:t>list</a:t>
            </a:r>
            <a:r>
              <a:rPr lang="es-ES" baseline="0" smtClean="0"/>
              <a:t>.</a:t>
            </a:r>
            <a:endParaRPr lang="en-US" dirty="0"/>
          </a:p>
        </p:txBody>
      </p:sp>
      <p:sp>
        <p:nvSpPr>
          <p:cNvPr id="4" name="Slide Number Placeholder 3"/>
          <p:cNvSpPr>
            <a:spLocks noGrp="1"/>
          </p:cNvSpPr>
          <p:nvPr>
            <p:ph type="sldNum" sz="quarter" idx="10"/>
          </p:nvPr>
        </p:nvSpPr>
        <p:spPr/>
        <p:txBody>
          <a:bodyPr/>
          <a:lstStyle/>
          <a:p>
            <a:fld id="{2E85C5D0-C5DD-4A71-B4B8-2910B97773D3}" type="slidenum">
              <a:rPr lang="en-US" smtClean="0"/>
              <a:t>18</a:t>
            </a:fld>
            <a:endParaRPr lang="en-US"/>
          </a:p>
        </p:txBody>
      </p:sp>
    </p:spTree>
    <p:extLst>
      <p:ext uri="{BB962C8B-B14F-4D97-AF65-F5344CB8AC3E}">
        <p14:creationId xmlns:p14="http://schemas.microsoft.com/office/powerpoint/2010/main" val="339974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156620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56384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405607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C53642-8A6D-4C16-A0F4-0591ECBC33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03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FC37AD-B3E3-4C10-B140-3E6F37E057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443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8B7FEA-CF2D-4BF9-91AF-FD7119A860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888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3E3F8C-9A4B-4DED-BCF3-66E9520384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70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9112A1-BFB9-437B-9EED-5FFBC83321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801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E4B6B63-1018-47CE-B379-8FCDE6E9B5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190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966871-4473-430E-B0C5-890DE0A8B0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183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B168D-4235-458D-AE47-F4BDB5EEE8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060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476236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F423FC-55E4-48E1-9B60-315BF0B1F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39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58050A-FB9A-4FAA-BEAF-C49ABD9AE0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537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B31A52-83FE-48F3-8916-B77941B77C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676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32C36D5-9562-4F14-9E15-879942EA80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6907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F33B411-01CC-456F-A758-06C022531A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26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68DF91-EDA0-442A-A24B-9AFD54AA63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265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25509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CCBAA-4676-402F-BA16-BBBAA021CED1}"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428512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CCBAA-4676-402F-BA16-BBBAA021CED1}" type="datetimeFigureOut">
              <a:rPr lang="en-US" smtClean="0"/>
              <a:t>5/2/16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118998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CCBAA-4676-402F-BA16-BBBAA021CED1}" type="datetimeFigureOut">
              <a:rPr lang="en-US" smtClean="0"/>
              <a:t>5/2/16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300469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CCBAA-4676-402F-BA16-BBBAA021CED1}" type="datetimeFigureOut">
              <a:rPr lang="en-US" smtClean="0"/>
              <a:t>5/2/16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25507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CCBAA-4676-402F-BA16-BBBAA021CED1}"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10752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CCBAA-4676-402F-BA16-BBBAA021CED1}"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42310427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CCBAA-4676-402F-BA16-BBBAA021CED1}" type="datetimeFigureOut">
              <a:rPr lang="en-US" smtClean="0"/>
              <a:t>5/2/16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75802-934C-4A7B-A9F9-D7E7C5C42312}" type="slidenum">
              <a:rPr lang="en-US" smtClean="0"/>
              <a:t>‹#›</a:t>
            </a:fld>
            <a:endParaRPr lang="en-US"/>
          </a:p>
        </p:txBody>
      </p:sp>
    </p:spTree>
    <p:extLst>
      <p:ext uri="{BB962C8B-B14F-4D97-AF65-F5344CB8AC3E}">
        <p14:creationId xmlns:p14="http://schemas.microsoft.com/office/powerpoint/2010/main" val="344328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8E165E28-2149-427A-B836-33C0019D0EDB}" type="slidenum">
              <a:rPr lang="en-US" smtClean="0">
                <a:solidFill>
                  <a:srgbClr val="000000"/>
                </a:solidFill>
              </a:rPr>
              <a:pPr fontAlgn="base">
                <a:spcAft>
                  <a:spcPct val="0"/>
                </a:spcAft>
              </a:pPr>
              <a:t>‹#›</a:t>
            </a:fld>
            <a:endParaRPr lang="en-US" smtClean="0">
              <a:solidFill>
                <a:srgbClr val="000000"/>
              </a:solidFill>
            </a:endParaRPr>
          </a:p>
        </p:txBody>
      </p:sp>
    </p:spTree>
    <p:extLst>
      <p:ext uri="{BB962C8B-B14F-4D97-AF65-F5344CB8AC3E}">
        <p14:creationId xmlns:p14="http://schemas.microsoft.com/office/powerpoint/2010/main" val="39982830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bin"/><Relationship Id="rId5"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xcel_97_-_2004_Worksheet1.xls"/><Relationship Id="rId5" Type="http://schemas.openxmlformats.org/officeDocument/2006/relationships/image" Target="../media/image2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125" y="260648"/>
            <a:ext cx="72723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rgbClr val="993366"/>
                </a:solidFill>
                <a:latin typeface="Calibri" panose="020F0502020204030204" pitchFamily="34" charset="0"/>
              </a:rPr>
              <a:t>LLIN Durability Monitoring</a:t>
            </a:r>
            <a:endParaRPr lang="en-US" sz="3600" b="1" dirty="0">
              <a:solidFill>
                <a:srgbClr val="993366"/>
              </a:solidFill>
              <a:latin typeface="Calibri" panose="020F0502020204030204" pitchFamily="34" charset="0"/>
            </a:endParaRPr>
          </a:p>
          <a:p>
            <a:pPr algn="ctr" eaLnBrk="1" hangingPunct="1"/>
            <a:endParaRPr lang="en-US" sz="3600" b="1" dirty="0">
              <a:solidFill>
                <a:srgbClr val="993366"/>
              </a:solidFill>
              <a:latin typeface="Calibri" panose="020F0502020204030204" pitchFamily="34" charset="0"/>
            </a:endParaRPr>
          </a:p>
        </p:txBody>
      </p:sp>
      <p:sp>
        <p:nvSpPr>
          <p:cNvPr id="8" name="Text Box 4"/>
          <p:cNvSpPr txBox="1">
            <a:spLocks noChangeArrowheads="1"/>
          </p:cNvSpPr>
          <p:nvPr/>
        </p:nvSpPr>
        <p:spPr bwMode="auto">
          <a:xfrm>
            <a:off x="347821" y="2348879"/>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chemeClr val="accent1">
                    <a:lumMod val="50000"/>
                  </a:schemeClr>
                </a:solidFill>
                <a:latin typeface="Calibri" panose="020F0502020204030204" pitchFamily="34" charset="0"/>
              </a:rPr>
              <a:t>Background and Objectives</a:t>
            </a:r>
            <a:endParaRPr lang="en-US" sz="3600" b="1" dirty="0">
              <a:solidFill>
                <a:schemeClr val="accent1">
                  <a:lumMod val="50000"/>
                </a:schemeClr>
              </a:solidFill>
              <a:latin typeface="Calibri" panose="020F0502020204030204" pitchFamily="34" charset="0"/>
            </a:endParaRPr>
          </a:p>
        </p:txBody>
      </p:sp>
      <p:pic>
        <p:nvPicPr>
          <p:cNvPr id="1024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941168"/>
            <a:ext cx="3525005" cy="11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730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Zig zag"/>
          <p:cNvSpPr>
            <a:spLocks noChangeArrowheads="1"/>
          </p:cNvSpPr>
          <p:nvPr/>
        </p:nvSpPr>
        <p:spPr bwMode="auto">
          <a:xfrm>
            <a:off x="1447800" y="685800"/>
            <a:ext cx="5638800" cy="5562600"/>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1" name="Rectangle 3"/>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492" name="Group 4"/>
          <p:cNvGrpSpPr>
            <a:grpSpLocks/>
          </p:cNvGrpSpPr>
          <p:nvPr/>
        </p:nvGrpSpPr>
        <p:grpSpPr bwMode="auto">
          <a:xfrm>
            <a:off x="2819400" y="1676400"/>
            <a:ext cx="2895600" cy="2743200"/>
            <a:chOff x="1776" y="1056"/>
            <a:chExt cx="1824" cy="1728"/>
          </a:xfrm>
        </p:grpSpPr>
        <p:grpSp>
          <p:nvGrpSpPr>
            <p:cNvPr id="63493" name="Group 5"/>
            <p:cNvGrpSpPr>
              <a:grpSpLocks/>
            </p:cNvGrpSpPr>
            <p:nvPr/>
          </p:nvGrpSpPr>
          <p:grpSpPr bwMode="auto">
            <a:xfrm>
              <a:off x="1920" y="1152"/>
              <a:ext cx="1536" cy="1536"/>
              <a:chOff x="1920" y="1152"/>
              <a:chExt cx="1536" cy="1536"/>
            </a:xfrm>
          </p:grpSpPr>
          <p:sp>
            <p:nvSpPr>
              <p:cNvPr id="63494" name="AutoShape 6"/>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AutoShape 7"/>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AutoShape 8"/>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AutoShape 9"/>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8" name="AutoShape 10"/>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9" name="AutoShape 11"/>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0" name="AutoShape 12"/>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1" name="AutoShape 13"/>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2" name="AutoShape 14"/>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AutoShape 15"/>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AutoShape 16"/>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AutoShape 17"/>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AutoShape 18"/>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AutoShape 19"/>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AutoShape 20"/>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9" name="AutoShape 21"/>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0" name="AutoShape 22"/>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AutoShape 23"/>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AutoShape 24"/>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AutoShape 25"/>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AutoShape 26"/>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AutoShape 27"/>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AutoShape 28"/>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AutoShape 29"/>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AutoShape 30"/>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AutoShape 31"/>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AutoShape 32"/>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AutoShape 33"/>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AutoShape 34"/>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AutoShape 35"/>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24" name="AutoShape 36"/>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Oval 37"/>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526" name="Group 38"/>
          <p:cNvGrpSpPr>
            <a:grpSpLocks/>
          </p:cNvGrpSpPr>
          <p:nvPr/>
        </p:nvGrpSpPr>
        <p:grpSpPr bwMode="auto">
          <a:xfrm>
            <a:off x="2743200" y="1600200"/>
            <a:ext cx="3048000" cy="2895600"/>
            <a:chOff x="1728" y="1008"/>
            <a:chExt cx="1920" cy="1824"/>
          </a:xfrm>
        </p:grpSpPr>
        <p:sp>
          <p:nvSpPr>
            <p:cNvPr id="63527" name="AutoShape 39"/>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8" name="AutoShape 40"/>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9" name="AutoShape 41"/>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0" name="AutoShape 42"/>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1" name="AutoShape 43"/>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2" name="AutoShape 44"/>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3" name="AutoShape 45"/>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4" name="AutoShape 46"/>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5" name="AutoShape 47"/>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536" name="Group 48"/>
          <p:cNvGrpSpPr>
            <a:grpSpLocks/>
          </p:cNvGrpSpPr>
          <p:nvPr/>
        </p:nvGrpSpPr>
        <p:grpSpPr bwMode="auto">
          <a:xfrm>
            <a:off x="2133600" y="990600"/>
            <a:ext cx="4343400" cy="4114800"/>
            <a:chOff x="1344" y="624"/>
            <a:chExt cx="2736" cy="2592"/>
          </a:xfrm>
        </p:grpSpPr>
        <p:sp>
          <p:nvSpPr>
            <p:cNvPr id="63537" name="Line 49"/>
            <p:cNvSpPr>
              <a:spLocks noChangeShapeType="1"/>
            </p:cNvSpPr>
            <p:nvPr/>
          </p:nvSpPr>
          <p:spPr bwMode="auto">
            <a:xfrm>
              <a:off x="2928" y="29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8" name="Line 50"/>
            <p:cNvSpPr>
              <a:spLocks noChangeShapeType="1"/>
            </p:cNvSpPr>
            <p:nvPr/>
          </p:nvSpPr>
          <p:spPr bwMode="auto">
            <a:xfrm rot="-3312618">
              <a:off x="3768" y="23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9" name="Line 51"/>
            <p:cNvSpPr>
              <a:spLocks noChangeShapeType="1"/>
            </p:cNvSpPr>
            <p:nvPr/>
          </p:nvSpPr>
          <p:spPr bwMode="auto">
            <a:xfrm rot="2108759">
              <a:off x="2064" y="278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0" name="Line 52"/>
            <p:cNvSpPr>
              <a:spLocks noChangeShapeType="1"/>
            </p:cNvSpPr>
            <p:nvPr/>
          </p:nvSpPr>
          <p:spPr bwMode="auto">
            <a:xfrm rot="5307527">
              <a:off x="1464" y="180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1" name="Line 53"/>
            <p:cNvSpPr>
              <a:spLocks noChangeShapeType="1"/>
            </p:cNvSpPr>
            <p:nvPr/>
          </p:nvSpPr>
          <p:spPr bwMode="auto">
            <a:xfrm rot="-13031398">
              <a:off x="1872" y="86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2" name="Line 54"/>
            <p:cNvSpPr>
              <a:spLocks noChangeShapeType="1"/>
            </p:cNvSpPr>
            <p:nvPr/>
          </p:nvSpPr>
          <p:spPr bwMode="auto">
            <a:xfrm rot="-10827706">
              <a:off x="2496" y="62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3" name="Line 55"/>
            <p:cNvSpPr>
              <a:spLocks noChangeShapeType="1"/>
            </p:cNvSpPr>
            <p:nvPr/>
          </p:nvSpPr>
          <p:spPr bwMode="auto">
            <a:xfrm rot="-7945872">
              <a:off x="3432" y="84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4" name="Line 56"/>
            <p:cNvSpPr>
              <a:spLocks noChangeShapeType="1"/>
            </p:cNvSpPr>
            <p:nvPr/>
          </p:nvSpPr>
          <p:spPr bwMode="auto">
            <a:xfrm rot="-27639221">
              <a:off x="3816" y="1272"/>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5" name="Line 57"/>
            <p:cNvSpPr>
              <a:spLocks noChangeShapeType="1"/>
            </p:cNvSpPr>
            <p:nvPr/>
          </p:nvSpPr>
          <p:spPr bwMode="auto">
            <a:xfrm rot="-4884610">
              <a:off x="3912" y="184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546" name="Text Box 58"/>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Insecticide lost through washing</a:t>
            </a:r>
            <a:endParaRPr lang="en-GB" sz="2400">
              <a:solidFill>
                <a:srgbClr val="CC0000"/>
              </a:solidFill>
            </a:endParaRPr>
          </a:p>
        </p:txBody>
      </p:sp>
    </p:spTree>
    <p:extLst>
      <p:ext uri="{BB962C8B-B14F-4D97-AF65-F5344CB8AC3E}">
        <p14:creationId xmlns:p14="http://schemas.microsoft.com/office/powerpoint/2010/main" val="2199103431"/>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63536"/>
                                        </p:tgtEl>
                                        <p:attrNameLst>
                                          <p:attrName>style.visibility</p:attrName>
                                        </p:attrNameLst>
                                      </p:cBhvr>
                                      <p:to>
                                        <p:strVal val="visible"/>
                                      </p:to>
                                    </p:set>
                                    <p:anim calcmode="lin" valueType="num">
                                      <p:cBhvr>
                                        <p:cTn id="7" dur="500" fill="hold"/>
                                        <p:tgtEl>
                                          <p:spTgt spid="63536"/>
                                        </p:tgtEl>
                                        <p:attrNameLst>
                                          <p:attrName>ppt_w</p:attrName>
                                        </p:attrNameLst>
                                      </p:cBhvr>
                                      <p:tavLst>
                                        <p:tav tm="0">
                                          <p:val>
                                            <p:strVal val="2/3*#ppt_w"/>
                                          </p:val>
                                        </p:tav>
                                        <p:tav tm="100000">
                                          <p:val>
                                            <p:strVal val="#ppt_w"/>
                                          </p:val>
                                        </p:tav>
                                      </p:tavLst>
                                    </p:anim>
                                    <p:anim calcmode="lin" valueType="num">
                                      <p:cBhvr>
                                        <p:cTn id="8" dur="500" fill="hold"/>
                                        <p:tgtEl>
                                          <p:spTgt spid="6353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447800" y="685800"/>
            <a:ext cx="5638800" cy="5562600"/>
            <a:chOff x="912" y="432"/>
            <a:chExt cx="3552" cy="3504"/>
          </a:xfrm>
        </p:grpSpPr>
        <p:sp>
          <p:nvSpPr>
            <p:cNvPr id="64515" name="Rectangle 3" descr="Zig zag"/>
            <p:cNvSpPr>
              <a:spLocks noChangeArrowheads="1"/>
            </p:cNvSpPr>
            <p:nvPr/>
          </p:nvSpPr>
          <p:spPr bwMode="auto">
            <a:xfrm>
              <a:off x="912" y="432"/>
              <a:ext cx="3552" cy="3504"/>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16" name="Group 4"/>
            <p:cNvGrpSpPr>
              <a:grpSpLocks/>
            </p:cNvGrpSpPr>
            <p:nvPr/>
          </p:nvGrpSpPr>
          <p:grpSpPr bwMode="auto">
            <a:xfrm>
              <a:off x="1104" y="576"/>
              <a:ext cx="3168" cy="2880"/>
              <a:chOff x="1728" y="1008"/>
              <a:chExt cx="1920" cy="1824"/>
            </a:xfrm>
          </p:grpSpPr>
          <p:sp>
            <p:nvSpPr>
              <p:cNvPr id="64517" name="AutoShape 5"/>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8" name="AutoShape 6"/>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9" name="AutoShape 7"/>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AutoShape 8"/>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1" name="AutoShape 9"/>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AutoShape 10"/>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3" name="AutoShape 11"/>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4" name="AutoShape 12"/>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5" name="AutoShape 13"/>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4526" name="Rectangle 14"/>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27" name="Group 15"/>
          <p:cNvGrpSpPr>
            <a:grpSpLocks/>
          </p:cNvGrpSpPr>
          <p:nvPr/>
        </p:nvGrpSpPr>
        <p:grpSpPr bwMode="auto">
          <a:xfrm>
            <a:off x="2819400" y="1676400"/>
            <a:ext cx="2895600" cy="2743200"/>
            <a:chOff x="1776" y="1056"/>
            <a:chExt cx="1824" cy="1728"/>
          </a:xfrm>
        </p:grpSpPr>
        <p:grpSp>
          <p:nvGrpSpPr>
            <p:cNvPr id="64528" name="Group 16"/>
            <p:cNvGrpSpPr>
              <a:grpSpLocks/>
            </p:cNvGrpSpPr>
            <p:nvPr/>
          </p:nvGrpSpPr>
          <p:grpSpPr bwMode="auto">
            <a:xfrm>
              <a:off x="1920" y="1152"/>
              <a:ext cx="1536" cy="1536"/>
              <a:chOff x="1920" y="1152"/>
              <a:chExt cx="1536" cy="1536"/>
            </a:xfrm>
          </p:grpSpPr>
          <p:sp>
            <p:nvSpPr>
              <p:cNvPr id="64529" name="AutoShape 17"/>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0" name="AutoShape 18"/>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1" name="AutoShape 19"/>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2" name="AutoShape 20"/>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3" name="AutoShape 21"/>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4" name="AutoShape 22"/>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5" name="AutoShape 23"/>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6" name="AutoShape 24"/>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7" name="AutoShape 25"/>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8" name="AutoShape 26"/>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9" name="AutoShape 27"/>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0" name="AutoShape 28"/>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1" name="AutoShape 29"/>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2" name="AutoShape 30"/>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3" name="AutoShape 31"/>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4" name="AutoShape 32"/>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5" name="AutoShape 33"/>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6" name="AutoShape 34"/>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7" name="AutoShape 35"/>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8" name="AutoShape 36"/>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9" name="AutoShape 37"/>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0" name="AutoShape 38"/>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1" name="AutoShape 39"/>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2" name="AutoShape 40"/>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3" name="AutoShape 41"/>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4" name="AutoShape 42"/>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5" name="AutoShape 43"/>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6" name="AutoShape 44"/>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7" name="AutoShape 45"/>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8" name="AutoShape 46"/>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59" name="AutoShape 47"/>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0" name="Oval 48"/>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61" name="Text Box 49"/>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Insecticide lost through washing</a:t>
            </a:r>
            <a:endParaRPr lang="en-GB" sz="2400">
              <a:solidFill>
                <a:srgbClr val="CC0000"/>
              </a:solidFill>
            </a:endParaRPr>
          </a:p>
        </p:txBody>
      </p:sp>
    </p:spTree>
    <p:extLst>
      <p:ext uri="{BB962C8B-B14F-4D97-AF65-F5344CB8AC3E}">
        <p14:creationId xmlns:p14="http://schemas.microsoft.com/office/powerpoint/2010/main" val="999498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447800" y="4724400"/>
            <a:ext cx="5638800" cy="1524000"/>
            <a:chOff x="912" y="2976"/>
            <a:chExt cx="3552" cy="960"/>
          </a:xfrm>
        </p:grpSpPr>
        <p:sp>
          <p:nvSpPr>
            <p:cNvPr id="65539" name="Rectangle 3" descr="Zig zag"/>
            <p:cNvSpPr>
              <a:spLocks noChangeArrowheads="1"/>
            </p:cNvSpPr>
            <p:nvPr/>
          </p:nvSpPr>
          <p:spPr bwMode="auto">
            <a:xfrm>
              <a:off x="912" y="2976"/>
              <a:ext cx="3552" cy="960"/>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0" name="AutoShape 4"/>
            <p:cNvSpPr>
              <a:spLocks noChangeArrowheads="1"/>
            </p:cNvSpPr>
            <p:nvPr/>
          </p:nvSpPr>
          <p:spPr bwMode="auto">
            <a:xfrm>
              <a:off x="3696" y="3504"/>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AutoShape 5"/>
            <p:cNvSpPr>
              <a:spLocks noChangeArrowheads="1"/>
            </p:cNvSpPr>
            <p:nvPr/>
          </p:nvSpPr>
          <p:spPr bwMode="auto">
            <a:xfrm>
              <a:off x="3312" y="3216"/>
              <a:ext cx="79"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2" name="AutoShape 6"/>
            <p:cNvSpPr>
              <a:spLocks noChangeArrowheads="1"/>
            </p:cNvSpPr>
            <p:nvPr/>
          </p:nvSpPr>
          <p:spPr bwMode="auto">
            <a:xfrm>
              <a:off x="3638" y="3183"/>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AutoShape 7"/>
            <p:cNvSpPr>
              <a:spLocks noChangeArrowheads="1"/>
            </p:cNvSpPr>
            <p:nvPr/>
          </p:nvSpPr>
          <p:spPr bwMode="auto">
            <a:xfrm>
              <a:off x="2880" y="3456"/>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AutoShape 8"/>
            <p:cNvSpPr>
              <a:spLocks noChangeArrowheads="1"/>
            </p:cNvSpPr>
            <p:nvPr/>
          </p:nvSpPr>
          <p:spPr bwMode="auto">
            <a:xfrm>
              <a:off x="3360" y="3696"/>
              <a:ext cx="79"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5" name="AutoShape 9"/>
            <p:cNvSpPr>
              <a:spLocks noChangeArrowheads="1"/>
            </p:cNvSpPr>
            <p:nvPr/>
          </p:nvSpPr>
          <p:spPr bwMode="auto">
            <a:xfrm>
              <a:off x="2256" y="3360"/>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AutoShape 10"/>
            <p:cNvSpPr>
              <a:spLocks noChangeArrowheads="1"/>
            </p:cNvSpPr>
            <p:nvPr/>
          </p:nvSpPr>
          <p:spPr bwMode="auto">
            <a:xfrm>
              <a:off x="1776" y="3600"/>
              <a:ext cx="79" cy="75"/>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AutoShape 11"/>
            <p:cNvSpPr>
              <a:spLocks noChangeArrowheads="1"/>
            </p:cNvSpPr>
            <p:nvPr/>
          </p:nvSpPr>
          <p:spPr bwMode="auto">
            <a:xfrm>
              <a:off x="1248" y="3360"/>
              <a:ext cx="79"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AutoShape 12"/>
            <p:cNvSpPr>
              <a:spLocks noChangeArrowheads="1"/>
            </p:cNvSpPr>
            <p:nvPr/>
          </p:nvSpPr>
          <p:spPr bwMode="auto">
            <a:xfrm>
              <a:off x="1658" y="3183"/>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9" name="Rectangle 13"/>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550" name="Group 14"/>
          <p:cNvGrpSpPr>
            <a:grpSpLocks/>
          </p:cNvGrpSpPr>
          <p:nvPr/>
        </p:nvGrpSpPr>
        <p:grpSpPr bwMode="auto">
          <a:xfrm>
            <a:off x="2819400" y="1676400"/>
            <a:ext cx="2895600" cy="2743200"/>
            <a:chOff x="1776" y="1056"/>
            <a:chExt cx="1824" cy="1728"/>
          </a:xfrm>
        </p:grpSpPr>
        <p:grpSp>
          <p:nvGrpSpPr>
            <p:cNvPr id="65551" name="Group 15"/>
            <p:cNvGrpSpPr>
              <a:grpSpLocks/>
            </p:cNvGrpSpPr>
            <p:nvPr/>
          </p:nvGrpSpPr>
          <p:grpSpPr bwMode="auto">
            <a:xfrm>
              <a:off x="1920" y="1152"/>
              <a:ext cx="1536" cy="1536"/>
              <a:chOff x="1920" y="1152"/>
              <a:chExt cx="1536" cy="1536"/>
            </a:xfrm>
          </p:grpSpPr>
          <p:sp>
            <p:nvSpPr>
              <p:cNvPr id="65552" name="AutoShape 16"/>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3" name="AutoShape 17"/>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4" name="AutoShape 18"/>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5" name="AutoShape 19"/>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6" name="AutoShape 20"/>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7" name="AutoShape 21"/>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8" name="AutoShape 22"/>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9" name="AutoShape 23"/>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0" name="AutoShape 24"/>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1" name="AutoShape 25"/>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2" name="AutoShape 26"/>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3" name="AutoShape 27"/>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4" name="AutoShape 28"/>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5" name="AutoShape 29"/>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6" name="AutoShape 30"/>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7" name="AutoShape 31"/>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AutoShape 32"/>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9" name="AutoShape 33"/>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0" name="AutoShape 34"/>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1" name="AutoShape 35"/>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2" name="AutoShape 36"/>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3" name="AutoShape 37"/>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4" name="AutoShape 38"/>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5" name="AutoShape 39"/>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6" name="AutoShape 40"/>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7" name="AutoShape 41"/>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8" name="AutoShape 42"/>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9" name="AutoShape 43"/>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0" name="AutoShape 44"/>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1" name="AutoShape 45"/>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82" name="AutoShape 46"/>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3" name="Oval 47"/>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84" name="Text Box 48"/>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Insecticide lost through washing</a:t>
            </a:r>
            <a:endParaRPr lang="en-GB" sz="2400">
              <a:solidFill>
                <a:srgbClr val="CC0000"/>
              </a:solidFill>
            </a:endParaRPr>
          </a:p>
        </p:txBody>
      </p:sp>
    </p:spTree>
    <p:extLst>
      <p:ext uri="{BB962C8B-B14F-4D97-AF65-F5344CB8AC3E}">
        <p14:creationId xmlns:p14="http://schemas.microsoft.com/office/powerpoint/2010/main" val="218962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3" name="Group 3"/>
          <p:cNvGrpSpPr>
            <a:grpSpLocks/>
          </p:cNvGrpSpPr>
          <p:nvPr/>
        </p:nvGrpSpPr>
        <p:grpSpPr bwMode="auto">
          <a:xfrm>
            <a:off x="2819400" y="1676400"/>
            <a:ext cx="2895600" cy="2743200"/>
            <a:chOff x="1776" y="1056"/>
            <a:chExt cx="1824" cy="1728"/>
          </a:xfrm>
        </p:grpSpPr>
        <p:grpSp>
          <p:nvGrpSpPr>
            <p:cNvPr id="66564" name="Group 4"/>
            <p:cNvGrpSpPr>
              <a:grpSpLocks/>
            </p:cNvGrpSpPr>
            <p:nvPr/>
          </p:nvGrpSpPr>
          <p:grpSpPr bwMode="auto">
            <a:xfrm>
              <a:off x="1920" y="1152"/>
              <a:ext cx="1536" cy="1536"/>
              <a:chOff x="1920" y="1152"/>
              <a:chExt cx="1536" cy="1536"/>
            </a:xfrm>
          </p:grpSpPr>
          <p:sp>
            <p:nvSpPr>
              <p:cNvPr id="66565" name="AutoShape 5"/>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6" name="AutoShape 6"/>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AutoShape 7"/>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AutoShape 8"/>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9" name="AutoShape 9"/>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0" name="AutoShape 10"/>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AutoShape 11"/>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AutoShape 12"/>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AutoShape 13"/>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AutoShape 14"/>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5" name="AutoShape 15"/>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AutoShape 16"/>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7" name="AutoShape 17"/>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8" name="AutoShape 18"/>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9" name="AutoShape 19"/>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0" name="AutoShape 20"/>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1" name="AutoShape 21"/>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2" name="AutoShape 22"/>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3" name="AutoShape 23"/>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4" name="AutoShape 24"/>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5" name="AutoShape 25"/>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6" name="AutoShape 26"/>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7" name="AutoShape 27"/>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8" name="AutoShape 28"/>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9" name="AutoShape 29"/>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0" name="AutoShape 30"/>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1" name="AutoShape 31"/>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2" name="AutoShape 32"/>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3" name="AutoShape 33"/>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4" name="AutoShape 34"/>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595" name="AutoShape 35"/>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6" name="Oval 36"/>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597" name="Group 37"/>
          <p:cNvGrpSpPr>
            <a:grpSpLocks/>
          </p:cNvGrpSpPr>
          <p:nvPr/>
        </p:nvGrpSpPr>
        <p:grpSpPr bwMode="auto">
          <a:xfrm>
            <a:off x="2743200" y="1600200"/>
            <a:ext cx="3048000" cy="2895600"/>
            <a:chOff x="1728" y="1008"/>
            <a:chExt cx="1920" cy="1824"/>
          </a:xfrm>
        </p:grpSpPr>
        <p:sp>
          <p:nvSpPr>
            <p:cNvPr id="66598" name="AutoShape 38"/>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9" name="AutoShape 39"/>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0" name="AutoShape 40"/>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1" name="AutoShape 41"/>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2" name="AutoShape 42"/>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3" name="AutoShape 43"/>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4" name="AutoShape 44"/>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5" name="AutoShape 45"/>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6" name="AutoShape 46"/>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07" name="Group 47"/>
          <p:cNvGrpSpPr>
            <a:grpSpLocks/>
          </p:cNvGrpSpPr>
          <p:nvPr/>
        </p:nvGrpSpPr>
        <p:grpSpPr bwMode="auto">
          <a:xfrm>
            <a:off x="2819400" y="1676400"/>
            <a:ext cx="2971800" cy="2743200"/>
            <a:chOff x="1344" y="624"/>
            <a:chExt cx="2736" cy="2592"/>
          </a:xfrm>
        </p:grpSpPr>
        <p:sp>
          <p:nvSpPr>
            <p:cNvPr id="66608" name="Line 48"/>
            <p:cNvSpPr>
              <a:spLocks noChangeShapeType="1"/>
            </p:cNvSpPr>
            <p:nvPr/>
          </p:nvSpPr>
          <p:spPr bwMode="auto">
            <a:xfrm>
              <a:off x="2928" y="29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9" name="Line 49"/>
            <p:cNvSpPr>
              <a:spLocks noChangeShapeType="1"/>
            </p:cNvSpPr>
            <p:nvPr/>
          </p:nvSpPr>
          <p:spPr bwMode="auto">
            <a:xfrm rot="-3312618">
              <a:off x="3768" y="23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0" name="Line 50"/>
            <p:cNvSpPr>
              <a:spLocks noChangeShapeType="1"/>
            </p:cNvSpPr>
            <p:nvPr/>
          </p:nvSpPr>
          <p:spPr bwMode="auto">
            <a:xfrm rot="2108759">
              <a:off x="2064" y="278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1" name="Line 51"/>
            <p:cNvSpPr>
              <a:spLocks noChangeShapeType="1"/>
            </p:cNvSpPr>
            <p:nvPr/>
          </p:nvSpPr>
          <p:spPr bwMode="auto">
            <a:xfrm rot="5307527">
              <a:off x="1464" y="180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2" name="Line 52"/>
            <p:cNvSpPr>
              <a:spLocks noChangeShapeType="1"/>
            </p:cNvSpPr>
            <p:nvPr/>
          </p:nvSpPr>
          <p:spPr bwMode="auto">
            <a:xfrm rot="-13031398">
              <a:off x="1872" y="86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3" name="Line 53"/>
            <p:cNvSpPr>
              <a:spLocks noChangeShapeType="1"/>
            </p:cNvSpPr>
            <p:nvPr/>
          </p:nvSpPr>
          <p:spPr bwMode="auto">
            <a:xfrm rot="-10827706">
              <a:off x="2496" y="62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4" name="Line 54"/>
            <p:cNvSpPr>
              <a:spLocks noChangeShapeType="1"/>
            </p:cNvSpPr>
            <p:nvPr/>
          </p:nvSpPr>
          <p:spPr bwMode="auto">
            <a:xfrm rot="-7945872">
              <a:off x="3432" y="84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5" name="Line 55"/>
            <p:cNvSpPr>
              <a:spLocks noChangeShapeType="1"/>
            </p:cNvSpPr>
            <p:nvPr/>
          </p:nvSpPr>
          <p:spPr bwMode="auto">
            <a:xfrm rot="-27639221">
              <a:off x="3816" y="1272"/>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6" name="Line 56"/>
            <p:cNvSpPr>
              <a:spLocks noChangeShapeType="1"/>
            </p:cNvSpPr>
            <p:nvPr/>
          </p:nvSpPr>
          <p:spPr bwMode="auto">
            <a:xfrm rot="-4884610">
              <a:off x="3912" y="184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621" name="Text Box 61"/>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Regeneration after washing</a:t>
            </a:r>
            <a:endParaRPr lang="en-GB" sz="2400">
              <a:solidFill>
                <a:srgbClr val="CC0000"/>
              </a:solidFill>
            </a:endParaRPr>
          </a:p>
        </p:txBody>
      </p:sp>
    </p:spTree>
    <p:extLst>
      <p:ext uri="{BB962C8B-B14F-4D97-AF65-F5344CB8AC3E}">
        <p14:creationId xmlns:p14="http://schemas.microsoft.com/office/powerpoint/2010/main" val="386657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66607"/>
                                        </p:tgtEl>
                                        <p:attrNameLst>
                                          <p:attrName>style.visibility</p:attrName>
                                        </p:attrNameLst>
                                      </p:cBhvr>
                                      <p:to>
                                        <p:strVal val="visible"/>
                                      </p:to>
                                    </p:set>
                                    <p:anim calcmode="lin" valueType="num">
                                      <p:cBhvr>
                                        <p:cTn id="7" dur="500" fill="hold"/>
                                        <p:tgtEl>
                                          <p:spTgt spid="66607"/>
                                        </p:tgtEl>
                                        <p:attrNameLst>
                                          <p:attrName>ppt_w</p:attrName>
                                        </p:attrNameLst>
                                      </p:cBhvr>
                                      <p:tavLst>
                                        <p:tav tm="0">
                                          <p:val>
                                            <p:strVal val="2/3*#ppt_w"/>
                                          </p:val>
                                        </p:tav>
                                        <p:tav tm="100000">
                                          <p:val>
                                            <p:strVal val="#ppt_w"/>
                                          </p:val>
                                        </p:tav>
                                      </p:tavLst>
                                    </p:anim>
                                    <p:anim calcmode="lin" valueType="num">
                                      <p:cBhvr>
                                        <p:cTn id="8" dur="500" fill="hold"/>
                                        <p:tgtEl>
                                          <p:spTgt spid="66607"/>
                                        </p:tgtEl>
                                        <p:attrNameLst>
                                          <p:attrName>ppt_h</p:attrName>
                                        </p:attrNameLst>
                                      </p:cBhvr>
                                      <p:tavLst>
                                        <p:tav tm="0">
                                          <p:val>
                                            <p:strVal val="2/3*#ppt_h"/>
                                          </p:val>
                                        </p:tav>
                                        <p:tav tm="100000">
                                          <p:val>
                                            <p:strVal val="#ppt_h"/>
                                          </p:val>
                                        </p:tav>
                                      </p:tavLst>
                                    </p:anim>
                                  </p:childTnLst>
                                  <p:subTnLst>
                                    <p:set>
                                      <p:cBhvr override="childStyle">
                                        <p:cTn dur="1" fill="hold" display="0" masterRel="sameClick" afterEffect="1">
                                          <p:stCondLst>
                                            <p:cond evt="end" delay="0">
                                              <p:tn val="5"/>
                                            </p:cond>
                                          </p:stCondLst>
                                        </p:cTn>
                                        <p:tgtEl>
                                          <p:spTgt spid="66607"/>
                                        </p:tgtEl>
                                        <p:attrNameLst>
                                          <p:attrName>style.visibility</p:attrName>
                                        </p:attrNameLst>
                                      </p:cBhvr>
                                      <p:to>
                                        <p:strVal val="hidden"/>
                                      </p:to>
                                    </p:set>
                                  </p:sub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66597"/>
                                        </p:tgtEl>
                                        <p:attrNameLst>
                                          <p:attrName>style.visibility</p:attrName>
                                        </p:attrNameLst>
                                      </p:cBhvr>
                                      <p:to>
                                        <p:strVal val="visible"/>
                                      </p:to>
                                    </p:set>
                                    <p:animEffect transition="in" filter="dissolve">
                                      <p:cBhvr>
                                        <p:cTn id="12" dur="500"/>
                                        <p:tgtEl>
                                          <p:spTgt spid="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3048000" y="1828800"/>
            <a:ext cx="2438400" cy="2438400"/>
            <a:chOff x="1920" y="1152"/>
            <a:chExt cx="1536" cy="1536"/>
          </a:xfrm>
        </p:grpSpPr>
        <p:sp>
          <p:nvSpPr>
            <p:cNvPr id="77827" name="AutoShape 3"/>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AutoShape 4"/>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9" name="AutoShape 5"/>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0" name="AutoShape 6"/>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1" name="AutoShape 7"/>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2" name="AutoShape 8"/>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3" name="AutoShape 9"/>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4" name="AutoShape 10"/>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5" name="AutoShape 11"/>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6" name="AutoShape 12"/>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7" name="AutoShape 13"/>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8" name="AutoShape 14"/>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9" name="AutoShape 15"/>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0" name="AutoShape 16"/>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1" name="AutoShape 17"/>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2" name="AutoShape 18"/>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3" name="AutoShape 19"/>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4" name="AutoShape 20"/>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5" name="AutoShape 21"/>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6" name="AutoShape 22"/>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7" name="AutoShape 23"/>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8" name="AutoShape 24"/>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9" name="AutoShape 25"/>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0" name="AutoShape 26"/>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1" name="AutoShape 27"/>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2" name="AutoShape 28"/>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3" name="AutoShape 29"/>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4" name="AutoShape 30"/>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5" name="AutoShape 31"/>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6" name="AutoShape 32"/>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57" name="AutoShape 33"/>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8" name="Oval 34"/>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859" name="Group 35"/>
          <p:cNvGrpSpPr>
            <a:grpSpLocks/>
          </p:cNvGrpSpPr>
          <p:nvPr/>
        </p:nvGrpSpPr>
        <p:grpSpPr bwMode="auto">
          <a:xfrm>
            <a:off x="2743200" y="1600200"/>
            <a:ext cx="3048000" cy="2895600"/>
            <a:chOff x="1728" y="1008"/>
            <a:chExt cx="1920" cy="1824"/>
          </a:xfrm>
        </p:grpSpPr>
        <p:sp>
          <p:nvSpPr>
            <p:cNvPr id="77860" name="AutoShape 36"/>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1" name="AutoShape 37"/>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2" name="AutoShape 38"/>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3" name="AutoShape 39"/>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4" name="AutoShape 40"/>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5" name="AutoShape 41"/>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6" name="AutoShape 42"/>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7" name="AutoShape 43"/>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8" name="AutoShape 44"/>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69" name="Text Box 45"/>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Gradual depletion of insecticide</a:t>
            </a:r>
            <a:endParaRPr lang="en-GB" sz="2400">
              <a:solidFill>
                <a:srgbClr val="CC0000"/>
              </a:solidFill>
            </a:endParaRPr>
          </a:p>
        </p:txBody>
      </p:sp>
    </p:spTree>
    <p:extLst>
      <p:ext uri="{BB962C8B-B14F-4D97-AF65-F5344CB8AC3E}">
        <p14:creationId xmlns:p14="http://schemas.microsoft.com/office/powerpoint/2010/main" val="3206467480"/>
      </p:ext>
    </p:extLst>
  </p:cSld>
  <p:clrMapOvr>
    <a:masterClrMapping/>
  </p:clrMapOvr>
  <p:transition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3124200" y="1905000"/>
            <a:ext cx="2362200" cy="2362200"/>
            <a:chOff x="1968" y="1200"/>
            <a:chExt cx="1488" cy="1488"/>
          </a:xfrm>
        </p:grpSpPr>
        <p:sp>
          <p:nvSpPr>
            <p:cNvPr id="78851" name="AutoShape 3"/>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2" name="AutoShape 4"/>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3" name="AutoShape 5"/>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AutoShape 6"/>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AutoShape 7"/>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AutoShape 8"/>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AutoShape 9"/>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AutoShape 10"/>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AutoShape 11"/>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0" name="AutoShape 12"/>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1" name="AutoShape 13"/>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2" name="AutoShape 14"/>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863" name="AutoShape 15"/>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4" name="Oval 16"/>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865" name="Group 17"/>
          <p:cNvGrpSpPr>
            <a:grpSpLocks/>
          </p:cNvGrpSpPr>
          <p:nvPr/>
        </p:nvGrpSpPr>
        <p:grpSpPr bwMode="auto">
          <a:xfrm>
            <a:off x="2743200" y="1600200"/>
            <a:ext cx="3048000" cy="2895600"/>
            <a:chOff x="1728" y="1008"/>
            <a:chExt cx="1920" cy="1824"/>
          </a:xfrm>
        </p:grpSpPr>
        <p:sp>
          <p:nvSpPr>
            <p:cNvPr id="78866" name="AutoShape 18"/>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7" name="AutoShape 19"/>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8" name="AutoShape 20"/>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9" name="AutoShape 21"/>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0" name="AutoShape 22"/>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AutoShape 23"/>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2" name="AutoShape 24"/>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3" name="AutoShape 25"/>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4" name="AutoShape 26"/>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875" name="Text Box 27"/>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Gradual depletion of insecticide</a:t>
            </a:r>
            <a:endParaRPr lang="en-GB" sz="2400">
              <a:solidFill>
                <a:srgbClr val="CC0000"/>
              </a:solidFill>
            </a:endParaRPr>
          </a:p>
        </p:txBody>
      </p:sp>
    </p:spTree>
    <p:extLst>
      <p:ext uri="{BB962C8B-B14F-4D97-AF65-F5344CB8AC3E}">
        <p14:creationId xmlns:p14="http://schemas.microsoft.com/office/powerpoint/2010/main" val="2057570697"/>
      </p:ext>
    </p:extLst>
  </p:cSld>
  <p:clrMapOvr>
    <a:masterClrMapping/>
  </p:clrMapOvr>
  <p:transition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5" name="Oval 3"/>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876" name="Group 4"/>
          <p:cNvGrpSpPr>
            <a:grpSpLocks/>
          </p:cNvGrpSpPr>
          <p:nvPr/>
        </p:nvGrpSpPr>
        <p:grpSpPr bwMode="auto">
          <a:xfrm>
            <a:off x="2743200" y="1600200"/>
            <a:ext cx="3048000" cy="2895600"/>
            <a:chOff x="1728" y="1008"/>
            <a:chExt cx="1920" cy="1824"/>
          </a:xfrm>
        </p:grpSpPr>
        <p:sp>
          <p:nvSpPr>
            <p:cNvPr id="79877" name="AutoShape 5"/>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8" name="AutoShape 6"/>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AutoShape 7"/>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AutoShape 8"/>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AutoShape 9"/>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2" name="AutoShape 10"/>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3" name="AutoShape 11"/>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4" name="AutoShape 12"/>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5" name="AutoShape 13"/>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886" name="Text Box 14"/>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Gradual depletion of insecticide</a:t>
            </a:r>
            <a:endParaRPr lang="en-GB" sz="2400">
              <a:solidFill>
                <a:srgbClr val="CC0000"/>
              </a:solidFill>
            </a:endParaRPr>
          </a:p>
        </p:txBody>
      </p:sp>
    </p:spTree>
    <p:extLst>
      <p:ext uri="{BB962C8B-B14F-4D97-AF65-F5344CB8AC3E}">
        <p14:creationId xmlns:p14="http://schemas.microsoft.com/office/powerpoint/2010/main" val="2260394987"/>
      </p:ext>
    </p:extLst>
  </p:cSld>
  <p:clrMapOvr>
    <a:masterClrMapping/>
  </p:clrMapOvr>
  <p:transition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 name="Oval 3"/>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 name="Text Box 4"/>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Gradual depletion of insecticide</a:t>
            </a:r>
            <a:endParaRPr lang="en-GB" sz="2400">
              <a:solidFill>
                <a:srgbClr val="CC0000"/>
              </a:solidFill>
            </a:endParaRPr>
          </a:p>
        </p:txBody>
      </p:sp>
    </p:spTree>
    <p:extLst>
      <p:ext uri="{BB962C8B-B14F-4D97-AF65-F5344CB8AC3E}">
        <p14:creationId xmlns:p14="http://schemas.microsoft.com/office/powerpoint/2010/main" val="1323338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b="1" dirty="0" smtClean="0">
                <a:solidFill>
                  <a:srgbClr val="990033"/>
                </a:solidFill>
              </a:rPr>
              <a:t>Current LLIN Brands</a:t>
            </a:r>
          </a:p>
        </p:txBody>
      </p:sp>
      <p:graphicFrame>
        <p:nvGraphicFramePr>
          <p:cNvPr id="5" name="Table 4"/>
          <p:cNvGraphicFramePr>
            <a:graphicFrameLocks noGrp="1"/>
          </p:cNvGraphicFramePr>
          <p:nvPr>
            <p:extLst>
              <p:ext uri="{D42A27DB-BD31-4B8C-83A1-F6EECF244321}">
                <p14:modId xmlns:p14="http://schemas.microsoft.com/office/powerpoint/2010/main" val="1450209690"/>
              </p:ext>
            </p:extLst>
          </p:nvPr>
        </p:nvGraphicFramePr>
        <p:xfrm>
          <a:off x="971599" y="1173872"/>
          <a:ext cx="7416823" cy="5245145"/>
        </p:xfrm>
        <a:graphic>
          <a:graphicData uri="http://schemas.openxmlformats.org/drawingml/2006/table">
            <a:tbl>
              <a:tblPr/>
              <a:tblGrid>
                <a:gridCol w="1352762"/>
                <a:gridCol w="1359885"/>
                <a:gridCol w="1297704"/>
                <a:gridCol w="1407648"/>
                <a:gridCol w="1998824"/>
              </a:tblGrid>
              <a:tr h="663789">
                <a:tc>
                  <a:txBody>
                    <a:bodyPr/>
                    <a:lstStyle/>
                    <a:p>
                      <a:pPr>
                        <a:spcAft>
                          <a:spcPts val="0"/>
                        </a:spcAft>
                      </a:pPr>
                      <a:r>
                        <a:rPr lang="en-GB" sz="1200" b="1" dirty="0">
                          <a:effectLst/>
                          <a:latin typeface="Calibri"/>
                          <a:ea typeface="Times New Roman"/>
                          <a:cs typeface="Times New Roman"/>
                        </a:rPr>
                        <a:t> Net/Brand</a:t>
                      </a:r>
                      <a:endParaRPr lang="en-US" sz="1200" dirty="0">
                        <a:effectLst/>
                        <a:latin typeface="Times New Roman"/>
                        <a:ea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GB" sz="1200" b="1">
                          <a:effectLst/>
                          <a:latin typeface="Calibri"/>
                          <a:ea typeface="Times New Roman"/>
                          <a:cs typeface="Times New Roman"/>
                        </a:rPr>
                        <a:t> Material</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en-GB" sz="1200" b="1" dirty="0">
                          <a:effectLst/>
                          <a:latin typeface="Calibri"/>
                          <a:ea typeface="Times New Roman"/>
                          <a:cs typeface="Times New Roman"/>
                        </a:rPr>
                        <a:t>Denier </a:t>
                      </a:r>
                      <a:r>
                        <a:rPr lang="en-GB" sz="1200" b="1" dirty="0" smtClean="0">
                          <a:effectLst/>
                          <a:latin typeface="Calibri"/>
                          <a:ea typeface="Times New Roman"/>
                          <a:cs typeface="Times New Roman"/>
                        </a:rPr>
                        <a:t>(</a:t>
                      </a:r>
                      <a:r>
                        <a:rPr lang="en-GB" sz="1200" b="1" dirty="0" err="1" smtClean="0">
                          <a:effectLst/>
                          <a:latin typeface="Calibri"/>
                          <a:ea typeface="Times New Roman"/>
                          <a:cs typeface="Times New Roman"/>
                        </a:rPr>
                        <a:t>fiber</a:t>
                      </a:r>
                      <a:r>
                        <a:rPr lang="en-GB" sz="1200" b="1" dirty="0" smtClean="0">
                          <a:effectLst/>
                          <a:latin typeface="Calibri"/>
                          <a:ea typeface="Times New Roman"/>
                          <a:cs typeface="Times New Roman"/>
                        </a:rPr>
                        <a:t> strength</a:t>
                      </a:r>
                      <a:r>
                        <a:rPr lang="en-GB" sz="1200" b="1" dirty="0">
                          <a:effectLst/>
                          <a:latin typeface="Calibri"/>
                          <a:ea typeface="Times New Roman"/>
                          <a:cs typeface="Times New Roman"/>
                        </a:rPr>
                        <a:t>)</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en-GB" sz="1200" b="1">
                          <a:effectLst/>
                          <a:latin typeface="Calibri"/>
                          <a:ea typeface="Times New Roman"/>
                          <a:cs typeface="Times New Roman"/>
                        </a:rPr>
                        <a:t>Mesh</a:t>
                      </a:r>
                      <a:endParaRPr lang="en-US" sz="1200">
                        <a:effectLst/>
                        <a:latin typeface="Times New Roman"/>
                        <a:ea typeface="Times New Roman"/>
                      </a:endParaRPr>
                    </a:p>
                    <a:p>
                      <a:pPr algn="ctr">
                        <a:spcAft>
                          <a:spcPts val="0"/>
                        </a:spcAft>
                      </a:pPr>
                      <a:r>
                        <a:rPr lang="en-GB" sz="1200" b="1">
                          <a:effectLst/>
                          <a:latin typeface="Calibri"/>
                          <a:ea typeface="Times New Roman"/>
                          <a:cs typeface="Times New Roman"/>
                        </a:rPr>
                        <a:t>holes/sqr inch</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en-GB" sz="1200" b="1">
                          <a:effectLst/>
                          <a:latin typeface="Calibri"/>
                          <a:ea typeface="Times New Roman"/>
                          <a:cs typeface="Times New Roman"/>
                        </a:rPr>
                        <a:t>Insecticide mg/sqr m</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44324">
                <a:tc>
                  <a:txBody>
                    <a:bodyPr/>
                    <a:lstStyle/>
                    <a:p>
                      <a:pPr>
                        <a:spcAft>
                          <a:spcPts val="0"/>
                        </a:spcAft>
                      </a:pPr>
                      <a:r>
                        <a:rPr lang="en-GB" sz="1200" dirty="0">
                          <a:effectLst/>
                          <a:latin typeface="Calibri"/>
                          <a:ea typeface="Times New Roman"/>
                          <a:cs typeface="Times New Roman"/>
                        </a:rPr>
                        <a:t> </a:t>
                      </a:r>
                      <a:r>
                        <a:rPr lang="en-GB" sz="1200" dirty="0" err="1" smtClean="0">
                          <a:effectLst/>
                          <a:latin typeface="Calibri"/>
                          <a:ea typeface="Times New Roman"/>
                          <a:cs typeface="Times New Roman"/>
                        </a:rPr>
                        <a:t>Olyset</a:t>
                      </a:r>
                      <a:r>
                        <a:rPr lang="en-GB" sz="1200" dirty="0" smtClean="0">
                          <a:effectLst/>
                          <a:latin typeface="Calibri"/>
                          <a:ea typeface="Times New Roman"/>
                          <a:cs typeface="Times New Roman"/>
                        </a:rPr>
                        <a:t> Net</a:t>
                      </a:r>
                      <a:endParaRPr lang="en-US"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Calibri"/>
                          <a:ea typeface="Times New Roman"/>
                          <a:cs typeface="Times New Roman"/>
                        </a:rPr>
                        <a:t> Polyethylene</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150</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75</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Permethrin</a:t>
                      </a:r>
                      <a:br>
                        <a:rPr lang="en-GB" sz="1200">
                          <a:effectLst/>
                          <a:latin typeface="Calibri"/>
                          <a:ea typeface="Times New Roman"/>
                          <a:cs typeface="Times New Roman"/>
                        </a:rPr>
                      </a:br>
                      <a:r>
                        <a:rPr lang="en-GB" sz="1200">
                          <a:effectLst/>
                          <a:latin typeface="Calibri"/>
                          <a:ea typeface="Times New Roman"/>
                          <a:cs typeface="Times New Roman"/>
                        </a:rPr>
                        <a:t>1000</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386">
                <a:tc>
                  <a:txBody>
                    <a:bodyPr/>
                    <a:lstStyle/>
                    <a:p>
                      <a:pPr>
                        <a:spcAft>
                          <a:spcPts val="0"/>
                        </a:spcAft>
                      </a:pPr>
                      <a:r>
                        <a:rPr lang="en-GB" sz="1200" dirty="0">
                          <a:effectLst/>
                          <a:latin typeface="Calibri"/>
                          <a:ea typeface="Times New Roman"/>
                          <a:cs typeface="Times New Roman"/>
                        </a:rPr>
                        <a:t> </a:t>
                      </a:r>
                      <a:r>
                        <a:rPr lang="en-GB" sz="1200" dirty="0" err="1">
                          <a:effectLst/>
                          <a:latin typeface="Calibri"/>
                          <a:ea typeface="Times New Roman"/>
                          <a:cs typeface="Times New Roman"/>
                        </a:rPr>
                        <a:t>Duranet</a:t>
                      </a:r>
                      <a:endParaRPr lang="en-US" sz="1200" dirty="0">
                        <a:effectLst/>
                        <a:latin typeface="Times New Roman"/>
                        <a:ea typeface="Times New Roman"/>
                      </a:endParaRPr>
                    </a:p>
                    <a:p>
                      <a:pPr>
                        <a:spcAft>
                          <a:spcPts val="0"/>
                        </a:spcAft>
                      </a:pPr>
                      <a:r>
                        <a:rPr lang="en-GB" sz="1200" dirty="0">
                          <a:effectLst/>
                          <a:latin typeface="Calibri"/>
                          <a:ea typeface="Times New Roman"/>
                          <a:cs typeface="Times New Roman"/>
                        </a:rPr>
                        <a:t> MAGNet</a:t>
                      </a:r>
                      <a:endParaRPr lang="en-US" sz="1200" dirty="0">
                        <a:effectLst/>
                        <a:latin typeface="Times New Roman"/>
                        <a:ea typeface="Times New Roman"/>
                      </a:endParaRPr>
                    </a:p>
                    <a:p>
                      <a:pPr>
                        <a:spcAft>
                          <a:spcPts val="0"/>
                        </a:spcAft>
                      </a:pPr>
                      <a:r>
                        <a:rPr lang="en-GB" sz="1200" dirty="0">
                          <a:effectLst/>
                          <a:latin typeface="Calibri"/>
                          <a:ea typeface="Times New Roman"/>
                          <a:cs typeface="Times New Roman"/>
                        </a:rPr>
                        <a:t> Royal </a:t>
                      </a:r>
                      <a:r>
                        <a:rPr lang="en-GB" sz="1200" dirty="0" smtClean="0">
                          <a:effectLst/>
                          <a:latin typeface="Calibri"/>
                          <a:ea typeface="Times New Roman"/>
                          <a:cs typeface="Times New Roman"/>
                        </a:rPr>
                        <a:t>Sentry</a:t>
                      </a:r>
                    </a:p>
                    <a:p>
                      <a:pPr>
                        <a:spcAft>
                          <a:spcPts val="0"/>
                        </a:spcAft>
                      </a:pPr>
                      <a:r>
                        <a:rPr lang="en-GB" sz="1200" dirty="0" smtClean="0">
                          <a:effectLst/>
                          <a:latin typeface="Calibri"/>
                          <a:ea typeface="Times New Roman"/>
                          <a:cs typeface="Times New Roman"/>
                        </a:rPr>
                        <a:t> </a:t>
                      </a:r>
                      <a:r>
                        <a:rPr lang="en-GB" sz="1200" dirty="0" err="1" smtClean="0">
                          <a:effectLst/>
                          <a:latin typeface="Calibri"/>
                          <a:ea typeface="Times New Roman"/>
                          <a:cs typeface="Times New Roman"/>
                        </a:rPr>
                        <a:t>MiraNet</a:t>
                      </a:r>
                      <a:endParaRPr lang="en-US"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a:ea typeface="Times New Roman"/>
                          <a:cs typeface="Times New Roman"/>
                        </a:rPr>
                        <a:t> Polyethylene</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145</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132</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Alphacypermethrin</a:t>
                      </a:r>
                      <a:br>
                        <a:rPr lang="en-GB" sz="1200">
                          <a:effectLst/>
                          <a:latin typeface="Calibri"/>
                          <a:ea typeface="Times New Roman"/>
                          <a:cs typeface="Times New Roman"/>
                        </a:rPr>
                      </a:br>
                      <a:r>
                        <a:rPr lang="en-GB" sz="1200">
                          <a:effectLst/>
                          <a:latin typeface="Calibri"/>
                          <a:ea typeface="Times New Roman"/>
                          <a:cs typeface="Times New Roman"/>
                        </a:rPr>
                        <a:t>260</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338">
                <a:tc>
                  <a:txBody>
                    <a:bodyPr/>
                    <a:lstStyle/>
                    <a:p>
                      <a:pPr>
                        <a:spcAft>
                          <a:spcPts val="0"/>
                        </a:spcAft>
                      </a:pPr>
                      <a:r>
                        <a:rPr lang="en-GB" sz="1200" dirty="0">
                          <a:effectLst/>
                          <a:latin typeface="Calibri"/>
                          <a:ea typeface="Times New Roman"/>
                          <a:cs typeface="Times New Roman"/>
                        </a:rPr>
                        <a:t> </a:t>
                      </a:r>
                      <a:r>
                        <a:rPr lang="en-GB" sz="1200" dirty="0" err="1">
                          <a:effectLst/>
                          <a:latin typeface="Calibri"/>
                          <a:ea typeface="Times New Roman"/>
                          <a:cs typeface="Times New Roman"/>
                        </a:rPr>
                        <a:t>Netprotect</a:t>
                      </a:r>
                      <a:r>
                        <a:rPr lang="en-GB" sz="1200" dirty="0">
                          <a:effectLst/>
                          <a:latin typeface="Calibri"/>
                          <a:ea typeface="Times New Roman"/>
                          <a:cs typeface="Times New Roman"/>
                        </a:rPr>
                        <a:t/>
                      </a:r>
                      <a:br>
                        <a:rPr lang="en-GB" sz="1200" dirty="0">
                          <a:effectLst/>
                          <a:latin typeface="Calibri"/>
                          <a:ea typeface="Times New Roman"/>
                          <a:cs typeface="Times New Roman"/>
                        </a:rPr>
                      </a:br>
                      <a:r>
                        <a:rPr lang="en-GB" sz="1200" dirty="0">
                          <a:effectLst/>
                          <a:latin typeface="Calibri"/>
                          <a:ea typeface="Times New Roman"/>
                          <a:cs typeface="Times New Roman"/>
                        </a:rPr>
                        <a:t> </a:t>
                      </a:r>
                      <a:r>
                        <a:rPr lang="en-GB" sz="1200" dirty="0" err="1" smtClean="0">
                          <a:effectLst/>
                          <a:latin typeface="Calibri"/>
                          <a:ea typeface="Times New Roman"/>
                          <a:cs typeface="Times New Roman"/>
                        </a:rPr>
                        <a:t>IconLife</a:t>
                      </a:r>
                      <a:endParaRPr lang="en-GB" sz="1200" dirty="0" smtClean="0">
                        <a:effectLst/>
                        <a:latin typeface="Calibri"/>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effectLst/>
                          <a:latin typeface="+mn-lt"/>
                          <a:ea typeface="Times New Roman"/>
                          <a:cs typeface="Times New Roman"/>
                        </a:rPr>
                        <a:t> </a:t>
                      </a:r>
                      <a:r>
                        <a:rPr lang="en-GB" sz="1200" baseline="0" dirty="0" err="1" smtClean="0">
                          <a:effectLst/>
                          <a:latin typeface="+mn-lt"/>
                          <a:ea typeface="Times New Roman"/>
                          <a:cs typeface="Times New Roman"/>
                        </a:rPr>
                        <a:t>PandaNet</a:t>
                      </a:r>
                      <a:r>
                        <a:rPr lang="en-GB" sz="1200" baseline="0" dirty="0" smtClean="0">
                          <a:effectLst/>
                          <a:latin typeface="+mn-lt"/>
                          <a:ea typeface="Times New Roman"/>
                          <a:cs typeface="Times New Roman"/>
                        </a:rPr>
                        <a:t> 2.0</a:t>
                      </a:r>
                      <a:endParaRPr lang="en-US" sz="1200" dirty="0">
                        <a:effectLst/>
                        <a:latin typeface="Times New Roman"/>
                        <a:ea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Calibri"/>
                          <a:ea typeface="Times New Roman"/>
                          <a:cs typeface="Times New Roman"/>
                        </a:rPr>
                        <a:t> Polyethylene</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100-115</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136 &amp; 200</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Deltamethrin</a:t>
                      </a:r>
                      <a:br>
                        <a:rPr lang="en-GB" sz="1200">
                          <a:effectLst/>
                          <a:latin typeface="Calibri"/>
                          <a:ea typeface="Times New Roman"/>
                          <a:cs typeface="Times New Roman"/>
                        </a:rPr>
                      </a:br>
                      <a:r>
                        <a:rPr lang="en-GB" sz="1200">
                          <a:effectLst/>
                          <a:latin typeface="Calibri"/>
                          <a:ea typeface="Times New Roman"/>
                          <a:cs typeface="Times New Roman"/>
                        </a:rPr>
                        <a:t>63</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046">
                <a:tc>
                  <a:txBody>
                    <a:bodyPr/>
                    <a:lstStyle/>
                    <a:p>
                      <a:pPr>
                        <a:spcAft>
                          <a:spcPts val="0"/>
                        </a:spcAft>
                      </a:pPr>
                      <a:r>
                        <a:rPr lang="en-GB" sz="1200" dirty="0">
                          <a:effectLst/>
                          <a:latin typeface="Calibri"/>
                          <a:ea typeface="Times New Roman"/>
                          <a:cs typeface="Times New Roman"/>
                        </a:rPr>
                        <a:t> </a:t>
                      </a:r>
                      <a:r>
                        <a:rPr lang="en-GB" sz="1200" dirty="0" err="1">
                          <a:effectLst/>
                          <a:latin typeface="Calibri"/>
                          <a:ea typeface="Times New Roman"/>
                          <a:cs typeface="Times New Roman"/>
                        </a:rPr>
                        <a:t>Permanet</a:t>
                      </a:r>
                      <a:r>
                        <a:rPr lang="en-GB" sz="1200" dirty="0">
                          <a:effectLst/>
                          <a:latin typeface="Calibri"/>
                          <a:ea typeface="Times New Roman"/>
                          <a:cs typeface="Times New Roman"/>
                        </a:rPr>
                        <a:t> 2.0</a:t>
                      </a:r>
                      <a:endParaRPr lang="en-US" sz="1200" dirty="0">
                        <a:effectLst/>
                        <a:latin typeface="Times New Roman"/>
                        <a:ea typeface="Times New Roman"/>
                      </a:endParaRPr>
                    </a:p>
                    <a:p>
                      <a:pPr>
                        <a:spcAft>
                          <a:spcPts val="0"/>
                        </a:spcAft>
                      </a:pPr>
                      <a:r>
                        <a:rPr lang="en-GB" sz="1200" dirty="0">
                          <a:effectLst/>
                          <a:latin typeface="Calibri"/>
                          <a:ea typeface="Times New Roman"/>
                          <a:cs typeface="Times New Roman"/>
                        </a:rPr>
                        <a:t> </a:t>
                      </a:r>
                      <a:r>
                        <a:rPr lang="en-GB" sz="1200" dirty="0" err="1" smtClean="0">
                          <a:effectLst/>
                          <a:latin typeface="Calibri"/>
                          <a:ea typeface="Times New Roman"/>
                          <a:cs typeface="Times New Roman"/>
                        </a:rPr>
                        <a:t>Yorkool</a:t>
                      </a:r>
                      <a:endParaRPr lang="en-GB" sz="1200" dirty="0" smtClean="0">
                        <a:effectLst/>
                        <a:latin typeface="Calibri"/>
                        <a:ea typeface="Times New Roman"/>
                        <a:cs typeface="Times New Roman"/>
                      </a:endParaRPr>
                    </a:p>
                    <a:p>
                      <a:pPr>
                        <a:spcAft>
                          <a:spcPts val="0"/>
                        </a:spcAft>
                      </a:pPr>
                      <a:r>
                        <a:rPr lang="en-GB" sz="1200" baseline="0" dirty="0" smtClean="0">
                          <a:effectLst/>
                          <a:latin typeface="Calibri"/>
                          <a:ea typeface="Times New Roman"/>
                          <a:cs typeface="Times New Roman"/>
                        </a:rPr>
                        <a:t> </a:t>
                      </a:r>
                      <a:r>
                        <a:rPr lang="en-GB" sz="1200" baseline="0" dirty="0" err="1" smtClean="0">
                          <a:effectLst/>
                          <a:latin typeface="Calibri"/>
                          <a:ea typeface="Times New Roman"/>
                          <a:cs typeface="Times New Roman"/>
                        </a:rPr>
                        <a:t>Yahe</a:t>
                      </a:r>
                      <a:endParaRPr lang="en-US"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Calibri"/>
                          <a:ea typeface="Times New Roman"/>
                          <a:cs typeface="Times New Roman"/>
                        </a:rPr>
                        <a:t> Polyester</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75, 100</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alibri"/>
                          <a:ea typeface="Times New Roman"/>
                          <a:cs typeface="Times New Roman"/>
                        </a:rPr>
                        <a:t>156-177</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smtClean="0">
                          <a:effectLst/>
                          <a:latin typeface="Calibri"/>
                          <a:ea typeface="Times New Roman"/>
                          <a:cs typeface="Times New Roman"/>
                        </a:rPr>
                        <a:t>Deltamethrin</a:t>
                      </a:r>
                      <a:r>
                        <a:rPr lang="en-GB" sz="1200" dirty="0">
                          <a:effectLst/>
                          <a:latin typeface="Calibri"/>
                          <a:ea typeface="Times New Roman"/>
                          <a:cs typeface="Times New Roman"/>
                        </a:rPr>
                        <a:t/>
                      </a:r>
                      <a:br>
                        <a:rPr lang="en-GB" sz="1200" dirty="0">
                          <a:effectLst/>
                          <a:latin typeface="Calibri"/>
                          <a:ea typeface="Times New Roman"/>
                          <a:cs typeface="Times New Roman"/>
                        </a:rPr>
                      </a:br>
                      <a:r>
                        <a:rPr lang="en-GB" sz="1200" dirty="0">
                          <a:effectLst/>
                          <a:latin typeface="Calibri"/>
                          <a:ea typeface="Times New Roman"/>
                          <a:cs typeface="Times New Roman"/>
                        </a:rPr>
                        <a:t>55</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066">
                <a:tc>
                  <a:txBody>
                    <a:bodyPr/>
                    <a:lstStyle/>
                    <a:p>
                      <a:pPr>
                        <a:spcAft>
                          <a:spcPts val="0"/>
                        </a:spcAft>
                      </a:pPr>
                      <a:r>
                        <a:rPr lang="en-GB" sz="1200" dirty="0">
                          <a:effectLst/>
                          <a:latin typeface="Calibri"/>
                          <a:ea typeface="Times New Roman"/>
                          <a:cs typeface="Times New Roman"/>
                        </a:rPr>
                        <a:t> </a:t>
                      </a:r>
                      <a:r>
                        <a:rPr lang="en-GB" sz="1200" dirty="0" smtClean="0">
                          <a:effectLst/>
                          <a:latin typeface="Calibri"/>
                          <a:ea typeface="Times New Roman"/>
                          <a:cs typeface="Times New Roman"/>
                        </a:rPr>
                        <a:t>Interceptor</a:t>
                      </a:r>
                    </a:p>
                    <a:p>
                      <a:pPr>
                        <a:spcAft>
                          <a:spcPts val="0"/>
                        </a:spcAft>
                      </a:pPr>
                      <a:r>
                        <a:rPr lang="en-GB" sz="1200" baseline="0" dirty="0" smtClean="0">
                          <a:effectLst/>
                          <a:latin typeface="Calibri"/>
                          <a:ea typeface="Times New Roman"/>
                          <a:cs typeface="Times New Roman"/>
                        </a:rPr>
                        <a:t> </a:t>
                      </a:r>
                      <a:r>
                        <a:rPr lang="en-GB" sz="1200" baseline="0" dirty="0" err="1" smtClean="0">
                          <a:effectLst/>
                          <a:latin typeface="Calibri"/>
                          <a:ea typeface="Times New Roman"/>
                          <a:cs typeface="Times New Roman"/>
                        </a:rPr>
                        <a:t>SafeNet</a:t>
                      </a:r>
                      <a:endParaRPr lang="en-US"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Calibri"/>
                          <a:ea typeface="Times New Roman"/>
                          <a:cs typeface="Times New Roman"/>
                        </a:rPr>
                        <a:t> Polyester</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75, 100</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156-177</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Alphacypermethrin</a:t>
                      </a:r>
                      <a:br>
                        <a:rPr lang="en-GB" sz="1200">
                          <a:effectLst/>
                          <a:latin typeface="Calibri"/>
                          <a:ea typeface="Times New Roman"/>
                          <a:cs typeface="Times New Roman"/>
                        </a:rPr>
                      </a:br>
                      <a:r>
                        <a:rPr lang="en-GB" sz="1200">
                          <a:effectLst/>
                          <a:latin typeface="Calibri"/>
                          <a:ea typeface="Times New Roman"/>
                          <a:cs typeface="Times New Roman"/>
                        </a:rPr>
                        <a:t>200</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spcAft>
                          <a:spcPts val="0"/>
                        </a:spcAft>
                      </a:pPr>
                      <a:r>
                        <a:rPr lang="en-GB" sz="1200" dirty="0">
                          <a:effectLst/>
                          <a:latin typeface="Calibri"/>
                          <a:ea typeface="Times New Roman"/>
                          <a:cs typeface="Times New Roman"/>
                        </a:rPr>
                        <a:t> </a:t>
                      </a:r>
                      <a:r>
                        <a:rPr lang="en-GB" sz="1200" dirty="0" err="1">
                          <a:effectLst/>
                          <a:latin typeface="Calibri"/>
                          <a:ea typeface="Times New Roman"/>
                          <a:cs typeface="Times New Roman"/>
                        </a:rPr>
                        <a:t>Dawa</a:t>
                      </a:r>
                      <a:r>
                        <a:rPr lang="en-GB" sz="1200" dirty="0">
                          <a:effectLst/>
                          <a:latin typeface="Calibri"/>
                          <a:ea typeface="Times New Roman"/>
                          <a:cs typeface="Times New Roman"/>
                        </a:rPr>
                        <a:t> Plus 2.0</a:t>
                      </a:r>
                      <a:endParaRPr lang="en-US"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Calibri"/>
                          <a:ea typeface="Times New Roman"/>
                          <a:cs typeface="Times New Roman"/>
                        </a:rPr>
                        <a:t> Polyester</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75, 100, 150</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156-177</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a:effectLst/>
                          <a:latin typeface="Calibri"/>
                          <a:ea typeface="Times New Roman"/>
                          <a:cs typeface="Times New Roman"/>
                        </a:rPr>
                        <a:t>Deltamethrin</a:t>
                      </a:r>
                      <a:br>
                        <a:rPr lang="en-GB" sz="1200">
                          <a:effectLst/>
                          <a:latin typeface="Calibri"/>
                          <a:ea typeface="Times New Roman"/>
                          <a:cs typeface="Times New Roman"/>
                        </a:rPr>
                      </a:br>
                      <a:r>
                        <a:rPr lang="en-GB" sz="1200">
                          <a:effectLst/>
                          <a:latin typeface="Calibri"/>
                          <a:ea typeface="Times New Roman"/>
                          <a:cs typeface="Times New Roman"/>
                        </a:rPr>
                        <a:t>80</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12">
                <a:tc>
                  <a:txBody>
                    <a:bodyPr/>
                    <a:lstStyle/>
                    <a:p>
                      <a:pPr>
                        <a:spcAft>
                          <a:spcPts val="0"/>
                        </a:spcAft>
                      </a:pPr>
                      <a:r>
                        <a:rPr lang="en-GB" sz="1200" dirty="0">
                          <a:effectLst/>
                          <a:latin typeface="Calibri"/>
                          <a:ea typeface="Times New Roman"/>
                          <a:cs typeface="Times New Roman"/>
                        </a:rPr>
                        <a:t> </a:t>
                      </a:r>
                      <a:r>
                        <a:rPr lang="en-GB" sz="1200" dirty="0" err="1">
                          <a:effectLst/>
                          <a:latin typeface="Calibri"/>
                          <a:ea typeface="Times New Roman"/>
                          <a:cs typeface="Times New Roman"/>
                        </a:rPr>
                        <a:t>LifeNet</a:t>
                      </a:r>
                      <a:endParaRPr lang="en-US"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Calibri"/>
                          <a:ea typeface="Times New Roman"/>
                          <a:cs typeface="Times New Roman"/>
                        </a:rPr>
                        <a:t> Polypropylene</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alibri"/>
                          <a:ea typeface="Times New Roman"/>
                          <a:cs typeface="Times New Roman"/>
                        </a:rPr>
                        <a:t>110</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a:effectLst/>
                          <a:latin typeface="Calibri"/>
                          <a:ea typeface="Times New Roman"/>
                          <a:cs typeface="Times New Roman"/>
                        </a:rPr>
                        <a:t>156</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dirty="0" err="1">
                          <a:effectLst/>
                          <a:latin typeface="Calibri"/>
                          <a:ea typeface="Times New Roman"/>
                          <a:cs typeface="Times New Roman"/>
                        </a:rPr>
                        <a:t>Deltamethrin</a:t>
                      </a:r>
                      <a:r>
                        <a:rPr lang="en-GB" sz="1200" dirty="0">
                          <a:effectLst/>
                          <a:latin typeface="Calibri"/>
                          <a:ea typeface="Times New Roman"/>
                          <a:cs typeface="Times New Roman"/>
                        </a:rPr>
                        <a:t/>
                      </a:r>
                      <a:br>
                        <a:rPr lang="en-GB" sz="1200" dirty="0">
                          <a:effectLst/>
                          <a:latin typeface="Calibri"/>
                          <a:ea typeface="Times New Roman"/>
                          <a:cs typeface="Times New Roman"/>
                        </a:rPr>
                      </a:br>
                      <a:r>
                        <a:rPr lang="en-GB" sz="1200" dirty="0">
                          <a:effectLst/>
                          <a:latin typeface="Calibri"/>
                          <a:ea typeface="Times New Roman"/>
                          <a:cs typeface="Times New Roman"/>
                        </a:rPr>
                        <a:t>340</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00">
                <a:tc>
                  <a:txBody>
                    <a:bodyPr/>
                    <a:lstStyle/>
                    <a:p>
                      <a:pPr>
                        <a:spcAft>
                          <a:spcPts val="0"/>
                        </a:spcAft>
                      </a:pPr>
                      <a:r>
                        <a:rPr lang="en-US" sz="1200" baseline="0" dirty="0" smtClean="0">
                          <a:effectLst/>
                          <a:latin typeface="+mj-lt"/>
                          <a:ea typeface="Times New Roman"/>
                        </a:rPr>
                        <a:t> </a:t>
                      </a:r>
                      <a:r>
                        <a:rPr lang="en-US" sz="1200" baseline="0" dirty="0" err="1" smtClean="0">
                          <a:effectLst/>
                          <a:latin typeface="+mj-lt"/>
                          <a:ea typeface="Times New Roman"/>
                        </a:rPr>
                        <a:t>Olyset</a:t>
                      </a:r>
                      <a:r>
                        <a:rPr lang="en-US" sz="1200" baseline="0" dirty="0" smtClean="0">
                          <a:effectLst/>
                          <a:latin typeface="+mj-lt"/>
                          <a:ea typeface="Times New Roman"/>
                        </a:rPr>
                        <a:t> Plus</a:t>
                      </a:r>
                      <a:endParaRPr lang="en-US" sz="1200" dirty="0">
                        <a:effectLst/>
                        <a:latin typeface="+mj-lt"/>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mj-lt"/>
                          <a:ea typeface="Times New Roman"/>
                          <a:cs typeface="Times New Roman"/>
                        </a:rPr>
                        <a:t> Polyethylene</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mj-lt"/>
                          <a:ea typeface="Times New Roman"/>
                        </a:rPr>
                        <a:t>150</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mj-lt"/>
                          <a:ea typeface="Times New Roman"/>
                        </a:rPr>
                        <a:t>80</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mj-lt"/>
                          <a:ea typeface="Times New Roman"/>
                        </a:rPr>
                        <a:t>Permethrin</a:t>
                      </a:r>
                      <a:r>
                        <a:rPr lang="en-US" sz="1200" baseline="0" dirty="0" smtClean="0">
                          <a:effectLst/>
                          <a:latin typeface="+mj-lt"/>
                          <a:ea typeface="Times New Roman"/>
                        </a:rPr>
                        <a:t> and PBO</a:t>
                      </a:r>
                      <a:endParaRPr lang="en-US" sz="1200" dirty="0">
                        <a:effectLst/>
                        <a:latin typeface="+mj-lt"/>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80">
                <a:tc>
                  <a:txBody>
                    <a:bodyPr/>
                    <a:lstStyle/>
                    <a:p>
                      <a:pPr>
                        <a:spcAft>
                          <a:spcPts val="0"/>
                        </a:spcAft>
                      </a:pPr>
                      <a:r>
                        <a:rPr lang="en-US" sz="1200" dirty="0" smtClean="0">
                          <a:effectLst/>
                          <a:latin typeface="+mj-lt"/>
                          <a:ea typeface="Times New Roman"/>
                        </a:rPr>
                        <a:t> PermaNet </a:t>
                      </a:r>
                      <a:r>
                        <a:rPr lang="en-US" sz="1200" baseline="0" dirty="0" smtClean="0">
                          <a:effectLst/>
                          <a:latin typeface="+mj-lt"/>
                          <a:ea typeface="Times New Roman"/>
                        </a:rPr>
                        <a:t>3.0</a:t>
                      </a:r>
                      <a:endParaRPr lang="en-US" sz="1200" dirty="0">
                        <a:effectLst/>
                        <a:latin typeface="+mj-lt"/>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effectLst/>
                          <a:latin typeface="+mj-lt"/>
                          <a:ea typeface="Times New Roman"/>
                        </a:rPr>
                        <a:t> Polyester</a:t>
                      </a:r>
                      <a:r>
                        <a:rPr lang="en-US" sz="1200" baseline="0" dirty="0" smtClean="0">
                          <a:effectLst/>
                          <a:latin typeface="+mj-lt"/>
                          <a:ea typeface="Times New Roman"/>
                        </a:rPr>
                        <a:t> (sides) &amp; polyethylene (roof)</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mj-lt"/>
                          <a:ea typeface="Times New Roman"/>
                        </a:rPr>
                        <a:t>75, 100</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mn-lt"/>
                          <a:ea typeface="Times New Roman"/>
                          <a:cs typeface="Times New Roman"/>
                        </a:rPr>
                        <a:t>156-177</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mj-lt"/>
                          <a:ea typeface="Times New Roman"/>
                        </a:rPr>
                        <a:t>Deltamethrin and PBO</a:t>
                      </a:r>
                      <a:endParaRPr lang="en-US" sz="1200" dirty="0">
                        <a:effectLst/>
                        <a:latin typeface="+mj-lt"/>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80">
                <a:tc>
                  <a:txBody>
                    <a:bodyPr/>
                    <a:lstStyle/>
                    <a:p>
                      <a:pPr>
                        <a:spcAft>
                          <a:spcPts val="0"/>
                        </a:spcAft>
                      </a:pPr>
                      <a:r>
                        <a:rPr lang="en-US" sz="1200" dirty="0" smtClean="0">
                          <a:effectLst/>
                          <a:latin typeface="+mj-lt"/>
                          <a:ea typeface="Times New Roman"/>
                        </a:rPr>
                        <a:t> </a:t>
                      </a:r>
                      <a:r>
                        <a:rPr lang="en-US" sz="1200" dirty="0" err="1" smtClean="0">
                          <a:effectLst/>
                          <a:latin typeface="+mj-lt"/>
                          <a:ea typeface="Times New Roman"/>
                        </a:rPr>
                        <a:t>Veeralin</a:t>
                      </a:r>
                      <a:endParaRPr lang="en-US" sz="1200" dirty="0">
                        <a:effectLst/>
                        <a:latin typeface="+mj-lt"/>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smtClean="0"/>
                        <a:t> Polyethylene </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mj-lt"/>
                          <a:ea typeface="Times New Roman"/>
                        </a:rPr>
                        <a:t>130</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t>Alpha-</a:t>
                      </a:r>
                      <a:r>
                        <a:rPr lang="en-US" sz="1200" dirty="0" err="1" smtClean="0"/>
                        <a:t>cypermethrin</a:t>
                      </a:r>
                      <a:r>
                        <a:rPr lang="en-US" sz="1200" dirty="0" smtClean="0"/>
                        <a:t> and PBO </a:t>
                      </a:r>
                      <a:endParaRPr lang="en-US" sz="1200" dirty="0">
                        <a:effectLst/>
                        <a:latin typeface="+mj-lt"/>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933575" y="2245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8709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b="1" dirty="0" smtClean="0">
                <a:solidFill>
                  <a:srgbClr val="990033"/>
                </a:solidFill>
              </a:rPr>
              <a:t>Current LLIN Brands</a:t>
            </a:r>
          </a:p>
        </p:txBody>
      </p:sp>
      <p:sp>
        <p:nvSpPr>
          <p:cNvPr id="6" name="Rectangle 3"/>
          <p:cNvSpPr txBox="1">
            <a:spLocks noChangeArrowheads="1"/>
          </p:cNvSpPr>
          <p:nvPr/>
        </p:nvSpPr>
        <p:spPr bwMode="auto">
          <a:xfrm>
            <a:off x="323528" y="1196752"/>
            <a:ext cx="85693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C00000"/>
              </a:buClr>
              <a:buFont typeface="Wingdings" pitchFamily="2" charset="2"/>
              <a:buChar char="§"/>
            </a:pPr>
            <a:r>
              <a:rPr lang="en-GB" dirty="0" smtClean="0">
                <a:latin typeface="+mj-lt"/>
              </a:rPr>
              <a:t>Given high loading doses in newer LLIN insecticide effect expected to last &gt; 3yrs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13465"/>
            <a:ext cx="7666286" cy="467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42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Overview</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s-ES" dirty="0" err="1" smtClean="0">
                <a:latin typeface="+mj-lt"/>
              </a:rPr>
              <a:t>Some</a:t>
            </a:r>
            <a:r>
              <a:rPr lang="es-ES" dirty="0" smtClean="0">
                <a:latin typeface="+mj-lt"/>
              </a:rPr>
              <a:t> </a:t>
            </a:r>
            <a:r>
              <a:rPr lang="es-ES" dirty="0" err="1" smtClean="0">
                <a:latin typeface="+mj-lt"/>
              </a:rPr>
              <a:t>background</a:t>
            </a:r>
            <a:r>
              <a:rPr lang="es-ES" dirty="0" smtClean="0">
                <a:latin typeface="+mj-lt"/>
              </a:rPr>
              <a:t> </a:t>
            </a:r>
            <a:r>
              <a:rPr lang="es-ES" dirty="0" err="1" smtClean="0">
                <a:latin typeface="+mj-lt"/>
              </a:rPr>
              <a:t>on</a:t>
            </a:r>
            <a:r>
              <a:rPr lang="es-ES" dirty="0" smtClean="0">
                <a:latin typeface="+mj-lt"/>
              </a:rPr>
              <a:t> malaria </a:t>
            </a:r>
            <a:r>
              <a:rPr lang="es-ES" dirty="0" err="1" smtClean="0">
                <a:latin typeface="+mj-lt"/>
              </a:rPr>
              <a:t>prevention</a:t>
            </a:r>
            <a:r>
              <a:rPr lang="es-ES" dirty="0" smtClean="0">
                <a:latin typeface="+mj-lt"/>
              </a:rPr>
              <a:t> </a:t>
            </a:r>
            <a:r>
              <a:rPr lang="es-ES" dirty="0" err="1" smtClean="0">
                <a:latin typeface="+mj-lt"/>
              </a:rPr>
              <a:t>with</a:t>
            </a:r>
            <a:r>
              <a:rPr lang="es-ES" dirty="0" smtClean="0">
                <a:latin typeface="+mj-lt"/>
              </a:rPr>
              <a:t> LLIN</a:t>
            </a:r>
            <a:endParaRPr lang="en-US" dirty="0" smtClean="0">
              <a:latin typeface="+mj-lt"/>
            </a:endParaRPr>
          </a:p>
          <a:p>
            <a:pPr>
              <a:buClr>
                <a:srgbClr val="C00000"/>
              </a:buClr>
              <a:buFont typeface="Wingdings" pitchFamily="2" charset="2"/>
              <a:buChar char="§"/>
            </a:pPr>
            <a:r>
              <a:rPr lang="en-US" dirty="0" smtClean="0">
                <a:latin typeface="+mj-lt"/>
              </a:rPr>
              <a:t>Why is LLIN durability important?</a:t>
            </a:r>
          </a:p>
          <a:p>
            <a:pPr>
              <a:buClr>
                <a:srgbClr val="C00000"/>
              </a:buClr>
              <a:buFont typeface="Wingdings" pitchFamily="2" charset="2"/>
              <a:buChar char="§"/>
            </a:pPr>
            <a:r>
              <a:rPr lang="en-US" dirty="0" smtClean="0">
                <a:latin typeface="+mj-lt"/>
              </a:rPr>
              <a:t>What is durability?</a:t>
            </a:r>
          </a:p>
          <a:p>
            <a:pPr>
              <a:buClr>
                <a:srgbClr val="C00000"/>
              </a:buClr>
              <a:buFont typeface="Wingdings" pitchFamily="2" charset="2"/>
              <a:buChar char="§"/>
            </a:pPr>
            <a:r>
              <a:rPr lang="en-US" dirty="0" smtClean="0">
                <a:latin typeface="+mj-lt"/>
              </a:rPr>
              <a:t>How to measure it?</a:t>
            </a:r>
          </a:p>
          <a:p>
            <a:pPr>
              <a:buClr>
                <a:srgbClr val="C00000"/>
              </a:buClr>
              <a:buFont typeface="Wingdings" pitchFamily="2" charset="2"/>
              <a:buChar char="§"/>
            </a:pPr>
            <a:r>
              <a:rPr lang="en-US" dirty="0" smtClean="0">
                <a:latin typeface="+mj-lt"/>
              </a:rPr>
              <a:t>Why this study?</a:t>
            </a:r>
          </a:p>
        </p:txBody>
      </p:sp>
    </p:spTree>
    <p:extLst>
      <p:ext uri="{BB962C8B-B14F-4D97-AF65-F5344CB8AC3E}">
        <p14:creationId xmlns:p14="http://schemas.microsoft.com/office/powerpoint/2010/main" val="1041636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b="1" dirty="0" smtClean="0">
                <a:solidFill>
                  <a:srgbClr val="990033"/>
                </a:solidFill>
              </a:rPr>
              <a:t>How to identify an LLIN</a:t>
            </a:r>
          </a:p>
        </p:txBody>
      </p:sp>
      <p:sp>
        <p:nvSpPr>
          <p:cNvPr id="6" name="Rectangle 3"/>
          <p:cNvSpPr txBox="1">
            <a:spLocks noChangeArrowheads="1"/>
          </p:cNvSpPr>
          <p:nvPr/>
        </p:nvSpPr>
        <p:spPr bwMode="auto">
          <a:xfrm>
            <a:off x="323528" y="1196752"/>
            <a:ext cx="85693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C00000"/>
              </a:buClr>
              <a:buFont typeface="Wingdings" pitchFamily="2" charset="2"/>
              <a:buChar char="§"/>
            </a:pPr>
            <a:r>
              <a:rPr lang="en-GB" dirty="0" smtClean="0">
                <a:latin typeface="+mj-lt"/>
              </a:rPr>
              <a:t>Since you cannot see the insecticide, the only way to identify an LLIN is by its brand label !!!!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84984"/>
            <a:ext cx="315185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7" y="3099792"/>
            <a:ext cx="3312368" cy="2484275"/>
          </a:xfrm>
          <a:prstGeom prst="rect">
            <a:avLst/>
          </a:prstGeom>
        </p:spPr>
      </p:pic>
    </p:spTree>
    <p:extLst>
      <p:ext uri="{BB962C8B-B14F-4D97-AF65-F5344CB8AC3E}">
        <p14:creationId xmlns:p14="http://schemas.microsoft.com/office/powerpoint/2010/main" val="672848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536" y="2348880"/>
            <a:ext cx="8229600" cy="707886"/>
          </a:xfrm>
          <a:noFill/>
        </p:spPr>
        <p:txBody>
          <a:bodyPr wrap="square" rtlCol="0">
            <a:spAutoFit/>
          </a:bodyPr>
          <a:lstStyle/>
          <a:p>
            <a:r>
              <a:rPr lang="es-ES" sz="4000" b="1" dirty="0" smtClean="0">
                <a:solidFill>
                  <a:srgbClr val="C00000"/>
                </a:solidFill>
                <a:ea typeface="+mn-ea"/>
                <a:cs typeface="+mn-cs"/>
              </a:rPr>
              <a:t>Net and LLIN </a:t>
            </a:r>
            <a:r>
              <a:rPr lang="es-ES" sz="4000" b="1" dirty="0" err="1" smtClean="0">
                <a:solidFill>
                  <a:srgbClr val="C00000"/>
                </a:solidFill>
                <a:ea typeface="+mn-ea"/>
                <a:cs typeface="+mn-cs"/>
              </a:rPr>
              <a:t>durability</a:t>
            </a:r>
            <a:endParaRPr lang="en-US" sz="4000" b="1" dirty="0">
              <a:solidFill>
                <a:srgbClr val="C00000"/>
              </a:solidFill>
              <a:ea typeface="+mn-ea"/>
              <a:cs typeface="+mn-cs"/>
            </a:endParaRPr>
          </a:p>
        </p:txBody>
      </p:sp>
    </p:spTree>
    <p:extLst>
      <p:ext uri="{BB962C8B-B14F-4D97-AF65-F5344CB8AC3E}">
        <p14:creationId xmlns:p14="http://schemas.microsoft.com/office/powerpoint/2010/main" val="1548131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17557"/>
            <a:ext cx="8229600" cy="707886"/>
          </a:xfrm>
          <a:noFill/>
        </p:spPr>
        <p:txBody>
          <a:bodyPr vert="horz" wrap="square" lIns="91440" tIns="45720" rIns="91440" bIns="45720" rtlCol="0" anchor="ctr">
            <a:spAutoFit/>
          </a:bodyPr>
          <a:lstStyle/>
          <a:p>
            <a:r>
              <a:rPr lang="es-ES" sz="4000" b="1">
                <a:solidFill>
                  <a:srgbClr val="C00000"/>
                </a:solidFill>
                <a:ea typeface="+mn-ea"/>
                <a:cs typeface="+mn-cs"/>
              </a:rPr>
              <a:t>Stress on net varies</a:t>
            </a:r>
            <a:endParaRPr lang="en-US" sz="4000" b="1">
              <a:solidFill>
                <a:srgbClr val="C00000"/>
              </a:solidFill>
              <a:ea typeface="+mn-ea"/>
              <a:cs typeface="+mn-cs"/>
            </a:endParaRPr>
          </a:p>
        </p:txBody>
      </p:sp>
      <p:sp>
        <p:nvSpPr>
          <p:cNvPr id="6147" name="Rectangle 3"/>
          <p:cNvSpPr>
            <a:spLocks noGrp="1" noChangeArrowheads="1"/>
          </p:cNvSpPr>
          <p:nvPr>
            <p:ph type="body" idx="1"/>
          </p:nvPr>
        </p:nvSpPr>
        <p:spPr>
          <a:xfrm>
            <a:off x="755650" y="1268413"/>
            <a:ext cx="7921625" cy="2736850"/>
          </a:xfrm>
        </p:spPr>
        <p:txBody>
          <a:bodyPr/>
          <a:lstStyle/>
          <a:p>
            <a:pPr marL="609600" indent="-609600">
              <a:buClr>
                <a:schemeClr val="accent2"/>
              </a:buClr>
            </a:pPr>
            <a:r>
              <a:rPr lang="en-GB">
                <a:latin typeface="+mj-lt"/>
              </a:rPr>
              <a:t>Between regions (environment)</a:t>
            </a:r>
          </a:p>
          <a:p>
            <a:pPr marL="609600" indent="-609600">
              <a:buClr>
                <a:schemeClr val="accent2"/>
              </a:buClr>
            </a:pPr>
            <a:r>
              <a:rPr lang="en-GB">
                <a:latin typeface="+mj-lt"/>
              </a:rPr>
              <a:t>Between households (socio-economic)</a:t>
            </a:r>
          </a:p>
          <a:p>
            <a:pPr marL="609600" indent="-609600">
              <a:buClr>
                <a:schemeClr val="accent2"/>
              </a:buClr>
            </a:pPr>
            <a:r>
              <a:rPr lang="en-GB">
                <a:latin typeface="+mj-lt"/>
              </a:rPr>
              <a:t>Between nets within household</a:t>
            </a:r>
          </a:p>
          <a:p>
            <a:pPr marL="609600" indent="-609600">
              <a:buClr>
                <a:schemeClr val="accent2"/>
              </a:buClr>
            </a:pPr>
            <a:r>
              <a:rPr lang="en-GB">
                <a:latin typeface="+mj-lt"/>
              </a:rPr>
              <a:t>Over the lifespan of the net</a:t>
            </a:r>
          </a:p>
        </p:txBody>
      </p:sp>
      <p:pic>
        <p:nvPicPr>
          <p:cNvPr id="6148" name="Picture 4" descr="xxx_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3789363"/>
            <a:ext cx="3244850" cy="243363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xxxx_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3789363"/>
            <a:ext cx="2736850" cy="244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42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fade">
                                      <p:cBhvr>
                                        <p:cTn id="1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17557"/>
            <a:ext cx="8229600" cy="707886"/>
          </a:xfrm>
          <a:noFill/>
        </p:spPr>
        <p:txBody>
          <a:bodyPr wrap="square" rtlCol="0">
            <a:spAutoFit/>
          </a:bodyPr>
          <a:lstStyle/>
          <a:p>
            <a:r>
              <a:rPr lang="es-ES" sz="4000" b="1" dirty="0" err="1">
                <a:solidFill>
                  <a:srgbClr val="C00000"/>
                </a:solidFill>
                <a:ea typeface="+mn-ea"/>
                <a:cs typeface="+mn-cs"/>
              </a:rPr>
              <a:t>What</a:t>
            </a:r>
            <a:r>
              <a:rPr lang="es-ES" sz="4000" b="1" dirty="0">
                <a:solidFill>
                  <a:srgbClr val="C00000"/>
                </a:solidFill>
                <a:ea typeface="+mn-ea"/>
                <a:cs typeface="+mn-cs"/>
              </a:rPr>
              <a:t> </a:t>
            </a:r>
            <a:r>
              <a:rPr lang="es-ES" sz="4000" b="1" dirty="0" err="1">
                <a:solidFill>
                  <a:srgbClr val="C00000"/>
                </a:solidFill>
                <a:ea typeface="+mn-ea"/>
                <a:cs typeface="+mn-cs"/>
              </a:rPr>
              <a:t>is</a:t>
            </a:r>
            <a:r>
              <a:rPr lang="es-ES" sz="4000" b="1" dirty="0">
                <a:solidFill>
                  <a:srgbClr val="C00000"/>
                </a:solidFill>
                <a:ea typeface="+mn-ea"/>
                <a:cs typeface="+mn-cs"/>
              </a:rPr>
              <a:t> LLIN </a:t>
            </a:r>
            <a:r>
              <a:rPr lang="es-ES" sz="4000" b="1" dirty="0" err="1">
                <a:solidFill>
                  <a:srgbClr val="C00000"/>
                </a:solidFill>
                <a:ea typeface="+mn-ea"/>
                <a:cs typeface="+mn-cs"/>
              </a:rPr>
              <a:t>durability</a:t>
            </a:r>
            <a:r>
              <a:rPr lang="es-ES" sz="4000" b="1" dirty="0">
                <a:solidFill>
                  <a:srgbClr val="C00000"/>
                </a:solidFill>
                <a:ea typeface="+mn-ea"/>
                <a:cs typeface="+mn-cs"/>
              </a:rPr>
              <a:t>?</a:t>
            </a:r>
            <a:endParaRPr lang="en-US" sz="4000" b="1" dirty="0">
              <a:solidFill>
                <a:srgbClr val="C00000"/>
              </a:solidFill>
              <a:ea typeface="+mn-ea"/>
              <a:cs typeface="+mn-cs"/>
            </a:endParaRPr>
          </a:p>
        </p:txBody>
      </p:sp>
      <p:sp>
        <p:nvSpPr>
          <p:cNvPr id="24579" name="Rectangle 3"/>
          <p:cNvSpPr>
            <a:spLocks noGrp="1" noChangeArrowheads="1"/>
          </p:cNvSpPr>
          <p:nvPr>
            <p:ph type="body" idx="1"/>
          </p:nvPr>
        </p:nvSpPr>
        <p:spPr>
          <a:xfrm>
            <a:off x="611188" y="1268413"/>
            <a:ext cx="8208962" cy="5400675"/>
          </a:xfrm>
        </p:spPr>
        <p:txBody>
          <a:bodyPr vert="horz" lIns="91440" tIns="45720" rIns="91440" bIns="45720" rtlCol="0">
            <a:normAutofit lnSpcReduction="10000"/>
          </a:bodyPr>
          <a:lstStyle/>
          <a:p>
            <a:pPr>
              <a:buClr>
                <a:srgbClr val="C00000"/>
              </a:buClr>
              <a:buFont typeface="Wingdings" pitchFamily="2" charset="2"/>
              <a:buChar char="§"/>
            </a:pPr>
            <a:r>
              <a:rPr lang="en-GB" dirty="0">
                <a:latin typeface="+mj-lt"/>
              </a:rPr>
              <a:t>Net durability</a:t>
            </a:r>
          </a:p>
          <a:p>
            <a:pPr>
              <a:buClr>
                <a:srgbClr val="C00000"/>
              </a:buClr>
              <a:buFont typeface="Wingdings" pitchFamily="2" charset="2"/>
              <a:buChar char="§"/>
            </a:pPr>
            <a:r>
              <a:rPr lang="en-GB" dirty="0">
                <a:latin typeface="+mj-lt"/>
              </a:rPr>
              <a:t>How long does the LLIN remain available to be used for sleeping </a:t>
            </a:r>
            <a:r>
              <a:rPr lang="en-GB" dirty="0" smtClean="0">
                <a:latin typeface="+mj-lt"/>
              </a:rPr>
              <a:t>under</a:t>
            </a:r>
          </a:p>
          <a:p>
            <a:pPr lvl="1">
              <a:buClr>
                <a:srgbClr val="C00000"/>
              </a:buClr>
              <a:buFont typeface="Wingdings" pitchFamily="2" charset="2"/>
              <a:buChar char="§"/>
            </a:pPr>
            <a:r>
              <a:rPr lang="en-GB" dirty="0" smtClean="0">
                <a:latin typeface="+mj-lt"/>
              </a:rPr>
              <a:t>Retention/attrition</a:t>
            </a:r>
          </a:p>
          <a:p>
            <a:pPr lvl="1">
              <a:buClr>
                <a:srgbClr val="C00000"/>
              </a:buClr>
              <a:buFont typeface="Wingdings" pitchFamily="2" charset="2"/>
              <a:buChar char="§"/>
            </a:pPr>
            <a:r>
              <a:rPr lang="en-GB" dirty="0" smtClean="0">
                <a:latin typeface="+mj-lt"/>
              </a:rPr>
              <a:t>Physical </a:t>
            </a:r>
            <a:r>
              <a:rPr lang="en-GB" dirty="0">
                <a:latin typeface="+mj-lt"/>
              </a:rPr>
              <a:t>condition (integrity)</a:t>
            </a:r>
          </a:p>
          <a:p>
            <a:pPr>
              <a:buClr>
                <a:srgbClr val="C00000"/>
              </a:buClr>
              <a:buFont typeface="Wingdings" pitchFamily="2" charset="2"/>
              <a:buChar char="§"/>
            </a:pPr>
            <a:endParaRPr lang="en-GB" dirty="0">
              <a:latin typeface="+mj-lt"/>
            </a:endParaRPr>
          </a:p>
          <a:p>
            <a:pPr>
              <a:buClr>
                <a:srgbClr val="C00000"/>
              </a:buClr>
              <a:buFont typeface="Wingdings" pitchFamily="2" charset="2"/>
              <a:buChar char="§"/>
            </a:pPr>
            <a:r>
              <a:rPr lang="en-GB" dirty="0">
                <a:latin typeface="+mj-lt"/>
              </a:rPr>
              <a:t>Insecticidal protection</a:t>
            </a:r>
          </a:p>
          <a:p>
            <a:pPr>
              <a:buClr>
                <a:srgbClr val="C00000"/>
              </a:buClr>
              <a:buFont typeface="Wingdings" pitchFamily="2" charset="2"/>
              <a:buChar char="§"/>
            </a:pPr>
            <a:r>
              <a:rPr lang="en-GB" dirty="0">
                <a:latin typeface="+mj-lt"/>
              </a:rPr>
              <a:t>When does an LLIN lose its ability to protect beyond just the </a:t>
            </a:r>
            <a:r>
              <a:rPr lang="en-GB" dirty="0" smtClean="0">
                <a:latin typeface="+mj-lt"/>
              </a:rPr>
              <a:t>net</a:t>
            </a:r>
          </a:p>
          <a:p>
            <a:pPr lvl="1">
              <a:buClr>
                <a:srgbClr val="C00000"/>
              </a:buClr>
              <a:buFont typeface="Wingdings" pitchFamily="2" charset="2"/>
              <a:buChar char="§"/>
            </a:pPr>
            <a:r>
              <a:rPr lang="en-GB" dirty="0" smtClean="0">
                <a:latin typeface="+mj-lt"/>
              </a:rPr>
              <a:t>given </a:t>
            </a:r>
            <a:r>
              <a:rPr lang="en-GB" dirty="0">
                <a:latin typeface="+mj-lt"/>
              </a:rPr>
              <a:t>the physical condition</a:t>
            </a:r>
          </a:p>
        </p:txBody>
      </p:sp>
    </p:spTree>
    <p:extLst>
      <p:ext uri="{BB962C8B-B14F-4D97-AF65-F5344CB8AC3E}">
        <p14:creationId xmlns:p14="http://schemas.microsoft.com/office/powerpoint/2010/main" val="3451492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Why is LLIN durability important?</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en-US" dirty="0" smtClean="0">
                <a:latin typeface="+mj-lt"/>
              </a:rPr>
              <a:t>For many years the question “how long does an ITN last” was not relevant and therefore not asked</a:t>
            </a:r>
          </a:p>
          <a:p>
            <a:pPr>
              <a:buClr>
                <a:srgbClr val="C00000"/>
              </a:buClr>
              <a:buFont typeface="Wingdings" pitchFamily="2" charset="2"/>
              <a:buChar char="§"/>
            </a:pPr>
            <a:r>
              <a:rPr lang="en-US" dirty="0" smtClean="0">
                <a:latin typeface="+mj-lt"/>
              </a:rPr>
              <a:t>With the intensified scale-up the questions on how many nets will be needed to sustain success becomes critical</a:t>
            </a:r>
          </a:p>
        </p:txBody>
      </p:sp>
    </p:spTree>
    <p:extLst>
      <p:ext uri="{BB962C8B-B14F-4D97-AF65-F5344CB8AC3E}">
        <p14:creationId xmlns:p14="http://schemas.microsoft.com/office/powerpoint/2010/main" val="1190885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Why is LLIN durability important?</a:t>
            </a:r>
            <a:endParaRPr lang="en-US" sz="4000" b="1" dirty="0">
              <a:solidFill>
                <a:srgbClr val="C00000"/>
              </a:solidFill>
              <a:latin typeface="+mj-lt"/>
            </a:endParaRPr>
          </a:p>
        </p:txBody>
      </p:sp>
      <p:sp>
        <p:nvSpPr>
          <p:cNvPr id="7" name="Text Box 4"/>
          <p:cNvSpPr txBox="1">
            <a:spLocks noChangeArrowheads="1"/>
          </p:cNvSpPr>
          <p:nvPr/>
        </p:nvSpPr>
        <p:spPr bwMode="auto">
          <a:xfrm>
            <a:off x="347821" y="1173600"/>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chemeClr val="accent1">
                    <a:lumMod val="50000"/>
                  </a:schemeClr>
                </a:solidFill>
                <a:latin typeface="+mj-lt"/>
              </a:rPr>
              <a:t>Potential savings from better LLIN</a:t>
            </a:r>
            <a:endParaRPr lang="en-US" sz="3600" b="1" dirty="0">
              <a:solidFill>
                <a:schemeClr val="accent1">
                  <a:lumMod val="50000"/>
                </a:schemeClr>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47" y="1805031"/>
            <a:ext cx="7716311"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724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7669213" y="4581525"/>
            <a:ext cx="1223962" cy="1147763"/>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b="1">
                <a:latin typeface="+mj-lt"/>
              </a:rPr>
              <a:t>Net is gone</a:t>
            </a:r>
            <a:endParaRPr lang="en-US" b="1">
              <a:latin typeface="+mj-lt"/>
            </a:endParaRPr>
          </a:p>
        </p:txBody>
      </p:sp>
      <p:sp>
        <p:nvSpPr>
          <p:cNvPr id="16387" name="Oval 3"/>
          <p:cNvSpPr>
            <a:spLocks noChangeArrowheads="1"/>
          </p:cNvSpPr>
          <p:nvPr/>
        </p:nvSpPr>
        <p:spPr bwMode="auto">
          <a:xfrm>
            <a:off x="323850" y="1773238"/>
            <a:ext cx="1368425" cy="1295400"/>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b="1">
                <a:latin typeface="+mj-lt"/>
              </a:rPr>
              <a:t>HH has net</a:t>
            </a:r>
            <a:endParaRPr lang="en-US" b="1">
              <a:latin typeface="+mj-lt"/>
            </a:endParaRPr>
          </a:p>
        </p:txBody>
      </p:sp>
      <p:graphicFrame>
        <p:nvGraphicFramePr>
          <p:cNvPr id="16388" name="Object 4"/>
          <p:cNvGraphicFramePr>
            <a:graphicFrameLocks noGrp="1" noChangeAspect="1"/>
          </p:cNvGraphicFramePr>
          <p:nvPr>
            <p:ph idx="1"/>
            <p:extLst>
              <p:ext uri="{D42A27DB-BD31-4B8C-83A1-F6EECF244321}">
                <p14:modId xmlns:p14="http://schemas.microsoft.com/office/powerpoint/2010/main" val="2154518511"/>
              </p:ext>
            </p:extLst>
          </p:nvPr>
        </p:nvGraphicFramePr>
        <p:xfrm>
          <a:off x="709613" y="1484313"/>
          <a:ext cx="8218487" cy="4525962"/>
        </p:xfrm>
        <a:graphic>
          <a:graphicData uri="http://schemas.openxmlformats.org/presentationml/2006/ole">
            <mc:AlternateContent xmlns:mc="http://schemas.openxmlformats.org/markup-compatibility/2006">
              <mc:Choice xmlns:v="urn:schemas-microsoft-com:vml" Requires="v">
                <p:oleObj spid="_x0000_s4149" name="Chart" r:id="rId4" imgW="9496349" imgH="5229149" progId="Excel.Chart.8">
                  <p:embed/>
                </p:oleObj>
              </mc:Choice>
              <mc:Fallback>
                <p:oleObj name="Chart" r:id="rId4" imgW="9496349" imgH="52291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484313"/>
                        <a:ext cx="8218487" cy="4525962"/>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Freeform 5"/>
          <p:cNvSpPr>
            <a:spLocks/>
          </p:cNvSpPr>
          <p:nvPr/>
        </p:nvSpPr>
        <p:spPr bwMode="auto">
          <a:xfrm>
            <a:off x="1547813" y="1916113"/>
            <a:ext cx="6337300" cy="3817937"/>
          </a:xfrm>
          <a:custGeom>
            <a:avLst/>
            <a:gdLst>
              <a:gd name="T0" fmla="*/ 0 w 3992"/>
              <a:gd name="T1" fmla="*/ 0 h 2369"/>
              <a:gd name="T2" fmla="*/ 3992 w 3992"/>
              <a:gd name="T3" fmla="*/ 0 h 2369"/>
              <a:gd name="T4" fmla="*/ 3992 w 3992"/>
              <a:gd name="T5" fmla="*/ 2359 h 2369"/>
              <a:gd name="T6" fmla="*/ 3765 w 3992"/>
              <a:gd name="T7" fmla="*/ 2365 h 2369"/>
              <a:gd name="T8" fmla="*/ 3601 w 3992"/>
              <a:gd name="T9" fmla="*/ 2369 h 2369"/>
              <a:gd name="T10" fmla="*/ 3493 w 3992"/>
              <a:gd name="T11" fmla="*/ 2359 h 2369"/>
              <a:gd name="T12" fmla="*/ 3337 w 3992"/>
              <a:gd name="T13" fmla="*/ 2345 h 2369"/>
              <a:gd name="T14" fmla="*/ 3177 w 3992"/>
              <a:gd name="T15" fmla="*/ 2325 h 2369"/>
              <a:gd name="T16" fmla="*/ 2937 w 3992"/>
              <a:gd name="T17" fmla="*/ 2277 h 2369"/>
              <a:gd name="T18" fmla="*/ 2789 w 3992"/>
              <a:gd name="T19" fmla="*/ 2233 h 2369"/>
              <a:gd name="T20" fmla="*/ 2601 w 3992"/>
              <a:gd name="T21" fmla="*/ 2169 h 2369"/>
              <a:gd name="T22" fmla="*/ 2465 w 3992"/>
              <a:gd name="T23" fmla="*/ 2101 h 2369"/>
              <a:gd name="T24" fmla="*/ 2225 w 3992"/>
              <a:gd name="T25" fmla="*/ 1945 h 2369"/>
              <a:gd name="T26" fmla="*/ 1905 w 3992"/>
              <a:gd name="T27" fmla="*/ 1679 h 2369"/>
              <a:gd name="T28" fmla="*/ 1665 w 3992"/>
              <a:gd name="T29" fmla="*/ 1429 h 2369"/>
              <a:gd name="T30" fmla="*/ 1493 w 3992"/>
              <a:gd name="T31" fmla="*/ 1241 h 2369"/>
              <a:gd name="T32" fmla="*/ 1377 w 3992"/>
              <a:gd name="T33" fmla="*/ 1117 h 2369"/>
              <a:gd name="T34" fmla="*/ 1217 w 3992"/>
              <a:gd name="T35" fmla="*/ 917 h 2369"/>
              <a:gd name="T36" fmla="*/ 1049 w 3992"/>
              <a:gd name="T37" fmla="*/ 725 h 2369"/>
              <a:gd name="T38" fmla="*/ 877 w 3992"/>
              <a:gd name="T39" fmla="*/ 541 h 2369"/>
              <a:gd name="T40" fmla="*/ 635 w 3992"/>
              <a:gd name="T41" fmla="*/ 318 h 2369"/>
              <a:gd name="T42" fmla="*/ 454 w 3992"/>
              <a:gd name="T43" fmla="*/ 182 h 2369"/>
              <a:gd name="T44" fmla="*/ 273 w 3992"/>
              <a:gd name="T45" fmla="*/ 101 h 2369"/>
              <a:gd name="T46" fmla="*/ 105 w 3992"/>
              <a:gd name="T47" fmla="*/ 53 h 2369"/>
              <a:gd name="T48" fmla="*/ 5 w 3992"/>
              <a:gd name="T49" fmla="*/ 29 h 2369"/>
              <a:gd name="T50" fmla="*/ 0 w 3992"/>
              <a:gd name="T51" fmla="*/ 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2" h="2369">
                <a:moveTo>
                  <a:pt x="0" y="0"/>
                </a:moveTo>
                <a:lnTo>
                  <a:pt x="3992" y="0"/>
                </a:lnTo>
                <a:lnTo>
                  <a:pt x="3992" y="2359"/>
                </a:lnTo>
                <a:lnTo>
                  <a:pt x="3765" y="2365"/>
                </a:lnTo>
                <a:lnTo>
                  <a:pt x="3601" y="2369"/>
                </a:lnTo>
                <a:lnTo>
                  <a:pt x="3493" y="2359"/>
                </a:lnTo>
                <a:lnTo>
                  <a:pt x="3337" y="2345"/>
                </a:lnTo>
                <a:lnTo>
                  <a:pt x="3177" y="2325"/>
                </a:lnTo>
                <a:lnTo>
                  <a:pt x="2937" y="2277"/>
                </a:lnTo>
                <a:lnTo>
                  <a:pt x="2789" y="2233"/>
                </a:lnTo>
                <a:lnTo>
                  <a:pt x="2601" y="2169"/>
                </a:lnTo>
                <a:lnTo>
                  <a:pt x="2465" y="2101"/>
                </a:lnTo>
                <a:lnTo>
                  <a:pt x="2225" y="1945"/>
                </a:lnTo>
                <a:lnTo>
                  <a:pt x="1905" y="1679"/>
                </a:lnTo>
                <a:lnTo>
                  <a:pt x="1665" y="1429"/>
                </a:lnTo>
                <a:lnTo>
                  <a:pt x="1493" y="1241"/>
                </a:lnTo>
                <a:lnTo>
                  <a:pt x="1377" y="1117"/>
                </a:lnTo>
                <a:lnTo>
                  <a:pt x="1217" y="917"/>
                </a:lnTo>
                <a:lnTo>
                  <a:pt x="1049" y="725"/>
                </a:lnTo>
                <a:lnTo>
                  <a:pt x="877" y="541"/>
                </a:lnTo>
                <a:lnTo>
                  <a:pt x="635" y="318"/>
                </a:lnTo>
                <a:lnTo>
                  <a:pt x="454" y="182"/>
                </a:lnTo>
                <a:lnTo>
                  <a:pt x="273" y="101"/>
                </a:lnTo>
                <a:lnTo>
                  <a:pt x="105" y="53"/>
                </a:lnTo>
                <a:lnTo>
                  <a:pt x="5" y="29"/>
                </a:lnTo>
                <a:lnTo>
                  <a:pt x="0" y="0"/>
                </a:lnTo>
                <a:close/>
              </a:path>
            </a:pathLst>
          </a:custGeom>
          <a:solidFill>
            <a:srgbClr val="3366FF">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0" name="Rectangle 6"/>
          <p:cNvSpPr>
            <a:spLocks noGrp="1" noChangeArrowheads="1"/>
          </p:cNvSpPr>
          <p:nvPr>
            <p:ph type="title"/>
          </p:nvPr>
        </p:nvSpPr>
        <p:spPr>
          <a:xfrm>
            <a:off x="468313" y="902385"/>
            <a:ext cx="8229600" cy="6463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3600" b="1" dirty="0">
                <a:solidFill>
                  <a:schemeClr val="accent1">
                    <a:lumMod val="50000"/>
                  </a:schemeClr>
                </a:solidFill>
                <a:ea typeface="+mn-ea"/>
                <a:cs typeface="+mn-cs"/>
              </a:rPr>
              <a:t>Are </a:t>
            </a:r>
            <a:r>
              <a:rPr lang="es-ES" sz="3600" b="1" dirty="0" err="1">
                <a:solidFill>
                  <a:schemeClr val="accent1">
                    <a:lumMod val="50000"/>
                  </a:schemeClr>
                </a:solidFill>
                <a:ea typeface="+mn-ea"/>
                <a:cs typeface="+mn-cs"/>
              </a:rPr>
              <a:t>the</a:t>
            </a:r>
            <a:r>
              <a:rPr lang="es-ES" sz="3600" b="1" dirty="0">
                <a:solidFill>
                  <a:schemeClr val="accent1">
                    <a:lumMod val="50000"/>
                  </a:schemeClr>
                </a:solidFill>
                <a:ea typeface="+mn-ea"/>
                <a:cs typeface="+mn-cs"/>
              </a:rPr>
              <a:t> nets </a:t>
            </a:r>
            <a:r>
              <a:rPr lang="es-ES" sz="3600" b="1" dirty="0" err="1">
                <a:solidFill>
                  <a:schemeClr val="accent1">
                    <a:lumMod val="50000"/>
                  </a:schemeClr>
                </a:solidFill>
                <a:ea typeface="+mn-ea"/>
                <a:cs typeface="+mn-cs"/>
              </a:rPr>
              <a:t>still</a:t>
            </a:r>
            <a:r>
              <a:rPr lang="es-ES" sz="3600" b="1" dirty="0">
                <a:solidFill>
                  <a:schemeClr val="accent1">
                    <a:lumMod val="50000"/>
                  </a:schemeClr>
                </a:solidFill>
                <a:ea typeface="+mn-ea"/>
                <a:cs typeface="+mn-cs"/>
              </a:rPr>
              <a:t> </a:t>
            </a:r>
            <a:r>
              <a:rPr lang="es-ES" sz="3600" b="1" dirty="0" err="1">
                <a:solidFill>
                  <a:schemeClr val="accent1">
                    <a:lumMod val="50000"/>
                  </a:schemeClr>
                </a:solidFill>
                <a:ea typeface="+mn-ea"/>
                <a:cs typeface="+mn-cs"/>
              </a:rPr>
              <a:t>there</a:t>
            </a:r>
            <a:r>
              <a:rPr lang="es-ES" sz="3600" b="1" dirty="0">
                <a:solidFill>
                  <a:schemeClr val="accent1">
                    <a:lumMod val="50000"/>
                  </a:schemeClr>
                </a:solidFill>
                <a:ea typeface="+mn-ea"/>
                <a:cs typeface="+mn-cs"/>
              </a:rPr>
              <a:t>? </a:t>
            </a:r>
            <a:endParaRPr lang="en-US" sz="3600" b="1" dirty="0">
              <a:solidFill>
                <a:schemeClr val="accent1">
                  <a:lumMod val="50000"/>
                </a:schemeClr>
              </a:solidFill>
              <a:ea typeface="+mn-ea"/>
              <a:cs typeface="+mn-cs"/>
            </a:endParaRPr>
          </a:p>
        </p:txBody>
      </p:sp>
      <p:grpSp>
        <p:nvGrpSpPr>
          <p:cNvPr id="16391" name="Group 7"/>
          <p:cNvGrpSpPr>
            <a:grpSpLocks/>
          </p:cNvGrpSpPr>
          <p:nvPr/>
        </p:nvGrpSpPr>
        <p:grpSpPr bwMode="auto">
          <a:xfrm>
            <a:off x="1042988" y="6021388"/>
            <a:ext cx="7129462" cy="673100"/>
            <a:chOff x="793" y="3793"/>
            <a:chExt cx="4491" cy="424"/>
          </a:xfrm>
        </p:grpSpPr>
        <p:sp>
          <p:nvSpPr>
            <p:cNvPr id="16392" name="Line 8"/>
            <p:cNvSpPr>
              <a:spLocks noChangeShapeType="1"/>
            </p:cNvSpPr>
            <p:nvPr/>
          </p:nvSpPr>
          <p:spPr bwMode="auto">
            <a:xfrm>
              <a:off x="793" y="3793"/>
              <a:ext cx="4491" cy="0"/>
            </a:xfrm>
            <a:prstGeom prst="line">
              <a:avLst/>
            </a:prstGeom>
            <a:noFill/>
            <a:ln w="25400">
              <a:solidFill>
                <a:schemeClr val="tx1"/>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3" name="Text Box 9"/>
            <p:cNvSpPr txBox="1">
              <a:spLocks noChangeArrowheads="1"/>
            </p:cNvSpPr>
            <p:nvPr/>
          </p:nvSpPr>
          <p:spPr bwMode="auto">
            <a:xfrm>
              <a:off x="2245" y="3929"/>
              <a:ext cx="1134" cy="288"/>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latin typeface="+mj-lt"/>
                </a:rPr>
                <a:t>Time</a:t>
              </a:r>
              <a:endParaRPr lang="en-US" sz="2400" b="1">
                <a:latin typeface="+mj-lt"/>
              </a:endParaRPr>
            </a:p>
          </p:txBody>
        </p:sp>
      </p:grpSp>
      <p:sp>
        <p:nvSpPr>
          <p:cNvPr id="16394" name="AutoShape 10"/>
          <p:cNvSpPr>
            <a:spLocks/>
          </p:cNvSpPr>
          <p:nvPr/>
        </p:nvSpPr>
        <p:spPr bwMode="auto">
          <a:xfrm>
            <a:off x="5868988" y="3644900"/>
            <a:ext cx="1292225" cy="711200"/>
          </a:xfrm>
          <a:prstGeom prst="borderCallout2">
            <a:avLst>
              <a:gd name="adj1" fmla="val 16069"/>
              <a:gd name="adj2" fmla="val -5898"/>
              <a:gd name="adj3" fmla="val 16069"/>
              <a:gd name="adj4" fmla="val -75796"/>
              <a:gd name="adj5" fmla="val 36384"/>
              <a:gd name="adj6" fmla="val -148403"/>
            </a:avLst>
          </a:prstGeom>
          <a:solidFill>
            <a:srgbClr val="FFFFCC"/>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a:latin typeface="+mj-lt"/>
              </a:rPr>
              <a:t>loss function</a:t>
            </a:r>
            <a:endParaRPr lang="en-US">
              <a:latin typeface="+mj-lt"/>
            </a:endParaRPr>
          </a:p>
        </p:txBody>
      </p:sp>
      <p:sp>
        <p:nvSpPr>
          <p:cNvPr id="16395" name="Text Box 11"/>
          <p:cNvSpPr txBox="1">
            <a:spLocks noChangeArrowheads="1"/>
          </p:cNvSpPr>
          <p:nvPr/>
        </p:nvSpPr>
        <p:spPr bwMode="auto">
          <a:xfrm>
            <a:off x="4356100" y="2349500"/>
            <a:ext cx="2663825" cy="641350"/>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latin typeface="+mj-lt"/>
              </a:rPr>
              <a:t>Attrition Rate</a:t>
            </a:r>
            <a:br>
              <a:rPr lang="es-ES" b="1">
                <a:latin typeface="+mj-lt"/>
              </a:rPr>
            </a:br>
            <a:r>
              <a:rPr lang="es-ES" b="1">
                <a:latin typeface="+mj-lt"/>
              </a:rPr>
              <a:t>Proportion Lost</a:t>
            </a:r>
            <a:endParaRPr lang="en-US" b="1">
              <a:latin typeface="+mj-lt"/>
            </a:endParaRPr>
          </a:p>
        </p:txBody>
      </p:sp>
      <p:sp>
        <p:nvSpPr>
          <p:cNvPr id="16396" name="Freeform 12"/>
          <p:cNvSpPr>
            <a:spLocks/>
          </p:cNvSpPr>
          <p:nvPr/>
        </p:nvSpPr>
        <p:spPr bwMode="auto">
          <a:xfrm>
            <a:off x="1547813" y="1989138"/>
            <a:ext cx="5688012" cy="3744912"/>
          </a:xfrm>
          <a:custGeom>
            <a:avLst/>
            <a:gdLst>
              <a:gd name="T0" fmla="*/ 0 w 3583"/>
              <a:gd name="T1" fmla="*/ 0 h 2359"/>
              <a:gd name="T2" fmla="*/ 0 w 3583"/>
              <a:gd name="T3" fmla="*/ 2359 h 2359"/>
              <a:gd name="T4" fmla="*/ 3583 w 3583"/>
              <a:gd name="T5" fmla="*/ 2359 h 2359"/>
              <a:gd name="T6" fmla="*/ 3578 w 3583"/>
              <a:gd name="T7" fmla="*/ 2338 h 2359"/>
              <a:gd name="T8" fmla="*/ 3473 w 3583"/>
              <a:gd name="T9" fmla="*/ 2335 h 2359"/>
              <a:gd name="T10" fmla="*/ 3437 w 3583"/>
              <a:gd name="T11" fmla="*/ 2335 h 2359"/>
              <a:gd name="T12" fmla="*/ 3308 w 3583"/>
              <a:gd name="T13" fmla="*/ 2329 h 2359"/>
              <a:gd name="T14" fmla="*/ 3206 w 3583"/>
              <a:gd name="T15" fmla="*/ 2314 h 2359"/>
              <a:gd name="T16" fmla="*/ 3074 w 3583"/>
              <a:gd name="T17" fmla="*/ 2293 h 2359"/>
              <a:gd name="T18" fmla="*/ 2984 w 3583"/>
              <a:gd name="T19" fmla="*/ 2275 h 2359"/>
              <a:gd name="T20" fmla="*/ 2894 w 3583"/>
              <a:gd name="T21" fmla="*/ 2251 h 2359"/>
              <a:gd name="T22" fmla="*/ 2738 w 3583"/>
              <a:gd name="T23" fmla="*/ 2203 h 2359"/>
              <a:gd name="T24" fmla="*/ 2570 w 3583"/>
              <a:gd name="T25" fmla="*/ 2140 h 2359"/>
              <a:gd name="T26" fmla="*/ 2432 w 3583"/>
              <a:gd name="T27" fmla="*/ 2074 h 2359"/>
              <a:gd name="T28" fmla="*/ 2372 w 3583"/>
              <a:gd name="T29" fmla="*/ 2035 h 2359"/>
              <a:gd name="T30" fmla="*/ 2225 w 3583"/>
              <a:gd name="T31" fmla="*/ 1942 h 2359"/>
              <a:gd name="T32" fmla="*/ 2081 w 3583"/>
              <a:gd name="T33" fmla="*/ 1831 h 2359"/>
              <a:gd name="T34" fmla="*/ 1860 w 3583"/>
              <a:gd name="T35" fmla="*/ 1633 h 2359"/>
              <a:gd name="T36" fmla="*/ 1745 w 3583"/>
              <a:gd name="T37" fmla="*/ 1513 h 2359"/>
              <a:gd name="T38" fmla="*/ 1589 w 3583"/>
              <a:gd name="T39" fmla="*/ 1347 h 2359"/>
              <a:gd name="T40" fmla="*/ 1394 w 3583"/>
              <a:gd name="T41" fmla="*/ 1132 h 2359"/>
              <a:gd name="T42" fmla="*/ 1253 w 3583"/>
              <a:gd name="T43" fmla="*/ 964 h 2359"/>
              <a:gd name="T44" fmla="*/ 1089 w 3583"/>
              <a:gd name="T45" fmla="*/ 771 h 2359"/>
              <a:gd name="T46" fmla="*/ 849 w 3583"/>
              <a:gd name="T47" fmla="*/ 519 h 2359"/>
              <a:gd name="T48" fmla="*/ 681 w 3583"/>
              <a:gd name="T49" fmla="*/ 351 h 2359"/>
              <a:gd name="T50" fmla="*/ 544 w 3583"/>
              <a:gd name="T51" fmla="*/ 227 h 2359"/>
              <a:gd name="T52" fmla="*/ 433 w 3583"/>
              <a:gd name="T53" fmla="*/ 155 h 2359"/>
              <a:gd name="T54" fmla="*/ 329 w 3583"/>
              <a:gd name="T55" fmla="*/ 103 h 2359"/>
              <a:gd name="T56" fmla="*/ 189 w 3583"/>
              <a:gd name="T57" fmla="*/ 63 h 2359"/>
              <a:gd name="T58" fmla="*/ 89 w 3583"/>
              <a:gd name="T59" fmla="*/ 39 h 2359"/>
              <a:gd name="T60" fmla="*/ 0 w 3583"/>
              <a:gd name="T61" fmla="*/ 0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3" h="2359">
                <a:moveTo>
                  <a:pt x="0" y="0"/>
                </a:moveTo>
                <a:lnTo>
                  <a:pt x="0" y="2359"/>
                </a:lnTo>
                <a:lnTo>
                  <a:pt x="3583" y="2359"/>
                </a:lnTo>
                <a:lnTo>
                  <a:pt x="3578" y="2338"/>
                </a:lnTo>
                <a:lnTo>
                  <a:pt x="3473" y="2335"/>
                </a:lnTo>
                <a:lnTo>
                  <a:pt x="3437" y="2335"/>
                </a:lnTo>
                <a:lnTo>
                  <a:pt x="3308" y="2329"/>
                </a:lnTo>
                <a:lnTo>
                  <a:pt x="3206" y="2314"/>
                </a:lnTo>
                <a:lnTo>
                  <a:pt x="3074" y="2293"/>
                </a:lnTo>
                <a:lnTo>
                  <a:pt x="2984" y="2275"/>
                </a:lnTo>
                <a:lnTo>
                  <a:pt x="2894" y="2251"/>
                </a:lnTo>
                <a:lnTo>
                  <a:pt x="2738" y="2203"/>
                </a:lnTo>
                <a:lnTo>
                  <a:pt x="2570" y="2140"/>
                </a:lnTo>
                <a:lnTo>
                  <a:pt x="2432" y="2074"/>
                </a:lnTo>
                <a:lnTo>
                  <a:pt x="2372" y="2035"/>
                </a:lnTo>
                <a:lnTo>
                  <a:pt x="2225" y="1942"/>
                </a:lnTo>
                <a:lnTo>
                  <a:pt x="2081" y="1831"/>
                </a:lnTo>
                <a:lnTo>
                  <a:pt x="1860" y="1633"/>
                </a:lnTo>
                <a:lnTo>
                  <a:pt x="1745" y="1513"/>
                </a:lnTo>
                <a:lnTo>
                  <a:pt x="1589" y="1347"/>
                </a:lnTo>
                <a:lnTo>
                  <a:pt x="1394" y="1132"/>
                </a:lnTo>
                <a:lnTo>
                  <a:pt x="1253" y="964"/>
                </a:lnTo>
                <a:lnTo>
                  <a:pt x="1089" y="771"/>
                </a:lnTo>
                <a:lnTo>
                  <a:pt x="849" y="519"/>
                </a:lnTo>
                <a:lnTo>
                  <a:pt x="681" y="351"/>
                </a:lnTo>
                <a:lnTo>
                  <a:pt x="544" y="227"/>
                </a:lnTo>
                <a:lnTo>
                  <a:pt x="433" y="155"/>
                </a:lnTo>
                <a:lnTo>
                  <a:pt x="329" y="103"/>
                </a:lnTo>
                <a:lnTo>
                  <a:pt x="189" y="63"/>
                </a:lnTo>
                <a:lnTo>
                  <a:pt x="89" y="39"/>
                </a:lnTo>
                <a:lnTo>
                  <a:pt x="0" y="0"/>
                </a:lnTo>
                <a:close/>
              </a:path>
            </a:pathLst>
          </a:custGeom>
          <a:solidFill>
            <a:srgbClr val="FF9900">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7" name="Text Box 13"/>
          <p:cNvSpPr txBox="1">
            <a:spLocks noChangeArrowheads="1"/>
          </p:cNvSpPr>
          <p:nvPr/>
        </p:nvSpPr>
        <p:spPr bwMode="auto">
          <a:xfrm>
            <a:off x="1692275" y="4508500"/>
            <a:ext cx="2663825" cy="641350"/>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latin typeface="+mj-lt"/>
              </a:rPr>
              <a:t>Retention Rate</a:t>
            </a:r>
            <a:br>
              <a:rPr lang="es-ES" b="1">
                <a:latin typeface="+mj-lt"/>
              </a:rPr>
            </a:br>
            <a:r>
              <a:rPr lang="es-ES" b="1">
                <a:latin typeface="+mj-lt"/>
              </a:rPr>
              <a:t>Proportion Retained</a:t>
            </a:r>
            <a:endParaRPr lang="en-US" b="1">
              <a:latin typeface="+mj-lt"/>
            </a:endParaRPr>
          </a:p>
        </p:txBody>
      </p:sp>
      <p:sp>
        <p:nvSpPr>
          <p:cNvPr id="16398" name="Rectangle 14"/>
          <p:cNvSpPr>
            <a:spLocks noChangeArrowheads="1"/>
          </p:cNvSpPr>
          <p:nvPr/>
        </p:nvSpPr>
        <p:spPr bwMode="auto">
          <a:xfrm>
            <a:off x="539750" y="34994"/>
            <a:ext cx="8229600" cy="707886"/>
          </a:xfrm>
          <a:prstGeom prst="rect">
            <a:avLst/>
          </a:prstGeom>
          <a:noFill/>
        </p:spPr>
        <p:txBody>
          <a:bodyPr vert="horz" wrap="square" lIns="91440" tIns="45720" rIns="91440" bIns="45720" rtlCol="0" anchor="ctr">
            <a:spAutoFit/>
          </a:bodyPr>
          <a:lstStyle/>
          <a:p>
            <a:pPr algn="ctr">
              <a:spcBef>
                <a:spcPct val="0"/>
              </a:spcBef>
            </a:pPr>
            <a:r>
              <a:rPr lang="es-ES" sz="4000" b="1" dirty="0" err="1">
                <a:solidFill>
                  <a:srgbClr val="C00000"/>
                </a:solidFill>
                <a:latin typeface="+mj-lt"/>
              </a:rPr>
              <a:t>Retention</a:t>
            </a:r>
            <a:r>
              <a:rPr lang="es-ES" sz="4000" b="1" dirty="0">
                <a:solidFill>
                  <a:srgbClr val="C00000"/>
                </a:solidFill>
                <a:latin typeface="+mj-lt"/>
              </a:rPr>
              <a:t> - </a:t>
            </a:r>
            <a:r>
              <a:rPr lang="es-ES" sz="4000" b="1" dirty="0" err="1">
                <a:solidFill>
                  <a:srgbClr val="C00000"/>
                </a:solidFill>
                <a:latin typeface="+mj-lt"/>
              </a:rPr>
              <a:t>Attrition</a:t>
            </a:r>
            <a:endParaRPr lang="en-US" sz="4000" b="1" dirty="0">
              <a:solidFill>
                <a:srgbClr val="C00000"/>
              </a:solidFill>
              <a:latin typeface="+mj-lt"/>
            </a:endParaRPr>
          </a:p>
        </p:txBody>
      </p:sp>
    </p:spTree>
    <p:extLst>
      <p:ext uri="{BB962C8B-B14F-4D97-AF65-F5344CB8AC3E}">
        <p14:creationId xmlns:p14="http://schemas.microsoft.com/office/powerpoint/2010/main" val="3468862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wipe(left)">
                                      <p:cBhvr>
                                        <p:cTn id="19" dur="2000"/>
                                        <p:tgtEl>
                                          <p:spTgt spid="163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39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389"/>
                                        </p:tgtEl>
                                        <p:attrNameLst>
                                          <p:attrName>style.visibility</p:attrName>
                                        </p:attrNameLst>
                                      </p:cBhvr>
                                      <p:to>
                                        <p:strVal val="visible"/>
                                      </p:to>
                                    </p:set>
                                    <p:animEffect transition="in" filter="wipe(left)">
                                      <p:cBhvr>
                                        <p:cTn id="28" dur="1000"/>
                                        <p:tgtEl>
                                          <p:spTgt spid="16389"/>
                                        </p:tgtEl>
                                      </p:cBhvr>
                                    </p:animEffec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639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396"/>
                                        </p:tgtEl>
                                        <p:attrNameLst>
                                          <p:attrName>style.visibility</p:attrName>
                                        </p:attrNameLst>
                                      </p:cBhvr>
                                      <p:to>
                                        <p:strVal val="visible"/>
                                      </p:to>
                                    </p:set>
                                    <p:animEffect transition="in" filter="wipe(left)">
                                      <p:cBhvr>
                                        <p:cTn id="36" dur="1000"/>
                                        <p:tgtEl>
                                          <p:spTgt spid="16396"/>
                                        </p:tgtEl>
                                      </p:cBhvr>
                                    </p:animEffec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OleChart spid="16388" grpId="0"/>
      <p:bldP spid="16389" grpId="0" animBg="1"/>
      <p:bldP spid="16394" grpId="0" animBg="1"/>
      <p:bldP spid="16395" grpId="0"/>
      <p:bldP spid="16396" grpId="0" animBg="1"/>
      <p:bldP spid="163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Net Attrition-Reasons for Net Loss</a:t>
            </a:r>
            <a:br>
              <a:rPr lang="en-US" b="1" dirty="0" smtClean="0"/>
            </a:br>
            <a:r>
              <a:rPr lang="en-US" sz="3100" b="1" i="1" dirty="0" smtClean="0"/>
              <a:t>Kenya, 30 Months Post-Distribution</a:t>
            </a:r>
            <a:endParaRPr lang="en-US" b="1" i="1" dirty="0"/>
          </a:p>
        </p:txBody>
      </p:sp>
      <p:graphicFrame>
        <p:nvGraphicFramePr>
          <p:cNvPr id="25602" name="Content Placeholder 3"/>
          <p:cNvGraphicFramePr>
            <a:graphicFrameLocks noGrp="1"/>
          </p:cNvGraphicFramePr>
          <p:nvPr>
            <p:ph idx="1"/>
            <p:extLst>
              <p:ext uri="{D42A27DB-BD31-4B8C-83A1-F6EECF244321}">
                <p14:modId xmlns:p14="http://schemas.microsoft.com/office/powerpoint/2010/main" val="982436015"/>
              </p:ext>
            </p:extLst>
          </p:nvPr>
        </p:nvGraphicFramePr>
        <p:xfrm>
          <a:off x="-958850" y="1736725"/>
          <a:ext cx="8331200" cy="4627563"/>
        </p:xfrm>
        <a:graphic>
          <a:graphicData uri="http://schemas.openxmlformats.org/presentationml/2006/ole">
            <mc:AlternateContent xmlns:mc="http://schemas.openxmlformats.org/markup-compatibility/2006">
              <mc:Choice xmlns:v="urn:schemas-microsoft-com:vml" Requires="v">
                <p:oleObj spid="_x0000_s8233" r:id="rId4" imgW="8327858" imgH="4627265" progId="Excel.Chart.8">
                  <p:embed/>
                </p:oleObj>
              </mc:Choice>
              <mc:Fallback>
                <p:oleObj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 y="1736725"/>
                        <a:ext cx="8331200" cy="4627563"/>
                      </a:xfrm>
                      <a:prstGeom prst="rect">
                        <a:avLst/>
                      </a:prstGeom>
                    </p:spPr>
                  </p:pic>
                </p:oleObj>
              </mc:Fallback>
            </mc:AlternateContent>
          </a:graphicData>
        </a:graphic>
      </p:graphicFrame>
      <p:sp>
        <p:nvSpPr>
          <p:cNvPr id="25603" name="TextBox 12"/>
          <p:cNvSpPr txBox="1">
            <a:spLocks noChangeArrowheads="1"/>
          </p:cNvSpPr>
          <p:nvPr/>
        </p:nvSpPr>
        <p:spPr bwMode="auto">
          <a:xfrm>
            <a:off x="6138863" y="1673225"/>
            <a:ext cx="258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mj-lt"/>
              </a:rPr>
              <a:t>Destroyed-Burned by Fire</a:t>
            </a:r>
          </a:p>
        </p:txBody>
      </p:sp>
      <p:grpSp>
        <p:nvGrpSpPr>
          <p:cNvPr id="25604" name="Group 21"/>
          <p:cNvGrpSpPr>
            <a:grpSpLocks/>
          </p:cNvGrpSpPr>
          <p:nvPr/>
        </p:nvGrpSpPr>
        <p:grpSpPr bwMode="auto">
          <a:xfrm>
            <a:off x="3943350" y="1854200"/>
            <a:ext cx="2170113" cy="212725"/>
            <a:chOff x="3943611" y="1853852"/>
            <a:chExt cx="2169090" cy="212942"/>
          </a:xfrm>
        </p:grpSpPr>
        <p:cxnSp>
          <p:nvCxnSpPr>
            <p:cNvPr id="19" name="Straight Connector 18"/>
            <p:cNvCxnSpPr/>
            <p:nvPr/>
          </p:nvCxnSpPr>
          <p:spPr>
            <a:xfrm flipV="1">
              <a:off x="3943611" y="1853852"/>
              <a:ext cx="284029" cy="21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14946" y="1853852"/>
              <a:ext cx="18977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05" name="Group 41"/>
          <p:cNvGrpSpPr>
            <a:grpSpLocks/>
          </p:cNvGrpSpPr>
          <p:nvPr/>
        </p:nvGrpSpPr>
        <p:grpSpPr bwMode="auto">
          <a:xfrm>
            <a:off x="4835525" y="2192338"/>
            <a:ext cx="1289050" cy="500062"/>
            <a:chOff x="4835047" y="2404997"/>
            <a:chExt cx="1290179" cy="288099"/>
          </a:xfrm>
        </p:grpSpPr>
        <p:cxnSp>
          <p:nvCxnSpPr>
            <p:cNvPr id="24" name="Straight Connector 23"/>
            <p:cNvCxnSpPr/>
            <p:nvPr/>
          </p:nvCxnSpPr>
          <p:spPr>
            <a:xfrm flipV="1">
              <a:off x="4835047" y="2404997"/>
              <a:ext cx="158889" cy="2880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985992" y="2404997"/>
              <a:ext cx="11392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06" name="TextBox 29"/>
          <p:cNvSpPr txBox="1">
            <a:spLocks noChangeArrowheads="1"/>
          </p:cNvSpPr>
          <p:nvPr/>
        </p:nvSpPr>
        <p:spPr bwMode="auto">
          <a:xfrm>
            <a:off x="6140450" y="2012950"/>
            <a:ext cx="246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mj-lt"/>
              </a:rPr>
              <a:t>Discarded-Too Damaged</a:t>
            </a:r>
          </a:p>
        </p:txBody>
      </p:sp>
      <p:grpSp>
        <p:nvGrpSpPr>
          <p:cNvPr id="25607" name="Group 37"/>
          <p:cNvGrpSpPr>
            <a:grpSpLocks/>
          </p:cNvGrpSpPr>
          <p:nvPr/>
        </p:nvGrpSpPr>
        <p:grpSpPr bwMode="auto">
          <a:xfrm>
            <a:off x="5059363" y="2543175"/>
            <a:ext cx="1065212" cy="487363"/>
            <a:chOff x="5073041" y="2845497"/>
            <a:chExt cx="1064713" cy="185802"/>
          </a:xfrm>
        </p:grpSpPr>
        <p:cxnSp>
          <p:nvCxnSpPr>
            <p:cNvPr id="21" name="Straight Connector 20"/>
            <p:cNvCxnSpPr/>
            <p:nvPr/>
          </p:nvCxnSpPr>
          <p:spPr>
            <a:xfrm flipH="1">
              <a:off x="5298360" y="2845497"/>
              <a:ext cx="8393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073041" y="2845497"/>
              <a:ext cx="234840" cy="185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08" name="TextBox 36"/>
          <p:cNvSpPr txBox="1">
            <a:spLocks noChangeArrowheads="1"/>
          </p:cNvSpPr>
          <p:nvPr/>
        </p:nvSpPr>
        <p:spPr bwMode="auto">
          <a:xfrm>
            <a:off x="6143625" y="2379663"/>
            <a:ext cx="2282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mj-lt"/>
              </a:rPr>
              <a:t>Discarded-Not killing </a:t>
            </a:r>
          </a:p>
          <a:p>
            <a:r>
              <a:rPr lang="en-US">
                <a:latin typeface="+mj-lt"/>
              </a:rPr>
              <a:t>                   mosquitoes</a:t>
            </a:r>
          </a:p>
        </p:txBody>
      </p:sp>
      <p:cxnSp>
        <p:nvCxnSpPr>
          <p:cNvPr id="46" name="Straight Connector 45"/>
          <p:cNvCxnSpPr/>
          <p:nvPr/>
        </p:nvCxnSpPr>
        <p:spPr>
          <a:xfrm flipH="1">
            <a:off x="5326063" y="3722688"/>
            <a:ext cx="811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10" name="TextBox 50"/>
          <p:cNvSpPr txBox="1">
            <a:spLocks noChangeArrowheads="1"/>
          </p:cNvSpPr>
          <p:nvPr/>
        </p:nvSpPr>
        <p:spPr bwMode="auto">
          <a:xfrm>
            <a:off x="6143625" y="29543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atin typeface="+mj-lt"/>
            </a:endParaRPr>
          </a:p>
        </p:txBody>
      </p:sp>
      <p:cxnSp>
        <p:nvCxnSpPr>
          <p:cNvPr id="53" name="Straight Connector 52"/>
          <p:cNvCxnSpPr/>
          <p:nvPr/>
        </p:nvCxnSpPr>
        <p:spPr>
          <a:xfrm flipH="1">
            <a:off x="5302250" y="4487863"/>
            <a:ext cx="835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418013" y="5813425"/>
            <a:ext cx="1706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248275" y="4711700"/>
            <a:ext cx="284163"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519738" y="4924425"/>
            <a:ext cx="604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15" name="TextBox 64"/>
          <p:cNvSpPr txBox="1">
            <a:spLocks noChangeArrowheads="1"/>
          </p:cNvSpPr>
          <p:nvPr/>
        </p:nvSpPr>
        <p:spPr bwMode="auto">
          <a:xfrm>
            <a:off x="6132513" y="3533775"/>
            <a:ext cx="182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mj-lt"/>
              </a:rPr>
              <a:t>Sold/Given Away </a:t>
            </a:r>
          </a:p>
        </p:txBody>
      </p:sp>
      <p:sp>
        <p:nvSpPr>
          <p:cNvPr id="25616" name="TextBox 65"/>
          <p:cNvSpPr txBox="1">
            <a:spLocks noChangeArrowheads="1"/>
          </p:cNvSpPr>
          <p:nvPr/>
        </p:nvSpPr>
        <p:spPr bwMode="auto">
          <a:xfrm>
            <a:off x="6134100" y="4298950"/>
            <a:ext cx="204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mj-lt"/>
              </a:rPr>
              <a:t>Unable to Trace Net</a:t>
            </a:r>
          </a:p>
        </p:txBody>
      </p:sp>
      <p:sp>
        <p:nvSpPr>
          <p:cNvPr id="25617" name="TextBox 66"/>
          <p:cNvSpPr txBox="1">
            <a:spLocks noChangeArrowheads="1"/>
          </p:cNvSpPr>
          <p:nvPr/>
        </p:nvSpPr>
        <p:spPr bwMode="auto">
          <a:xfrm>
            <a:off x="6137275" y="4740275"/>
            <a:ext cx="73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mj-lt"/>
              </a:rPr>
              <a:t>Other</a:t>
            </a:r>
          </a:p>
        </p:txBody>
      </p:sp>
      <p:sp>
        <p:nvSpPr>
          <p:cNvPr id="25618" name="TextBox 67"/>
          <p:cNvSpPr txBox="1">
            <a:spLocks noChangeArrowheads="1"/>
          </p:cNvSpPr>
          <p:nvPr/>
        </p:nvSpPr>
        <p:spPr bwMode="auto">
          <a:xfrm>
            <a:off x="6138863" y="5619750"/>
            <a:ext cx="125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mj-lt"/>
              </a:rPr>
              <a:t>Lost/Stolen</a:t>
            </a:r>
          </a:p>
        </p:txBody>
      </p:sp>
      <p:sp>
        <p:nvSpPr>
          <p:cNvPr id="25619" name="TextBox 68"/>
          <p:cNvSpPr txBox="1">
            <a:spLocks noChangeArrowheads="1"/>
          </p:cNvSpPr>
          <p:nvPr/>
        </p:nvSpPr>
        <p:spPr bwMode="auto">
          <a:xfrm>
            <a:off x="1381125" y="3629025"/>
            <a:ext cx="1522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chemeClr val="bg1"/>
                </a:solidFill>
                <a:latin typeface="+mj-lt"/>
              </a:rPr>
              <a:t>Moved/Taken </a:t>
            </a:r>
          </a:p>
          <a:p>
            <a:r>
              <a:rPr lang="en-US">
                <a:solidFill>
                  <a:schemeClr val="bg1"/>
                </a:solidFill>
                <a:latin typeface="+mj-lt"/>
              </a:rPr>
              <a:t>from House</a:t>
            </a:r>
          </a:p>
        </p:txBody>
      </p:sp>
      <p:sp>
        <p:nvSpPr>
          <p:cNvPr id="3" name="TextBox 2"/>
          <p:cNvSpPr txBox="1"/>
          <p:nvPr/>
        </p:nvSpPr>
        <p:spPr>
          <a:xfrm>
            <a:off x="323528" y="6309320"/>
            <a:ext cx="7636197" cy="369332"/>
          </a:xfrm>
          <a:prstGeom prst="rect">
            <a:avLst/>
          </a:prstGeom>
          <a:noFill/>
        </p:spPr>
        <p:txBody>
          <a:bodyPr wrap="square" rtlCol="0">
            <a:spAutoFit/>
          </a:bodyPr>
          <a:lstStyle/>
          <a:p>
            <a:r>
              <a:rPr lang="es-ES" dirty="0" err="1" smtClean="0">
                <a:latin typeface="+mj-lt"/>
              </a:rPr>
              <a:t>Source</a:t>
            </a:r>
            <a:r>
              <a:rPr lang="es-ES" dirty="0" smtClean="0">
                <a:latin typeface="+mj-lt"/>
              </a:rPr>
              <a:t>: John </a:t>
            </a:r>
            <a:r>
              <a:rPr lang="es-ES" dirty="0" err="1" smtClean="0">
                <a:latin typeface="+mj-lt"/>
              </a:rPr>
              <a:t>Gimnig</a:t>
            </a:r>
            <a:r>
              <a:rPr lang="es-ES" dirty="0" smtClean="0">
                <a:latin typeface="+mj-lt"/>
              </a:rPr>
              <a:t> CDC</a:t>
            </a:r>
            <a:endParaRPr lang="en-US" dirty="0">
              <a:latin typeface="+mj-lt"/>
            </a:endParaRPr>
          </a:p>
        </p:txBody>
      </p:sp>
    </p:spTree>
    <p:extLst>
      <p:ext uri="{BB962C8B-B14F-4D97-AF65-F5344CB8AC3E}">
        <p14:creationId xmlns:p14="http://schemas.microsoft.com/office/powerpoint/2010/main" val="895988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s-ES" sz="4000" b="1" dirty="0" err="1" smtClean="0">
                <a:solidFill>
                  <a:srgbClr val="990033"/>
                </a:solidFill>
              </a:rPr>
              <a:t>Attrition</a:t>
            </a:r>
            <a:endParaRPr lang="en-US" sz="4000" b="1" dirty="0">
              <a:solidFill>
                <a:srgbClr val="99003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51" y="2089043"/>
            <a:ext cx="7304147" cy="4768957"/>
          </a:xfrm>
          <a:prstGeom prst="rect">
            <a:avLst/>
          </a:prstGeom>
        </p:spPr>
      </p:pic>
      <p:sp>
        <p:nvSpPr>
          <p:cNvPr id="8" name="Rectangle 3"/>
          <p:cNvSpPr>
            <a:spLocks noGrp="1" noChangeArrowheads="1"/>
          </p:cNvSpPr>
          <p:nvPr>
            <p:ph idx="1"/>
          </p:nvPr>
        </p:nvSpPr>
        <p:spPr>
          <a:xfrm>
            <a:off x="611560" y="936567"/>
            <a:ext cx="8353425" cy="1152476"/>
          </a:xfrm>
        </p:spPr>
        <p:txBody>
          <a:bodyPr>
            <a:normAutofit/>
          </a:bodyPr>
          <a:lstStyle/>
          <a:p>
            <a:pPr>
              <a:buClr>
                <a:srgbClr val="C00000"/>
              </a:buClr>
              <a:buFont typeface="Courier New" pitchFamily="49" charset="0"/>
              <a:buChar char="o"/>
            </a:pPr>
            <a:r>
              <a:rPr lang="en-GB" sz="2400" dirty="0" smtClean="0">
                <a:latin typeface="+mj-lt"/>
              </a:rPr>
              <a:t>Reason for loss from post-campaign and retrospective durability surveys in Nigeria (N=780)</a:t>
            </a:r>
          </a:p>
        </p:txBody>
      </p:sp>
    </p:spTree>
    <p:extLst>
      <p:ext uri="{BB962C8B-B14F-4D97-AF65-F5344CB8AC3E}">
        <p14:creationId xmlns:p14="http://schemas.microsoft.com/office/powerpoint/2010/main" val="2562776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7669213" y="4581525"/>
            <a:ext cx="1223962" cy="1147763"/>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b="1">
                <a:latin typeface="+mj-lt"/>
              </a:rPr>
              <a:t>Net is gone</a:t>
            </a:r>
            <a:endParaRPr lang="en-US" b="1">
              <a:latin typeface="+mj-lt"/>
            </a:endParaRPr>
          </a:p>
        </p:txBody>
      </p:sp>
      <p:sp>
        <p:nvSpPr>
          <p:cNvPr id="34819" name="Oval 3"/>
          <p:cNvSpPr>
            <a:spLocks noChangeArrowheads="1"/>
          </p:cNvSpPr>
          <p:nvPr/>
        </p:nvSpPr>
        <p:spPr bwMode="auto">
          <a:xfrm>
            <a:off x="323850" y="1773238"/>
            <a:ext cx="1368425" cy="1295400"/>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 b="1">
                <a:latin typeface="+mj-lt"/>
              </a:rPr>
              <a:t>HH has net</a:t>
            </a:r>
            <a:endParaRPr lang="en-US" b="1">
              <a:latin typeface="+mj-lt"/>
            </a:endParaRPr>
          </a:p>
        </p:txBody>
      </p:sp>
      <p:graphicFrame>
        <p:nvGraphicFramePr>
          <p:cNvPr id="34820" name="Object 4"/>
          <p:cNvGraphicFramePr>
            <a:graphicFrameLocks noGrp="1" noChangeAspect="1"/>
          </p:cNvGraphicFramePr>
          <p:nvPr>
            <p:ph idx="1"/>
            <p:extLst>
              <p:ext uri="{D42A27DB-BD31-4B8C-83A1-F6EECF244321}">
                <p14:modId xmlns:p14="http://schemas.microsoft.com/office/powerpoint/2010/main" val="2184593"/>
              </p:ext>
            </p:extLst>
          </p:nvPr>
        </p:nvGraphicFramePr>
        <p:xfrm>
          <a:off x="709613" y="1484313"/>
          <a:ext cx="8218487" cy="4525962"/>
        </p:xfrm>
        <a:graphic>
          <a:graphicData uri="http://schemas.openxmlformats.org/presentationml/2006/ole">
            <mc:AlternateContent xmlns:mc="http://schemas.openxmlformats.org/markup-compatibility/2006">
              <mc:Choice xmlns:v="urn:schemas-microsoft-com:vml" Requires="v">
                <p:oleObj spid="_x0000_s5173" name="Chart" r:id="rId4" imgW="9496349" imgH="5229149" progId="Excel.Chart.8">
                  <p:embed/>
                </p:oleObj>
              </mc:Choice>
              <mc:Fallback>
                <p:oleObj name="Chart" r:id="rId4" imgW="9496349" imgH="52291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484313"/>
                        <a:ext cx="8218487" cy="4525962"/>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Freeform 5"/>
          <p:cNvSpPr>
            <a:spLocks/>
          </p:cNvSpPr>
          <p:nvPr/>
        </p:nvSpPr>
        <p:spPr bwMode="auto">
          <a:xfrm>
            <a:off x="1547813" y="1916113"/>
            <a:ext cx="6337300" cy="3817937"/>
          </a:xfrm>
          <a:custGeom>
            <a:avLst/>
            <a:gdLst>
              <a:gd name="T0" fmla="*/ 0 w 3992"/>
              <a:gd name="T1" fmla="*/ 0 h 2369"/>
              <a:gd name="T2" fmla="*/ 3992 w 3992"/>
              <a:gd name="T3" fmla="*/ 0 h 2369"/>
              <a:gd name="T4" fmla="*/ 3992 w 3992"/>
              <a:gd name="T5" fmla="*/ 2359 h 2369"/>
              <a:gd name="T6" fmla="*/ 3765 w 3992"/>
              <a:gd name="T7" fmla="*/ 2365 h 2369"/>
              <a:gd name="T8" fmla="*/ 3601 w 3992"/>
              <a:gd name="T9" fmla="*/ 2369 h 2369"/>
              <a:gd name="T10" fmla="*/ 3493 w 3992"/>
              <a:gd name="T11" fmla="*/ 2359 h 2369"/>
              <a:gd name="T12" fmla="*/ 3337 w 3992"/>
              <a:gd name="T13" fmla="*/ 2345 h 2369"/>
              <a:gd name="T14" fmla="*/ 3177 w 3992"/>
              <a:gd name="T15" fmla="*/ 2325 h 2369"/>
              <a:gd name="T16" fmla="*/ 2937 w 3992"/>
              <a:gd name="T17" fmla="*/ 2277 h 2369"/>
              <a:gd name="T18" fmla="*/ 2789 w 3992"/>
              <a:gd name="T19" fmla="*/ 2233 h 2369"/>
              <a:gd name="T20" fmla="*/ 2601 w 3992"/>
              <a:gd name="T21" fmla="*/ 2169 h 2369"/>
              <a:gd name="T22" fmla="*/ 2465 w 3992"/>
              <a:gd name="T23" fmla="*/ 2101 h 2369"/>
              <a:gd name="T24" fmla="*/ 2225 w 3992"/>
              <a:gd name="T25" fmla="*/ 1945 h 2369"/>
              <a:gd name="T26" fmla="*/ 1905 w 3992"/>
              <a:gd name="T27" fmla="*/ 1679 h 2369"/>
              <a:gd name="T28" fmla="*/ 1665 w 3992"/>
              <a:gd name="T29" fmla="*/ 1429 h 2369"/>
              <a:gd name="T30" fmla="*/ 1493 w 3992"/>
              <a:gd name="T31" fmla="*/ 1241 h 2369"/>
              <a:gd name="T32" fmla="*/ 1377 w 3992"/>
              <a:gd name="T33" fmla="*/ 1117 h 2369"/>
              <a:gd name="T34" fmla="*/ 1217 w 3992"/>
              <a:gd name="T35" fmla="*/ 917 h 2369"/>
              <a:gd name="T36" fmla="*/ 1049 w 3992"/>
              <a:gd name="T37" fmla="*/ 725 h 2369"/>
              <a:gd name="T38" fmla="*/ 877 w 3992"/>
              <a:gd name="T39" fmla="*/ 541 h 2369"/>
              <a:gd name="T40" fmla="*/ 635 w 3992"/>
              <a:gd name="T41" fmla="*/ 318 h 2369"/>
              <a:gd name="T42" fmla="*/ 454 w 3992"/>
              <a:gd name="T43" fmla="*/ 182 h 2369"/>
              <a:gd name="T44" fmla="*/ 273 w 3992"/>
              <a:gd name="T45" fmla="*/ 101 h 2369"/>
              <a:gd name="T46" fmla="*/ 105 w 3992"/>
              <a:gd name="T47" fmla="*/ 53 h 2369"/>
              <a:gd name="T48" fmla="*/ 5 w 3992"/>
              <a:gd name="T49" fmla="*/ 29 h 2369"/>
              <a:gd name="T50" fmla="*/ 0 w 3992"/>
              <a:gd name="T51" fmla="*/ 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2" h="2369">
                <a:moveTo>
                  <a:pt x="0" y="0"/>
                </a:moveTo>
                <a:lnTo>
                  <a:pt x="3992" y="0"/>
                </a:lnTo>
                <a:lnTo>
                  <a:pt x="3992" y="2359"/>
                </a:lnTo>
                <a:lnTo>
                  <a:pt x="3765" y="2365"/>
                </a:lnTo>
                <a:lnTo>
                  <a:pt x="3601" y="2369"/>
                </a:lnTo>
                <a:lnTo>
                  <a:pt x="3493" y="2359"/>
                </a:lnTo>
                <a:lnTo>
                  <a:pt x="3337" y="2345"/>
                </a:lnTo>
                <a:lnTo>
                  <a:pt x="3177" y="2325"/>
                </a:lnTo>
                <a:lnTo>
                  <a:pt x="2937" y="2277"/>
                </a:lnTo>
                <a:lnTo>
                  <a:pt x="2789" y="2233"/>
                </a:lnTo>
                <a:lnTo>
                  <a:pt x="2601" y="2169"/>
                </a:lnTo>
                <a:lnTo>
                  <a:pt x="2465" y="2101"/>
                </a:lnTo>
                <a:lnTo>
                  <a:pt x="2225" y="1945"/>
                </a:lnTo>
                <a:lnTo>
                  <a:pt x="1905" y="1679"/>
                </a:lnTo>
                <a:lnTo>
                  <a:pt x="1665" y="1429"/>
                </a:lnTo>
                <a:lnTo>
                  <a:pt x="1493" y="1241"/>
                </a:lnTo>
                <a:lnTo>
                  <a:pt x="1377" y="1117"/>
                </a:lnTo>
                <a:lnTo>
                  <a:pt x="1217" y="917"/>
                </a:lnTo>
                <a:lnTo>
                  <a:pt x="1049" y="725"/>
                </a:lnTo>
                <a:lnTo>
                  <a:pt x="877" y="541"/>
                </a:lnTo>
                <a:lnTo>
                  <a:pt x="635" y="318"/>
                </a:lnTo>
                <a:lnTo>
                  <a:pt x="454" y="182"/>
                </a:lnTo>
                <a:lnTo>
                  <a:pt x="273" y="101"/>
                </a:lnTo>
                <a:lnTo>
                  <a:pt x="105" y="53"/>
                </a:lnTo>
                <a:lnTo>
                  <a:pt x="5" y="29"/>
                </a:lnTo>
                <a:lnTo>
                  <a:pt x="0" y="0"/>
                </a:lnTo>
                <a:close/>
              </a:path>
            </a:pathLst>
          </a:custGeom>
          <a:solidFill>
            <a:srgbClr val="3366FF">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22" name="Rectangle 6"/>
          <p:cNvSpPr>
            <a:spLocks noGrp="1" noChangeArrowheads="1"/>
          </p:cNvSpPr>
          <p:nvPr>
            <p:ph type="title"/>
          </p:nvPr>
        </p:nvSpPr>
        <p:spPr>
          <a:xfrm>
            <a:off x="468313" y="902385"/>
            <a:ext cx="8229600" cy="6463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r>
              <a:rPr lang="es-ES" sz="3600" b="1">
                <a:solidFill>
                  <a:schemeClr val="accent1">
                    <a:lumMod val="50000"/>
                  </a:schemeClr>
                </a:solidFill>
                <a:ea typeface="+mn-ea"/>
                <a:cs typeface="+mn-cs"/>
              </a:rPr>
              <a:t>Are surviving nets still OK? </a:t>
            </a:r>
            <a:endParaRPr lang="en-US" sz="3600" b="1">
              <a:solidFill>
                <a:schemeClr val="accent1">
                  <a:lumMod val="50000"/>
                </a:schemeClr>
              </a:solidFill>
              <a:ea typeface="+mn-ea"/>
              <a:cs typeface="+mn-cs"/>
            </a:endParaRPr>
          </a:p>
        </p:txBody>
      </p:sp>
      <p:grpSp>
        <p:nvGrpSpPr>
          <p:cNvPr id="34823" name="Group 7"/>
          <p:cNvGrpSpPr>
            <a:grpSpLocks/>
          </p:cNvGrpSpPr>
          <p:nvPr/>
        </p:nvGrpSpPr>
        <p:grpSpPr bwMode="auto">
          <a:xfrm>
            <a:off x="1042988" y="6021388"/>
            <a:ext cx="7129462" cy="673100"/>
            <a:chOff x="793" y="3793"/>
            <a:chExt cx="4491" cy="424"/>
          </a:xfrm>
        </p:grpSpPr>
        <p:sp>
          <p:nvSpPr>
            <p:cNvPr id="34824" name="Line 8"/>
            <p:cNvSpPr>
              <a:spLocks noChangeShapeType="1"/>
            </p:cNvSpPr>
            <p:nvPr/>
          </p:nvSpPr>
          <p:spPr bwMode="auto">
            <a:xfrm>
              <a:off x="793" y="3793"/>
              <a:ext cx="4491" cy="0"/>
            </a:xfrm>
            <a:prstGeom prst="line">
              <a:avLst/>
            </a:prstGeom>
            <a:noFill/>
            <a:ln w="25400">
              <a:solidFill>
                <a:schemeClr val="tx1"/>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25" name="Text Box 9"/>
            <p:cNvSpPr txBox="1">
              <a:spLocks noChangeArrowheads="1"/>
            </p:cNvSpPr>
            <p:nvPr/>
          </p:nvSpPr>
          <p:spPr bwMode="auto">
            <a:xfrm>
              <a:off x="2245" y="3929"/>
              <a:ext cx="1134" cy="288"/>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latin typeface="+mj-lt"/>
                </a:rPr>
                <a:t>Time</a:t>
              </a:r>
              <a:endParaRPr lang="en-US" sz="2400" b="1">
                <a:latin typeface="+mj-lt"/>
              </a:endParaRPr>
            </a:p>
          </p:txBody>
        </p:sp>
      </p:grpSp>
      <p:sp>
        <p:nvSpPr>
          <p:cNvPr id="34828" name="Freeform 12"/>
          <p:cNvSpPr>
            <a:spLocks/>
          </p:cNvSpPr>
          <p:nvPr/>
        </p:nvSpPr>
        <p:spPr bwMode="auto">
          <a:xfrm>
            <a:off x="1547813" y="1989138"/>
            <a:ext cx="5688012" cy="3744912"/>
          </a:xfrm>
          <a:custGeom>
            <a:avLst/>
            <a:gdLst>
              <a:gd name="T0" fmla="*/ 0 w 3583"/>
              <a:gd name="T1" fmla="*/ 0 h 2359"/>
              <a:gd name="T2" fmla="*/ 0 w 3583"/>
              <a:gd name="T3" fmla="*/ 2359 h 2359"/>
              <a:gd name="T4" fmla="*/ 3583 w 3583"/>
              <a:gd name="T5" fmla="*/ 2359 h 2359"/>
              <a:gd name="T6" fmla="*/ 3578 w 3583"/>
              <a:gd name="T7" fmla="*/ 2338 h 2359"/>
              <a:gd name="T8" fmla="*/ 3473 w 3583"/>
              <a:gd name="T9" fmla="*/ 2335 h 2359"/>
              <a:gd name="T10" fmla="*/ 3437 w 3583"/>
              <a:gd name="T11" fmla="*/ 2335 h 2359"/>
              <a:gd name="T12" fmla="*/ 3308 w 3583"/>
              <a:gd name="T13" fmla="*/ 2329 h 2359"/>
              <a:gd name="T14" fmla="*/ 3206 w 3583"/>
              <a:gd name="T15" fmla="*/ 2314 h 2359"/>
              <a:gd name="T16" fmla="*/ 3074 w 3583"/>
              <a:gd name="T17" fmla="*/ 2293 h 2359"/>
              <a:gd name="T18" fmla="*/ 2984 w 3583"/>
              <a:gd name="T19" fmla="*/ 2275 h 2359"/>
              <a:gd name="T20" fmla="*/ 2894 w 3583"/>
              <a:gd name="T21" fmla="*/ 2251 h 2359"/>
              <a:gd name="T22" fmla="*/ 2738 w 3583"/>
              <a:gd name="T23" fmla="*/ 2203 h 2359"/>
              <a:gd name="T24" fmla="*/ 2570 w 3583"/>
              <a:gd name="T25" fmla="*/ 2140 h 2359"/>
              <a:gd name="T26" fmla="*/ 2432 w 3583"/>
              <a:gd name="T27" fmla="*/ 2074 h 2359"/>
              <a:gd name="T28" fmla="*/ 2372 w 3583"/>
              <a:gd name="T29" fmla="*/ 2035 h 2359"/>
              <a:gd name="T30" fmla="*/ 2225 w 3583"/>
              <a:gd name="T31" fmla="*/ 1942 h 2359"/>
              <a:gd name="T32" fmla="*/ 2081 w 3583"/>
              <a:gd name="T33" fmla="*/ 1831 h 2359"/>
              <a:gd name="T34" fmla="*/ 1860 w 3583"/>
              <a:gd name="T35" fmla="*/ 1633 h 2359"/>
              <a:gd name="T36" fmla="*/ 1745 w 3583"/>
              <a:gd name="T37" fmla="*/ 1513 h 2359"/>
              <a:gd name="T38" fmla="*/ 1589 w 3583"/>
              <a:gd name="T39" fmla="*/ 1347 h 2359"/>
              <a:gd name="T40" fmla="*/ 1394 w 3583"/>
              <a:gd name="T41" fmla="*/ 1132 h 2359"/>
              <a:gd name="T42" fmla="*/ 1253 w 3583"/>
              <a:gd name="T43" fmla="*/ 964 h 2359"/>
              <a:gd name="T44" fmla="*/ 1089 w 3583"/>
              <a:gd name="T45" fmla="*/ 771 h 2359"/>
              <a:gd name="T46" fmla="*/ 849 w 3583"/>
              <a:gd name="T47" fmla="*/ 519 h 2359"/>
              <a:gd name="T48" fmla="*/ 681 w 3583"/>
              <a:gd name="T49" fmla="*/ 351 h 2359"/>
              <a:gd name="T50" fmla="*/ 544 w 3583"/>
              <a:gd name="T51" fmla="*/ 227 h 2359"/>
              <a:gd name="T52" fmla="*/ 433 w 3583"/>
              <a:gd name="T53" fmla="*/ 155 h 2359"/>
              <a:gd name="T54" fmla="*/ 329 w 3583"/>
              <a:gd name="T55" fmla="*/ 103 h 2359"/>
              <a:gd name="T56" fmla="*/ 189 w 3583"/>
              <a:gd name="T57" fmla="*/ 63 h 2359"/>
              <a:gd name="T58" fmla="*/ 89 w 3583"/>
              <a:gd name="T59" fmla="*/ 39 h 2359"/>
              <a:gd name="T60" fmla="*/ 0 w 3583"/>
              <a:gd name="T61" fmla="*/ 0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3" h="2359">
                <a:moveTo>
                  <a:pt x="0" y="0"/>
                </a:moveTo>
                <a:lnTo>
                  <a:pt x="0" y="2359"/>
                </a:lnTo>
                <a:lnTo>
                  <a:pt x="3583" y="2359"/>
                </a:lnTo>
                <a:lnTo>
                  <a:pt x="3578" y="2338"/>
                </a:lnTo>
                <a:lnTo>
                  <a:pt x="3473" y="2335"/>
                </a:lnTo>
                <a:lnTo>
                  <a:pt x="3437" y="2335"/>
                </a:lnTo>
                <a:lnTo>
                  <a:pt x="3308" y="2329"/>
                </a:lnTo>
                <a:lnTo>
                  <a:pt x="3206" y="2314"/>
                </a:lnTo>
                <a:lnTo>
                  <a:pt x="3074" y="2293"/>
                </a:lnTo>
                <a:lnTo>
                  <a:pt x="2984" y="2275"/>
                </a:lnTo>
                <a:lnTo>
                  <a:pt x="2894" y="2251"/>
                </a:lnTo>
                <a:lnTo>
                  <a:pt x="2738" y="2203"/>
                </a:lnTo>
                <a:lnTo>
                  <a:pt x="2570" y="2140"/>
                </a:lnTo>
                <a:lnTo>
                  <a:pt x="2432" y="2074"/>
                </a:lnTo>
                <a:lnTo>
                  <a:pt x="2372" y="2035"/>
                </a:lnTo>
                <a:lnTo>
                  <a:pt x="2225" y="1942"/>
                </a:lnTo>
                <a:lnTo>
                  <a:pt x="2081" y="1831"/>
                </a:lnTo>
                <a:lnTo>
                  <a:pt x="1860" y="1633"/>
                </a:lnTo>
                <a:lnTo>
                  <a:pt x="1745" y="1513"/>
                </a:lnTo>
                <a:lnTo>
                  <a:pt x="1589" y="1347"/>
                </a:lnTo>
                <a:lnTo>
                  <a:pt x="1394" y="1132"/>
                </a:lnTo>
                <a:lnTo>
                  <a:pt x="1253" y="964"/>
                </a:lnTo>
                <a:lnTo>
                  <a:pt x="1089" y="771"/>
                </a:lnTo>
                <a:lnTo>
                  <a:pt x="849" y="519"/>
                </a:lnTo>
                <a:lnTo>
                  <a:pt x="681" y="351"/>
                </a:lnTo>
                <a:lnTo>
                  <a:pt x="544" y="227"/>
                </a:lnTo>
                <a:lnTo>
                  <a:pt x="433" y="155"/>
                </a:lnTo>
                <a:lnTo>
                  <a:pt x="329" y="103"/>
                </a:lnTo>
                <a:lnTo>
                  <a:pt x="189" y="63"/>
                </a:lnTo>
                <a:lnTo>
                  <a:pt x="89" y="39"/>
                </a:lnTo>
                <a:lnTo>
                  <a:pt x="0" y="0"/>
                </a:lnTo>
                <a:close/>
              </a:path>
            </a:pathLst>
          </a:custGeom>
          <a:solidFill>
            <a:srgbClr val="FF9900">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29" name="Text Box 13"/>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latin typeface="+mj-lt"/>
              </a:rPr>
              <a:t>Surviving nets</a:t>
            </a:r>
            <a:endParaRPr lang="en-US" b="1">
              <a:latin typeface="+mj-lt"/>
            </a:endParaRPr>
          </a:p>
        </p:txBody>
      </p:sp>
      <p:sp>
        <p:nvSpPr>
          <p:cNvPr id="34830" name="Rectangle 14"/>
          <p:cNvSpPr>
            <a:spLocks noChangeArrowheads="1"/>
          </p:cNvSpPr>
          <p:nvPr/>
        </p:nvSpPr>
        <p:spPr bwMode="auto">
          <a:xfrm>
            <a:off x="539750" y="65772"/>
            <a:ext cx="8229600" cy="646331"/>
          </a:xfrm>
          <a:prstGeom prst="rect">
            <a:avLst/>
          </a:prstGeom>
          <a:noFill/>
        </p:spPr>
        <p:txBody>
          <a:bodyPr vert="horz" wrap="square" lIns="91440" tIns="45720" rIns="91440" bIns="45720" rtlCol="0" anchor="ctr">
            <a:spAutoFit/>
          </a:bodyPr>
          <a:lstStyle/>
          <a:p>
            <a:pPr algn="ctr">
              <a:spcBef>
                <a:spcPct val="0"/>
              </a:spcBef>
            </a:pPr>
            <a:r>
              <a:rPr lang="es-ES" sz="3600" b="1" dirty="0" err="1">
                <a:solidFill>
                  <a:srgbClr val="C00000"/>
                </a:solidFill>
                <a:latin typeface="+mj-lt"/>
              </a:rPr>
              <a:t>Physical</a:t>
            </a:r>
            <a:r>
              <a:rPr lang="es-ES" sz="3600" b="1" dirty="0">
                <a:solidFill>
                  <a:srgbClr val="C00000"/>
                </a:solidFill>
                <a:latin typeface="+mj-lt"/>
              </a:rPr>
              <a:t> </a:t>
            </a:r>
            <a:r>
              <a:rPr lang="es-ES" sz="3600" b="1" dirty="0" err="1">
                <a:solidFill>
                  <a:srgbClr val="C00000"/>
                </a:solidFill>
                <a:latin typeface="+mj-lt"/>
              </a:rPr>
              <a:t>Condition</a:t>
            </a:r>
            <a:endParaRPr lang="en-US" sz="3600" b="1" dirty="0">
              <a:solidFill>
                <a:srgbClr val="C00000"/>
              </a:solidFill>
              <a:latin typeface="+mj-lt"/>
            </a:endParaRPr>
          </a:p>
        </p:txBody>
      </p:sp>
      <p:sp>
        <p:nvSpPr>
          <p:cNvPr id="34832" name="AutoShape 16"/>
          <p:cNvSpPr>
            <a:spLocks/>
          </p:cNvSpPr>
          <p:nvPr/>
        </p:nvSpPr>
        <p:spPr bwMode="auto">
          <a:xfrm>
            <a:off x="4427538" y="1989138"/>
            <a:ext cx="215900" cy="2447925"/>
          </a:xfrm>
          <a:prstGeom prst="rightBrace">
            <a:avLst>
              <a:gd name="adj1" fmla="val 944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33" name="Text Box 17"/>
          <p:cNvSpPr txBox="1">
            <a:spLocks noChangeArrowheads="1"/>
          </p:cNvSpPr>
          <p:nvPr/>
        </p:nvSpPr>
        <p:spPr bwMode="auto">
          <a:xfrm>
            <a:off x="4859338" y="2997200"/>
            <a:ext cx="2663825" cy="641350"/>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latin typeface="+mj-lt"/>
              </a:rPr>
              <a:t>Discarded nets not included</a:t>
            </a:r>
            <a:endParaRPr lang="en-US" b="1">
              <a:latin typeface="+mj-lt"/>
            </a:endParaRPr>
          </a:p>
        </p:txBody>
      </p:sp>
    </p:spTree>
    <p:extLst>
      <p:ext uri="{BB962C8B-B14F-4D97-AF65-F5344CB8AC3E}">
        <p14:creationId xmlns:p14="http://schemas.microsoft.com/office/powerpoint/2010/main" val="268652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038680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95400"/>
            <a:ext cx="2590800" cy="1679575"/>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143000" y="3124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mj-lt"/>
              </a:rPr>
              <a:t>Parasite</a:t>
            </a:r>
          </a:p>
        </p:txBody>
      </p:sp>
      <p:sp>
        <p:nvSpPr>
          <p:cNvPr id="4100" name="Text Box 4"/>
          <p:cNvSpPr txBox="1">
            <a:spLocks noChangeArrowheads="1"/>
          </p:cNvSpPr>
          <p:nvPr/>
        </p:nvSpPr>
        <p:spPr bwMode="auto">
          <a:xfrm>
            <a:off x="5943600" y="3048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mj-lt"/>
              </a:rPr>
              <a:t>Vector</a:t>
            </a:r>
          </a:p>
        </p:txBody>
      </p:sp>
      <p:sp>
        <p:nvSpPr>
          <p:cNvPr id="4101" name="Text Box 5"/>
          <p:cNvSpPr txBox="1">
            <a:spLocks noChangeArrowheads="1"/>
          </p:cNvSpPr>
          <p:nvPr/>
        </p:nvSpPr>
        <p:spPr bwMode="auto">
          <a:xfrm>
            <a:off x="3962400" y="4343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mj-lt"/>
              </a:rPr>
              <a:t>Host</a:t>
            </a:r>
          </a:p>
        </p:txBody>
      </p:sp>
      <p:sp>
        <p:nvSpPr>
          <p:cNvPr id="4102" name="Line 6"/>
          <p:cNvSpPr>
            <a:spLocks noChangeShapeType="1"/>
          </p:cNvSpPr>
          <p:nvPr/>
        </p:nvSpPr>
        <p:spPr bwMode="auto">
          <a:xfrm>
            <a:off x="3276600" y="3276600"/>
            <a:ext cx="24384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103" name="Line 7"/>
          <p:cNvSpPr>
            <a:spLocks noChangeShapeType="1"/>
          </p:cNvSpPr>
          <p:nvPr/>
        </p:nvSpPr>
        <p:spPr bwMode="auto">
          <a:xfrm>
            <a:off x="2286000" y="3657600"/>
            <a:ext cx="1219200" cy="914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104" name="Line 8"/>
          <p:cNvSpPr>
            <a:spLocks noChangeShapeType="1"/>
          </p:cNvSpPr>
          <p:nvPr/>
        </p:nvSpPr>
        <p:spPr bwMode="auto">
          <a:xfrm rot="6359751">
            <a:off x="5486400" y="3657600"/>
            <a:ext cx="1219200" cy="914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105" name="Text Box 9"/>
          <p:cNvSpPr txBox="1">
            <a:spLocks noChangeArrowheads="1"/>
          </p:cNvSpPr>
          <p:nvPr/>
        </p:nvSpPr>
        <p:spPr bwMode="auto">
          <a:xfrm>
            <a:off x="3200400" y="35814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b="1">
                <a:solidFill>
                  <a:srgbClr val="CC6600"/>
                </a:solidFill>
                <a:effectLst>
                  <a:outerShdw blurRad="38100" dist="38100" dir="2700000" algn="tl">
                    <a:srgbClr val="C0C0C0"/>
                  </a:outerShdw>
                </a:effectLst>
                <a:latin typeface="+mj-lt"/>
              </a:rPr>
              <a:t>Environment</a:t>
            </a:r>
          </a:p>
        </p:txBody>
      </p:sp>
      <p:pic>
        <p:nvPicPr>
          <p:cNvPr id="4106" name="Picture 10" descr="parasi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238250"/>
            <a:ext cx="19050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W020810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953000"/>
            <a:ext cx="2341563" cy="15049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W030190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4953000"/>
            <a:ext cx="2286000" cy="1516063"/>
          </a:xfrm>
          <a:prstGeom prst="rect">
            <a:avLst/>
          </a:prstGeom>
          <a:noFill/>
          <a:extLst>
            <a:ext uri="{909E8E84-426E-40DD-AFC4-6F175D3DCCD1}">
              <a14:hiddenFill xmlns:a14="http://schemas.microsoft.com/office/drawing/2010/main">
                <a:solidFill>
                  <a:srgbClr val="FFFFFF"/>
                </a:solidFill>
              </a14:hiddenFill>
            </a:ext>
          </a:extLst>
        </p:spPr>
      </p:pic>
      <p:sp>
        <p:nvSpPr>
          <p:cNvPr id="4109" name="Line 13"/>
          <p:cNvSpPr>
            <a:spLocks noChangeShapeType="1"/>
          </p:cNvSpPr>
          <p:nvPr/>
        </p:nvSpPr>
        <p:spPr bwMode="auto">
          <a:xfrm>
            <a:off x="685800" y="1066800"/>
            <a:ext cx="8001000" cy="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4110" name="Text Box 14"/>
          <p:cNvSpPr txBox="1">
            <a:spLocks noChangeArrowheads="1"/>
          </p:cNvSpPr>
          <p:nvPr/>
        </p:nvSpPr>
        <p:spPr bwMode="auto">
          <a:xfrm>
            <a:off x="1905000" y="381000"/>
            <a:ext cx="5791200" cy="646331"/>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t">
            <a:spAutoFit/>
          </a:bodyPr>
          <a:lstStyle>
            <a:lvl1pPr algn="ctr">
              <a:spcBef>
                <a:spcPct val="50000"/>
              </a:spcBef>
              <a:buNone/>
              <a:defRPr sz="3600" b="1">
                <a:solidFill>
                  <a:srgbClr val="993366"/>
                </a:solidFill>
                <a:latin typeface="Comic Sans MS" pitchFamily="66" charset="0"/>
                <a:ea typeface="+mj-ea"/>
                <a:cs typeface="+mj-cs"/>
              </a:defRPr>
            </a:lvl1pPr>
          </a:lstStyle>
          <a:p>
            <a:r>
              <a:rPr lang="en-US" dirty="0">
                <a:latin typeface="+mj-lt"/>
              </a:rPr>
              <a:t>Determinants of Malaria</a:t>
            </a:r>
          </a:p>
        </p:txBody>
      </p:sp>
    </p:spTree>
    <p:extLst>
      <p:ext uri="{BB962C8B-B14F-4D97-AF65-F5344CB8AC3E}">
        <p14:creationId xmlns:p14="http://schemas.microsoft.com/office/powerpoint/2010/main" val="31307820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68313" y="261828"/>
            <a:ext cx="8229600" cy="646331"/>
          </a:xfrm>
          <a:noFill/>
        </p:spPr>
        <p:txBody>
          <a:bodyPr vert="horz" wrap="square" lIns="91440" tIns="45720" rIns="91440" bIns="45720" rtlCol="0" anchor="ctr">
            <a:spAutoFit/>
          </a:bodyPr>
          <a:lstStyle/>
          <a:p>
            <a:r>
              <a:rPr lang="es-ES" sz="3600" b="1">
                <a:solidFill>
                  <a:srgbClr val="C00000"/>
                </a:solidFill>
                <a:ea typeface="+mn-ea"/>
                <a:cs typeface="+mn-cs"/>
              </a:rPr>
              <a:t>How to measure integrity</a:t>
            </a:r>
            <a:endParaRPr lang="en-US" sz="3600" b="1">
              <a:solidFill>
                <a:srgbClr val="C00000"/>
              </a:solidFill>
              <a:ea typeface="+mn-ea"/>
              <a:cs typeface="+mn-cs"/>
            </a:endParaRPr>
          </a:p>
        </p:txBody>
      </p:sp>
      <p:sp>
        <p:nvSpPr>
          <p:cNvPr id="11267" name="Rectangle 3"/>
          <p:cNvSpPr>
            <a:spLocks noGrp="1" noChangeArrowheads="1"/>
          </p:cNvSpPr>
          <p:nvPr>
            <p:ph type="body" idx="4294967295"/>
          </p:nvPr>
        </p:nvSpPr>
        <p:spPr>
          <a:xfrm>
            <a:off x="250825" y="1628775"/>
            <a:ext cx="8424863" cy="4248150"/>
          </a:xfrm>
        </p:spPr>
        <p:txBody>
          <a:bodyPr/>
          <a:lstStyle/>
          <a:p>
            <a:pPr marL="609600" indent="-609600">
              <a:buClr>
                <a:schemeClr val="accent2"/>
              </a:buClr>
            </a:pPr>
            <a:r>
              <a:rPr lang="en-GB" dirty="0">
                <a:latin typeface="+mj-lt"/>
              </a:rPr>
              <a:t>Cross-sectional surveys</a:t>
            </a:r>
          </a:p>
          <a:p>
            <a:pPr marL="990600" lvl="1" indent="-533400">
              <a:buClr>
                <a:schemeClr val="accent2"/>
              </a:buClr>
            </a:pPr>
            <a:r>
              <a:rPr lang="en-GB" dirty="0">
                <a:latin typeface="+mj-lt"/>
              </a:rPr>
              <a:t>Works initially</a:t>
            </a:r>
          </a:p>
          <a:p>
            <a:pPr marL="990600" lvl="1" indent="-533400">
              <a:buClr>
                <a:schemeClr val="accent2"/>
              </a:buClr>
            </a:pPr>
            <a:r>
              <a:rPr lang="en-GB" dirty="0">
                <a:latin typeface="+mj-lt"/>
              </a:rPr>
              <a:t>But if nets are discarded at a certain state of destruction </a:t>
            </a:r>
            <a:r>
              <a:rPr lang="en-GB" dirty="0" smtClean="0">
                <a:latin typeface="+mj-lt"/>
              </a:rPr>
              <a:t>a </a:t>
            </a:r>
            <a:r>
              <a:rPr lang="en-GB" dirty="0">
                <a:latin typeface="+mj-lt"/>
              </a:rPr>
              <a:t>steady state will be reached</a:t>
            </a:r>
          </a:p>
          <a:p>
            <a:pPr marL="609600" indent="-609600">
              <a:buClr>
                <a:schemeClr val="accent2"/>
              </a:buClr>
            </a:pPr>
            <a:r>
              <a:rPr lang="en-GB" dirty="0">
                <a:latin typeface="+mj-lt"/>
              </a:rPr>
              <a:t>Longitudinal study</a:t>
            </a:r>
          </a:p>
          <a:p>
            <a:pPr marL="990600" lvl="1" indent="-533400">
              <a:buClr>
                <a:schemeClr val="accent2"/>
              </a:buClr>
            </a:pPr>
            <a:r>
              <a:rPr lang="en-GB" dirty="0">
                <a:latin typeface="+mj-lt"/>
              </a:rPr>
              <a:t>Preferable approach</a:t>
            </a:r>
          </a:p>
          <a:p>
            <a:pPr marL="990600" lvl="1" indent="-533400">
              <a:buClr>
                <a:schemeClr val="accent2"/>
              </a:buClr>
            </a:pPr>
            <a:r>
              <a:rPr lang="en-GB" dirty="0">
                <a:latin typeface="+mj-lt"/>
              </a:rPr>
              <a:t>But more time consuming</a:t>
            </a:r>
          </a:p>
        </p:txBody>
      </p:sp>
    </p:spTree>
    <p:extLst>
      <p:ext uri="{BB962C8B-B14F-4D97-AF65-F5344CB8AC3E}">
        <p14:creationId xmlns:p14="http://schemas.microsoft.com/office/powerpoint/2010/main" val="1201748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68313" y="261828"/>
            <a:ext cx="8229600" cy="646331"/>
          </a:xfrm>
          <a:noFill/>
        </p:spPr>
        <p:txBody>
          <a:bodyPr vert="horz" wrap="square" lIns="91440" tIns="45720" rIns="91440" bIns="45720" rtlCol="0" anchor="ctr">
            <a:spAutoFit/>
          </a:bodyPr>
          <a:lstStyle/>
          <a:p>
            <a:r>
              <a:rPr lang="es-ES" sz="3600" b="1" dirty="0" err="1">
                <a:solidFill>
                  <a:srgbClr val="C00000"/>
                </a:solidFill>
                <a:ea typeface="+mn-ea"/>
                <a:cs typeface="+mn-cs"/>
              </a:rPr>
              <a:t>How</a:t>
            </a:r>
            <a:r>
              <a:rPr lang="es-ES" sz="3600" b="1" dirty="0">
                <a:solidFill>
                  <a:srgbClr val="C00000"/>
                </a:solidFill>
                <a:ea typeface="+mn-ea"/>
                <a:cs typeface="+mn-cs"/>
              </a:rPr>
              <a:t> </a:t>
            </a:r>
            <a:r>
              <a:rPr lang="es-ES" sz="3600" b="1" dirty="0" err="1">
                <a:solidFill>
                  <a:srgbClr val="C00000"/>
                </a:solidFill>
                <a:ea typeface="+mn-ea"/>
                <a:cs typeface="+mn-cs"/>
              </a:rPr>
              <a:t>to</a:t>
            </a:r>
            <a:r>
              <a:rPr lang="es-ES" sz="3600" b="1" dirty="0">
                <a:solidFill>
                  <a:srgbClr val="C00000"/>
                </a:solidFill>
                <a:ea typeface="+mn-ea"/>
                <a:cs typeface="+mn-cs"/>
              </a:rPr>
              <a:t> </a:t>
            </a:r>
            <a:r>
              <a:rPr lang="es-ES" sz="3600" b="1" dirty="0" err="1">
                <a:solidFill>
                  <a:srgbClr val="C00000"/>
                </a:solidFill>
                <a:ea typeface="+mn-ea"/>
                <a:cs typeface="+mn-cs"/>
              </a:rPr>
              <a:t>assess</a:t>
            </a:r>
            <a:r>
              <a:rPr lang="es-ES" sz="3600" b="1" dirty="0">
                <a:solidFill>
                  <a:srgbClr val="C00000"/>
                </a:solidFill>
                <a:ea typeface="+mn-ea"/>
                <a:cs typeface="+mn-cs"/>
              </a:rPr>
              <a:t> net </a:t>
            </a:r>
            <a:r>
              <a:rPr lang="es-ES" sz="3600" b="1" dirty="0" err="1">
                <a:solidFill>
                  <a:srgbClr val="C00000"/>
                </a:solidFill>
                <a:ea typeface="+mn-ea"/>
                <a:cs typeface="+mn-cs"/>
              </a:rPr>
              <a:t>condition</a:t>
            </a:r>
            <a:endParaRPr lang="en-US" sz="3600" b="1" dirty="0">
              <a:solidFill>
                <a:srgbClr val="C00000"/>
              </a:solidFill>
              <a:ea typeface="+mn-ea"/>
              <a:cs typeface="+mn-cs"/>
            </a:endParaRPr>
          </a:p>
        </p:txBody>
      </p:sp>
      <p:sp>
        <p:nvSpPr>
          <p:cNvPr id="36867" name="Rectangle 3"/>
          <p:cNvSpPr>
            <a:spLocks noGrp="1" noChangeArrowheads="1"/>
          </p:cNvSpPr>
          <p:nvPr>
            <p:ph type="body" idx="4294967295"/>
          </p:nvPr>
        </p:nvSpPr>
        <p:spPr>
          <a:xfrm>
            <a:off x="250825" y="1268413"/>
            <a:ext cx="8424863" cy="5113337"/>
          </a:xfrm>
        </p:spPr>
        <p:txBody>
          <a:bodyPr>
            <a:normAutofit lnSpcReduction="10000"/>
          </a:bodyPr>
          <a:lstStyle/>
          <a:p>
            <a:pPr marL="609600" indent="-609600">
              <a:buClr>
                <a:schemeClr val="accent2"/>
              </a:buClr>
            </a:pPr>
            <a:r>
              <a:rPr lang="en-GB" dirty="0">
                <a:latin typeface="+mj-lt"/>
              </a:rPr>
              <a:t>Classifying and counting holes</a:t>
            </a:r>
          </a:p>
          <a:p>
            <a:pPr marL="990600" lvl="1" indent="-533400">
              <a:buClr>
                <a:schemeClr val="accent2"/>
              </a:buClr>
            </a:pPr>
            <a:r>
              <a:rPr lang="en-GB" dirty="0">
                <a:latin typeface="+mj-lt"/>
              </a:rPr>
              <a:t>Ideally done in lab on frame</a:t>
            </a:r>
          </a:p>
          <a:p>
            <a:pPr marL="990600" lvl="1" indent="-533400">
              <a:buClr>
                <a:schemeClr val="accent2"/>
              </a:buClr>
            </a:pPr>
            <a:r>
              <a:rPr lang="en-GB" dirty="0">
                <a:latin typeface="+mj-lt"/>
              </a:rPr>
              <a:t>But not feasible in large field surveys as part of comprehensive questionnaires</a:t>
            </a:r>
          </a:p>
          <a:p>
            <a:pPr marL="990600" lvl="1" indent="-533400">
              <a:buClr>
                <a:schemeClr val="accent2"/>
              </a:buClr>
            </a:pPr>
            <a:r>
              <a:rPr lang="en-GB" dirty="0">
                <a:latin typeface="+mj-lt"/>
              </a:rPr>
              <a:t>Need something more robust</a:t>
            </a:r>
          </a:p>
          <a:p>
            <a:pPr marL="609600" indent="-609600">
              <a:buClr>
                <a:schemeClr val="accent2"/>
              </a:buClr>
            </a:pPr>
            <a:r>
              <a:rPr lang="en-GB" dirty="0">
                <a:latin typeface="+mj-lt"/>
              </a:rPr>
              <a:t>Currently recommended classes</a:t>
            </a:r>
          </a:p>
          <a:p>
            <a:pPr marL="990600" lvl="1" indent="-533400">
              <a:buClr>
                <a:schemeClr val="accent2"/>
              </a:buClr>
            </a:pPr>
            <a:r>
              <a:rPr lang="en-GB" dirty="0">
                <a:latin typeface="+mj-lt"/>
              </a:rPr>
              <a:t>Size 1: </a:t>
            </a:r>
            <a:r>
              <a:rPr lang="en-GB" dirty="0" smtClean="0">
                <a:latin typeface="+mj-lt"/>
              </a:rPr>
              <a:t>0.5-2cm (thumb)</a:t>
            </a:r>
            <a:endParaRPr lang="en-GB" dirty="0">
              <a:latin typeface="+mj-lt"/>
            </a:endParaRPr>
          </a:p>
          <a:p>
            <a:pPr marL="990600" lvl="1" indent="-533400">
              <a:buClr>
                <a:schemeClr val="accent2"/>
              </a:buClr>
            </a:pPr>
            <a:r>
              <a:rPr lang="en-GB" dirty="0">
                <a:latin typeface="+mj-lt"/>
              </a:rPr>
              <a:t>Size 2: 2-10 cm </a:t>
            </a:r>
            <a:r>
              <a:rPr lang="en-GB" dirty="0" smtClean="0">
                <a:latin typeface="+mj-lt"/>
              </a:rPr>
              <a:t>(fist)</a:t>
            </a:r>
            <a:endParaRPr lang="en-GB" dirty="0">
              <a:latin typeface="+mj-lt"/>
            </a:endParaRPr>
          </a:p>
          <a:p>
            <a:pPr marL="990600" lvl="1" indent="-533400">
              <a:buClr>
                <a:schemeClr val="accent2"/>
              </a:buClr>
            </a:pPr>
            <a:r>
              <a:rPr lang="en-GB" dirty="0">
                <a:latin typeface="+mj-lt"/>
              </a:rPr>
              <a:t>Size 3: </a:t>
            </a:r>
            <a:r>
              <a:rPr lang="en-GB" dirty="0" smtClean="0">
                <a:latin typeface="+mj-lt"/>
              </a:rPr>
              <a:t>10-25cm </a:t>
            </a:r>
            <a:r>
              <a:rPr lang="en-GB" dirty="0">
                <a:latin typeface="+mj-lt"/>
              </a:rPr>
              <a:t>(head</a:t>
            </a:r>
            <a:r>
              <a:rPr lang="en-GB" dirty="0" smtClean="0">
                <a:latin typeface="+mj-lt"/>
              </a:rPr>
              <a:t>)</a:t>
            </a:r>
          </a:p>
          <a:p>
            <a:pPr marL="990600" lvl="1" indent="-533400">
              <a:buClr>
                <a:schemeClr val="accent2"/>
              </a:buClr>
            </a:pPr>
            <a:r>
              <a:rPr lang="en-GB" dirty="0" smtClean="0">
                <a:latin typeface="+mj-lt"/>
              </a:rPr>
              <a:t>Size 4: &gt;25cm (larger than head)</a:t>
            </a:r>
            <a:endParaRPr lang="en-GB" dirty="0">
              <a:latin typeface="+mj-lt"/>
            </a:endParaRPr>
          </a:p>
          <a:p>
            <a:pPr marL="609600" indent="-609600">
              <a:buClr>
                <a:schemeClr val="accent2"/>
              </a:buClr>
            </a:pPr>
            <a:endParaRPr lang="en-GB" dirty="0">
              <a:latin typeface="+mj-lt"/>
            </a:endParaRPr>
          </a:p>
        </p:txBody>
      </p:sp>
    </p:spTree>
    <p:extLst>
      <p:ext uri="{BB962C8B-B14F-4D97-AF65-F5344CB8AC3E}">
        <p14:creationId xmlns:p14="http://schemas.microsoft.com/office/powerpoint/2010/main" val="17503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61828"/>
            <a:ext cx="9144000" cy="646331"/>
          </a:xfrm>
          <a:noFill/>
        </p:spPr>
        <p:txBody>
          <a:bodyPr vert="horz" wrap="square" lIns="91440" tIns="45720" rIns="91440" bIns="45720" rtlCol="0" anchor="ctr">
            <a:spAutoFit/>
          </a:bodyPr>
          <a:lstStyle/>
          <a:p>
            <a:r>
              <a:rPr lang="es-ES" sz="3600" b="1" dirty="0" err="1">
                <a:solidFill>
                  <a:srgbClr val="C00000"/>
                </a:solidFill>
                <a:ea typeface="+mn-ea"/>
                <a:cs typeface="+mn-cs"/>
              </a:rPr>
              <a:t>How</a:t>
            </a:r>
            <a:r>
              <a:rPr lang="es-ES" sz="3600" b="1" dirty="0">
                <a:solidFill>
                  <a:srgbClr val="C00000"/>
                </a:solidFill>
                <a:ea typeface="+mn-ea"/>
                <a:cs typeface="+mn-cs"/>
              </a:rPr>
              <a:t> </a:t>
            </a:r>
            <a:r>
              <a:rPr lang="es-ES" sz="3600" b="1" dirty="0" err="1">
                <a:solidFill>
                  <a:srgbClr val="C00000"/>
                </a:solidFill>
                <a:ea typeface="+mn-ea"/>
                <a:cs typeface="+mn-cs"/>
              </a:rPr>
              <a:t>to</a:t>
            </a:r>
            <a:r>
              <a:rPr lang="es-ES" sz="3600" b="1" dirty="0">
                <a:solidFill>
                  <a:srgbClr val="C00000"/>
                </a:solidFill>
                <a:ea typeface="+mn-ea"/>
                <a:cs typeface="+mn-cs"/>
              </a:rPr>
              <a:t> </a:t>
            </a:r>
            <a:r>
              <a:rPr lang="es-ES" sz="3600" b="1" dirty="0" err="1">
                <a:solidFill>
                  <a:srgbClr val="C00000"/>
                </a:solidFill>
                <a:ea typeface="+mn-ea"/>
                <a:cs typeface="+mn-cs"/>
              </a:rPr>
              <a:t>get</a:t>
            </a:r>
            <a:r>
              <a:rPr lang="es-ES" sz="3600" b="1" dirty="0">
                <a:solidFill>
                  <a:srgbClr val="C00000"/>
                </a:solidFill>
                <a:ea typeface="+mn-ea"/>
                <a:cs typeface="+mn-cs"/>
              </a:rPr>
              <a:t> </a:t>
            </a:r>
            <a:r>
              <a:rPr lang="es-ES" sz="3600" b="1" dirty="0" err="1">
                <a:solidFill>
                  <a:srgbClr val="C00000"/>
                </a:solidFill>
                <a:ea typeface="+mn-ea"/>
                <a:cs typeface="+mn-cs"/>
              </a:rPr>
              <a:t>composite</a:t>
            </a:r>
            <a:r>
              <a:rPr lang="es-ES" sz="3600" b="1" dirty="0">
                <a:solidFill>
                  <a:srgbClr val="C00000"/>
                </a:solidFill>
                <a:ea typeface="+mn-ea"/>
                <a:cs typeface="+mn-cs"/>
              </a:rPr>
              <a:t> </a:t>
            </a:r>
            <a:r>
              <a:rPr lang="es-ES" sz="3600" b="1" dirty="0" err="1">
                <a:solidFill>
                  <a:srgbClr val="C00000"/>
                </a:solidFill>
                <a:ea typeface="+mn-ea"/>
                <a:cs typeface="+mn-cs"/>
              </a:rPr>
              <a:t>hole</a:t>
            </a:r>
            <a:r>
              <a:rPr lang="es-ES" sz="3600" b="1" dirty="0">
                <a:solidFill>
                  <a:srgbClr val="C00000"/>
                </a:solidFill>
                <a:ea typeface="+mn-ea"/>
                <a:cs typeface="+mn-cs"/>
              </a:rPr>
              <a:t> </a:t>
            </a:r>
            <a:r>
              <a:rPr lang="es-ES" sz="3600" b="1" dirty="0" err="1">
                <a:solidFill>
                  <a:srgbClr val="C00000"/>
                </a:solidFill>
                <a:ea typeface="+mn-ea"/>
                <a:cs typeface="+mn-cs"/>
              </a:rPr>
              <a:t>index</a:t>
            </a:r>
            <a:endParaRPr lang="en-US" sz="3600" b="1" dirty="0">
              <a:solidFill>
                <a:srgbClr val="C00000"/>
              </a:solidFill>
              <a:ea typeface="+mn-ea"/>
              <a:cs typeface="+mn-cs"/>
            </a:endParaRPr>
          </a:p>
        </p:txBody>
      </p:sp>
      <p:sp>
        <p:nvSpPr>
          <p:cNvPr id="37891" name="Rectangle 3"/>
          <p:cNvSpPr>
            <a:spLocks noGrp="1" noChangeArrowheads="1"/>
          </p:cNvSpPr>
          <p:nvPr>
            <p:ph type="body" idx="4294967295"/>
          </p:nvPr>
        </p:nvSpPr>
        <p:spPr>
          <a:xfrm>
            <a:off x="250825" y="1268413"/>
            <a:ext cx="8424863" cy="3384550"/>
          </a:xfrm>
        </p:spPr>
        <p:txBody>
          <a:bodyPr/>
          <a:lstStyle/>
          <a:p>
            <a:pPr marL="609600" indent="-609600">
              <a:buClr>
                <a:schemeClr val="accent2"/>
              </a:buClr>
            </a:pPr>
            <a:r>
              <a:rPr lang="en-GB" dirty="0">
                <a:latin typeface="+mj-lt"/>
              </a:rPr>
              <a:t>Need one overall measure of integrity</a:t>
            </a:r>
          </a:p>
          <a:p>
            <a:pPr marL="609600" indent="-609600">
              <a:buClr>
                <a:schemeClr val="accent2"/>
              </a:buClr>
            </a:pPr>
            <a:r>
              <a:rPr lang="en-GB" dirty="0">
                <a:latin typeface="+mj-lt"/>
              </a:rPr>
              <a:t>Weighted summary of holes of different sizes</a:t>
            </a:r>
          </a:p>
          <a:p>
            <a:pPr marL="609600" indent="-609600">
              <a:buClr>
                <a:schemeClr val="accent2"/>
              </a:buClr>
            </a:pPr>
            <a:r>
              <a:rPr lang="en-GB" dirty="0" smtClean="0">
                <a:latin typeface="+mj-lt"/>
              </a:rPr>
              <a:t>Proportionate </a:t>
            </a:r>
            <a:r>
              <a:rPr lang="en-GB" dirty="0">
                <a:latin typeface="+mj-lt"/>
              </a:rPr>
              <a:t>Hole Index</a:t>
            </a:r>
          </a:p>
          <a:p>
            <a:pPr marL="990600" lvl="1" indent="-533400">
              <a:buClr>
                <a:schemeClr val="accent2"/>
              </a:buClr>
            </a:pPr>
            <a:r>
              <a:rPr lang="en-GB" dirty="0">
                <a:latin typeface="+mj-lt"/>
              </a:rPr>
              <a:t>Approximate measure of total hole surface</a:t>
            </a:r>
          </a:p>
          <a:p>
            <a:pPr marL="990600" lvl="1" indent="-533400">
              <a:buClr>
                <a:schemeClr val="accent2"/>
              </a:buClr>
            </a:pPr>
            <a:r>
              <a:rPr lang="en-GB" dirty="0">
                <a:latin typeface="+mj-lt"/>
              </a:rPr>
              <a:t>Standardized approach</a:t>
            </a:r>
          </a:p>
        </p:txBody>
      </p:sp>
      <p:sp>
        <p:nvSpPr>
          <p:cNvPr id="37892" name="Rectangle 4"/>
          <p:cNvSpPr>
            <a:spLocks noChangeArrowheads="1"/>
          </p:cNvSpPr>
          <p:nvPr/>
        </p:nvSpPr>
        <p:spPr bwMode="auto">
          <a:xfrm>
            <a:off x="504032" y="5492750"/>
            <a:ext cx="360363" cy="288925"/>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893" name="Rectangle 5"/>
          <p:cNvSpPr>
            <a:spLocks noChangeAspect="1" noChangeArrowheads="1"/>
          </p:cNvSpPr>
          <p:nvPr/>
        </p:nvSpPr>
        <p:spPr bwMode="auto">
          <a:xfrm>
            <a:off x="2089944" y="5272077"/>
            <a:ext cx="790575" cy="633413"/>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894" name="Rectangle 6"/>
          <p:cNvSpPr>
            <a:spLocks noChangeAspect="1" noChangeArrowheads="1"/>
          </p:cNvSpPr>
          <p:nvPr/>
        </p:nvSpPr>
        <p:spPr bwMode="auto">
          <a:xfrm>
            <a:off x="3923929" y="4816687"/>
            <a:ext cx="1340673" cy="1074667"/>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895" name="Text Box 7"/>
          <p:cNvSpPr txBox="1">
            <a:spLocks noChangeArrowheads="1"/>
          </p:cNvSpPr>
          <p:nvPr/>
        </p:nvSpPr>
        <p:spPr bwMode="auto">
          <a:xfrm>
            <a:off x="432594" y="5060950"/>
            <a:ext cx="97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dirty="0" smtClean="0">
                <a:latin typeface="+mj-lt"/>
              </a:rPr>
              <a:t>1.6 </a:t>
            </a:r>
            <a:r>
              <a:rPr lang="en-GB" dirty="0">
                <a:latin typeface="+mj-lt"/>
              </a:rPr>
              <a:t>cm</a:t>
            </a:r>
            <a:r>
              <a:rPr lang="de-DE" dirty="0">
                <a:latin typeface="+mj-lt"/>
              </a:rPr>
              <a:t>²</a:t>
            </a:r>
            <a:endParaRPr lang="en-GB" dirty="0">
              <a:latin typeface="+mj-lt"/>
            </a:endParaRPr>
          </a:p>
        </p:txBody>
      </p:sp>
      <p:sp>
        <p:nvSpPr>
          <p:cNvPr id="37896" name="Text Box 8"/>
          <p:cNvSpPr txBox="1">
            <a:spLocks noChangeArrowheads="1"/>
          </p:cNvSpPr>
          <p:nvPr/>
        </p:nvSpPr>
        <p:spPr bwMode="auto">
          <a:xfrm>
            <a:off x="2089944" y="4770508"/>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latin typeface="+mj-lt"/>
              </a:rPr>
              <a:t>36 cm</a:t>
            </a:r>
            <a:r>
              <a:rPr lang="de-DE" dirty="0">
                <a:latin typeface="+mj-lt"/>
              </a:rPr>
              <a:t>²</a:t>
            </a:r>
            <a:endParaRPr lang="en-GB" dirty="0">
              <a:latin typeface="+mj-lt"/>
            </a:endParaRPr>
          </a:p>
        </p:txBody>
      </p:sp>
      <p:sp>
        <p:nvSpPr>
          <p:cNvPr id="37897" name="Text Box 9"/>
          <p:cNvSpPr txBox="1">
            <a:spLocks noChangeArrowheads="1"/>
          </p:cNvSpPr>
          <p:nvPr/>
        </p:nvSpPr>
        <p:spPr bwMode="auto">
          <a:xfrm>
            <a:off x="4054515" y="4449974"/>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smtClean="0">
                <a:latin typeface="+mj-lt"/>
              </a:rPr>
              <a:t>306 </a:t>
            </a:r>
            <a:r>
              <a:rPr lang="en-GB" dirty="0">
                <a:latin typeface="+mj-lt"/>
              </a:rPr>
              <a:t>cm</a:t>
            </a:r>
            <a:r>
              <a:rPr lang="de-DE" dirty="0">
                <a:latin typeface="+mj-lt"/>
              </a:rPr>
              <a:t>²</a:t>
            </a:r>
            <a:endParaRPr lang="en-GB" dirty="0">
              <a:latin typeface="+mj-lt"/>
            </a:endParaRPr>
          </a:p>
        </p:txBody>
      </p:sp>
      <p:sp>
        <p:nvSpPr>
          <p:cNvPr id="37898" name="Text Box 10"/>
          <p:cNvSpPr txBox="1">
            <a:spLocks noChangeArrowheads="1"/>
          </p:cNvSpPr>
          <p:nvPr/>
        </p:nvSpPr>
        <p:spPr bwMode="auto">
          <a:xfrm>
            <a:off x="504032" y="6069012"/>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mj-lt"/>
              </a:rPr>
              <a:t>1</a:t>
            </a:r>
            <a:endParaRPr lang="en-GB">
              <a:latin typeface="+mj-lt"/>
            </a:endParaRPr>
          </a:p>
        </p:txBody>
      </p:sp>
      <p:sp>
        <p:nvSpPr>
          <p:cNvPr id="37899" name="Text Box 11"/>
          <p:cNvSpPr txBox="1">
            <a:spLocks noChangeArrowheads="1"/>
          </p:cNvSpPr>
          <p:nvPr/>
        </p:nvSpPr>
        <p:spPr bwMode="auto">
          <a:xfrm>
            <a:off x="2089944" y="6080005"/>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smtClean="0">
                <a:latin typeface="+mj-lt"/>
              </a:rPr>
              <a:t>23</a:t>
            </a:r>
            <a:endParaRPr lang="en-GB" dirty="0">
              <a:latin typeface="+mj-lt"/>
            </a:endParaRPr>
          </a:p>
        </p:txBody>
      </p:sp>
      <p:sp>
        <p:nvSpPr>
          <p:cNvPr id="37900" name="Text Box 12"/>
          <p:cNvSpPr txBox="1">
            <a:spLocks noChangeArrowheads="1"/>
          </p:cNvSpPr>
          <p:nvPr/>
        </p:nvSpPr>
        <p:spPr bwMode="auto">
          <a:xfrm>
            <a:off x="3923929" y="608000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latin typeface="+mj-lt"/>
              </a:rPr>
              <a:t>196</a:t>
            </a:r>
            <a:endParaRPr lang="en-GB" dirty="0">
              <a:latin typeface="+mj-lt"/>
            </a:endParaRPr>
          </a:p>
        </p:txBody>
      </p:sp>
      <p:sp>
        <p:nvSpPr>
          <p:cNvPr id="18" name="Rectangle 6"/>
          <p:cNvSpPr>
            <a:spLocks noChangeAspect="1" noChangeArrowheads="1"/>
          </p:cNvSpPr>
          <p:nvPr/>
        </p:nvSpPr>
        <p:spPr bwMode="auto">
          <a:xfrm>
            <a:off x="6298454" y="4294065"/>
            <a:ext cx="1992657" cy="1597289"/>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9" name="Text Box 9"/>
          <p:cNvSpPr txBox="1">
            <a:spLocks noChangeArrowheads="1"/>
          </p:cNvSpPr>
          <p:nvPr/>
        </p:nvSpPr>
        <p:spPr bwMode="auto">
          <a:xfrm>
            <a:off x="6706052" y="3927352"/>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smtClean="0">
                <a:latin typeface="+mj-lt"/>
              </a:rPr>
              <a:t>900 </a:t>
            </a:r>
            <a:r>
              <a:rPr lang="en-GB" dirty="0">
                <a:latin typeface="+mj-lt"/>
              </a:rPr>
              <a:t>cm</a:t>
            </a:r>
            <a:r>
              <a:rPr lang="de-DE" dirty="0">
                <a:latin typeface="+mj-lt"/>
              </a:rPr>
              <a:t>²</a:t>
            </a:r>
            <a:endParaRPr lang="en-GB" dirty="0">
              <a:latin typeface="+mj-lt"/>
            </a:endParaRPr>
          </a:p>
        </p:txBody>
      </p:sp>
      <p:sp>
        <p:nvSpPr>
          <p:cNvPr id="20" name="Text Box 12"/>
          <p:cNvSpPr txBox="1">
            <a:spLocks noChangeArrowheads="1"/>
          </p:cNvSpPr>
          <p:nvPr/>
        </p:nvSpPr>
        <p:spPr bwMode="auto">
          <a:xfrm>
            <a:off x="6298454" y="6081698"/>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smtClean="0">
                <a:latin typeface="+mj-lt"/>
              </a:rPr>
              <a:t>576</a:t>
            </a:r>
            <a:endParaRPr lang="en-GB" dirty="0">
              <a:latin typeface="+mj-lt"/>
            </a:endParaRPr>
          </a:p>
        </p:txBody>
      </p:sp>
      <p:grpSp>
        <p:nvGrpSpPr>
          <p:cNvPr id="3" name="Group 2"/>
          <p:cNvGrpSpPr/>
          <p:nvPr/>
        </p:nvGrpSpPr>
        <p:grpSpPr>
          <a:xfrm>
            <a:off x="720726" y="6080005"/>
            <a:ext cx="8000657" cy="368406"/>
            <a:chOff x="720726" y="6080005"/>
            <a:chExt cx="8000657" cy="368406"/>
          </a:xfrm>
        </p:grpSpPr>
        <p:sp>
          <p:nvSpPr>
            <p:cNvPr id="37903" name="Text Box 15"/>
            <p:cNvSpPr txBox="1">
              <a:spLocks noChangeArrowheads="1"/>
            </p:cNvSpPr>
            <p:nvPr/>
          </p:nvSpPr>
          <p:spPr bwMode="auto">
            <a:xfrm>
              <a:off x="720726" y="6080005"/>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mj-lt"/>
                </a:rPr>
                <a:t>x </a:t>
              </a:r>
              <a:r>
                <a:rPr lang="en-GB" dirty="0">
                  <a:latin typeface="+mj-lt"/>
                </a:rPr>
                <a:t># </a:t>
              </a:r>
              <a:r>
                <a:rPr lang="en-US" dirty="0">
                  <a:latin typeface="+mj-lt"/>
                </a:rPr>
                <a:t>size 1   +</a:t>
              </a:r>
              <a:endParaRPr lang="en-GB" dirty="0">
                <a:latin typeface="+mj-lt"/>
              </a:endParaRPr>
            </a:p>
          </p:txBody>
        </p:sp>
        <p:sp>
          <p:nvSpPr>
            <p:cNvPr id="37904" name="Text Box 16"/>
            <p:cNvSpPr txBox="1">
              <a:spLocks noChangeArrowheads="1"/>
            </p:cNvSpPr>
            <p:nvPr/>
          </p:nvSpPr>
          <p:spPr bwMode="auto">
            <a:xfrm>
              <a:off x="2547939" y="6080005"/>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mj-lt"/>
                </a:rPr>
                <a:t>x </a:t>
              </a:r>
              <a:r>
                <a:rPr lang="en-GB" dirty="0">
                  <a:latin typeface="+mj-lt"/>
                </a:rPr>
                <a:t># </a:t>
              </a:r>
              <a:r>
                <a:rPr lang="en-US" dirty="0">
                  <a:latin typeface="+mj-lt"/>
                </a:rPr>
                <a:t>size 2   +</a:t>
              </a:r>
              <a:endParaRPr lang="en-GB" dirty="0">
                <a:latin typeface="+mj-lt"/>
              </a:endParaRPr>
            </a:p>
          </p:txBody>
        </p:sp>
        <p:sp>
          <p:nvSpPr>
            <p:cNvPr id="37905" name="Text Box 17"/>
            <p:cNvSpPr txBox="1">
              <a:spLocks noChangeArrowheads="1"/>
            </p:cNvSpPr>
            <p:nvPr/>
          </p:nvSpPr>
          <p:spPr bwMode="auto">
            <a:xfrm>
              <a:off x="4427539" y="6080005"/>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mj-lt"/>
                </a:rPr>
                <a:t>x </a:t>
              </a:r>
              <a:r>
                <a:rPr lang="en-GB" dirty="0">
                  <a:latin typeface="+mj-lt"/>
                </a:rPr>
                <a:t># </a:t>
              </a:r>
              <a:r>
                <a:rPr lang="en-US" dirty="0">
                  <a:latin typeface="+mj-lt"/>
                </a:rPr>
                <a:t>size 3</a:t>
              </a:r>
              <a:endParaRPr lang="en-GB" dirty="0">
                <a:latin typeface="+mj-lt"/>
              </a:endParaRPr>
            </a:p>
          </p:txBody>
        </p:sp>
        <p:sp>
          <p:nvSpPr>
            <p:cNvPr id="21" name="Text Box 17"/>
            <p:cNvSpPr txBox="1">
              <a:spLocks noChangeArrowheads="1"/>
            </p:cNvSpPr>
            <p:nvPr/>
          </p:nvSpPr>
          <p:spPr bwMode="auto">
            <a:xfrm>
              <a:off x="6849720" y="6081698"/>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mj-lt"/>
                </a:rPr>
                <a:t>x </a:t>
              </a:r>
              <a:r>
                <a:rPr lang="en-GB" dirty="0">
                  <a:latin typeface="+mj-lt"/>
                </a:rPr>
                <a:t># </a:t>
              </a:r>
              <a:r>
                <a:rPr lang="en-US" dirty="0">
                  <a:latin typeface="+mj-lt"/>
                </a:rPr>
                <a:t>size </a:t>
              </a:r>
              <a:r>
                <a:rPr lang="en-US" dirty="0" smtClean="0">
                  <a:latin typeface="+mj-lt"/>
                </a:rPr>
                <a:t>4</a:t>
              </a:r>
              <a:endParaRPr lang="en-GB" dirty="0">
                <a:latin typeface="+mj-lt"/>
              </a:endParaRPr>
            </a:p>
          </p:txBody>
        </p:sp>
      </p:grpSp>
    </p:spTree>
    <p:extLst>
      <p:ext uri="{BB962C8B-B14F-4D97-AF65-F5344CB8AC3E}">
        <p14:creationId xmlns:p14="http://schemas.microsoft.com/office/powerpoint/2010/main" val="1328675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61828"/>
            <a:ext cx="9144000" cy="646331"/>
          </a:xfrm>
          <a:noFill/>
        </p:spPr>
        <p:txBody>
          <a:bodyPr vert="horz" wrap="square" lIns="91440" tIns="45720" rIns="91440" bIns="45720" rtlCol="0" anchor="ctr">
            <a:spAutoFit/>
          </a:bodyPr>
          <a:lstStyle/>
          <a:p>
            <a:r>
              <a:rPr lang="es-ES" sz="3600" b="1">
                <a:solidFill>
                  <a:srgbClr val="C00000"/>
                </a:solidFill>
                <a:ea typeface="+mn-ea"/>
                <a:cs typeface="+mn-cs"/>
              </a:rPr>
              <a:t>How to analyze hole index data</a:t>
            </a:r>
            <a:endParaRPr lang="en-US" sz="3600" b="1">
              <a:solidFill>
                <a:srgbClr val="C00000"/>
              </a:solidFill>
              <a:ea typeface="+mn-ea"/>
              <a:cs typeface="+mn-cs"/>
            </a:endParaRPr>
          </a:p>
        </p:txBody>
      </p:sp>
      <p:sp>
        <p:nvSpPr>
          <p:cNvPr id="7171" name="Rectangle 3"/>
          <p:cNvSpPr>
            <a:spLocks noGrp="1" noChangeArrowheads="1"/>
          </p:cNvSpPr>
          <p:nvPr>
            <p:ph type="body" idx="4294967295"/>
          </p:nvPr>
        </p:nvSpPr>
        <p:spPr>
          <a:xfrm>
            <a:off x="250825" y="1268413"/>
            <a:ext cx="8424863" cy="2592387"/>
          </a:xfrm>
        </p:spPr>
        <p:txBody>
          <a:bodyPr vert="horz" lIns="91440" tIns="45720" rIns="91440" bIns="45720" rtlCol="0">
            <a:normAutofit/>
          </a:bodyPr>
          <a:lstStyle/>
          <a:p>
            <a:pPr marL="609600" indent="-609600">
              <a:buClr>
                <a:schemeClr val="accent2"/>
              </a:buClr>
            </a:pPr>
            <a:r>
              <a:rPr lang="en-GB" dirty="0">
                <a:latin typeface="+mj-lt"/>
              </a:rPr>
              <a:t>Need to categorize nets</a:t>
            </a:r>
          </a:p>
          <a:p>
            <a:pPr marL="990600" lvl="1" indent="-533400">
              <a:buClr>
                <a:schemeClr val="accent2"/>
              </a:buClr>
            </a:pPr>
            <a:r>
              <a:rPr lang="en-GB" dirty="0" smtClean="0">
                <a:latin typeface="+mj-lt"/>
              </a:rPr>
              <a:t>Good</a:t>
            </a:r>
            <a:endParaRPr lang="en-GB" dirty="0">
              <a:latin typeface="+mj-lt"/>
            </a:endParaRPr>
          </a:p>
          <a:p>
            <a:pPr marL="990600" lvl="1" indent="-533400">
              <a:buClr>
                <a:schemeClr val="accent2"/>
              </a:buClr>
            </a:pPr>
            <a:r>
              <a:rPr lang="en-GB" dirty="0" smtClean="0">
                <a:latin typeface="+mj-lt"/>
              </a:rPr>
              <a:t>Damaged</a:t>
            </a:r>
            <a:endParaRPr lang="en-GB" dirty="0">
              <a:latin typeface="+mj-lt"/>
            </a:endParaRPr>
          </a:p>
          <a:p>
            <a:pPr marL="990600" lvl="1" indent="-533400">
              <a:buClr>
                <a:schemeClr val="accent2"/>
              </a:buClr>
            </a:pPr>
            <a:r>
              <a:rPr lang="en-GB" dirty="0" smtClean="0">
                <a:latin typeface="+mj-lt"/>
              </a:rPr>
              <a:t>Torn</a:t>
            </a:r>
            <a:endParaRPr lang="en-GB" dirty="0">
              <a:latin typeface="+mj-lt"/>
            </a:endParaRPr>
          </a:p>
        </p:txBody>
      </p:sp>
      <p:sp>
        <p:nvSpPr>
          <p:cNvPr id="2" name="Right Brace 1"/>
          <p:cNvSpPr/>
          <p:nvPr/>
        </p:nvSpPr>
        <p:spPr>
          <a:xfrm>
            <a:off x="2987824" y="1916832"/>
            <a:ext cx="288032"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3" name="TextBox 2"/>
          <p:cNvSpPr txBox="1"/>
          <p:nvPr/>
        </p:nvSpPr>
        <p:spPr>
          <a:xfrm>
            <a:off x="3563888" y="2020198"/>
            <a:ext cx="3024336" cy="523220"/>
          </a:xfrm>
          <a:prstGeom prst="rect">
            <a:avLst/>
          </a:prstGeom>
          <a:noFill/>
        </p:spPr>
        <p:txBody>
          <a:bodyPr wrap="square" rtlCol="0">
            <a:spAutoFit/>
          </a:bodyPr>
          <a:lstStyle/>
          <a:p>
            <a:r>
              <a:rPr lang="es-ES" sz="2800" dirty="0" err="1" smtClean="0">
                <a:latin typeface="+mj-lt"/>
              </a:rPr>
              <a:t>Serviceable</a:t>
            </a:r>
            <a:endParaRPr lang="en-US" sz="2800" dirty="0">
              <a:latin typeface="+mj-lt"/>
            </a:endParaRPr>
          </a:p>
        </p:txBody>
      </p:sp>
      <p:sp>
        <p:nvSpPr>
          <p:cNvPr id="6" name="Rectangle 3"/>
          <p:cNvSpPr txBox="1">
            <a:spLocks noChangeArrowheads="1"/>
          </p:cNvSpPr>
          <p:nvPr/>
        </p:nvSpPr>
        <p:spPr>
          <a:xfrm>
            <a:off x="251520" y="3498795"/>
            <a:ext cx="8424863"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accent2"/>
              </a:buClr>
            </a:pPr>
            <a:r>
              <a:rPr lang="en-GB" dirty="0" smtClean="0">
                <a:latin typeface="+mj-lt"/>
              </a:rPr>
              <a:t>Current cut-offs recommended by WHO</a:t>
            </a:r>
          </a:p>
          <a:p>
            <a:pPr marL="990600" lvl="1" indent="-533400">
              <a:buClr>
                <a:schemeClr val="accent2"/>
              </a:buClr>
            </a:pPr>
            <a:r>
              <a:rPr lang="en-GB" dirty="0" smtClean="0">
                <a:latin typeface="+mj-lt"/>
              </a:rPr>
              <a:t>Good= &lt;64 </a:t>
            </a:r>
            <a:r>
              <a:rPr lang="en-GB" dirty="0" err="1" smtClean="0">
                <a:latin typeface="+mj-lt"/>
              </a:rPr>
              <a:t>pHI</a:t>
            </a:r>
            <a:r>
              <a:rPr lang="en-GB" dirty="0" smtClean="0">
                <a:latin typeface="+mj-lt"/>
              </a:rPr>
              <a:t>  or &lt; 100</a:t>
            </a:r>
            <a:r>
              <a:rPr lang="de-DE" dirty="0" smtClean="0">
                <a:latin typeface="+mj-lt"/>
              </a:rPr>
              <a:t>cm² holes</a:t>
            </a:r>
          </a:p>
          <a:p>
            <a:pPr marL="990600" lvl="1" indent="-533400">
              <a:buClr>
                <a:schemeClr val="accent2"/>
              </a:buClr>
            </a:pPr>
            <a:r>
              <a:rPr lang="de-DE" dirty="0" smtClean="0">
                <a:latin typeface="+mj-lt"/>
              </a:rPr>
              <a:t>Max 2 size 2, none size 3</a:t>
            </a:r>
          </a:p>
          <a:p>
            <a:pPr marL="990600" lvl="1" indent="-533400">
              <a:buClr>
                <a:schemeClr val="accent2"/>
              </a:buClr>
            </a:pPr>
            <a:r>
              <a:rPr lang="de-DE" dirty="0" smtClean="0">
                <a:latin typeface="+mj-lt"/>
              </a:rPr>
              <a:t>Torn</a:t>
            </a:r>
            <a:r>
              <a:rPr lang="en-GB" dirty="0" smtClean="0">
                <a:latin typeface="+mj-lt"/>
              </a:rPr>
              <a:t>= &gt; 642 </a:t>
            </a:r>
            <a:r>
              <a:rPr lang="en-GB" dirty="0" err="1" smtClean="0">
                <a:latin typeface="+mj-lt"/>
              </a:rPr>
              <a:t>pHI</a:t>
            </a:r>
            <a:r>
              <a:rPr lang="en-GB" dirty="0" smtClean="0">
                <a:latin typeface="+mj-lt"/>
              </a:rPr>
              <a:t> or &gt; ~0.1</a:t>
            </a:r>
            <a:r>
              <a:rPr lang="de-DE" dirty="0" smtClean="0">
                <a:latin typeface="+mj-lt"/>
              </a:rPr>
              <a:t>m² holes</a:t>
            </a:r>
          </a:p>
          <a:p>
            <a:pPr marL="990600" lvl="1" indent="-533400">
              <a:buClr>
                <a:schemeClr val="accent2"/>
              </a:buClr>
            </a:pPr>
            <a:r>
              <a:rPr lang="en-GB" dirty="0" smtClean="0">
                <a:latin typeface="+mj-lt"/>
              </a:rPr>
              <a:t>More than 4 size 3 or 2 size 4</a:t>
            </a:r>
          </a:p>
          <a:p>
            <a:pPr marL="990600" lvl="1" indent="-533400">
              <a:buClr>
                <a:schemeClr val="accent2"/>
              </a:buClr>
            </a:pPr>
            <a:r>
              <a:rPr lang="en-GB" dirty="0" smtClean="0">
                <a:latin typeface="+mj-lt"/>
              </a:rPr>
              <a:t>Serviceable: &lt;643 </a:t>
            </a:r>
            <a:r>
              <a:rPr lang="en-GB" dirty="0" err="1" smtClean="0">
                <a:latin typeface="+mj-lt"/>
              </a:rPr>
              <a:t>pHI</a:t>
            </a:r>
            <a:endParaRPr lang="en-GB" dirty="0">
              <a:latin typeface="+mj-lt"/>
            </a:endParaRPr>
          </a:p>
        </p:txBody>
      </p:sp>
    </p:spTree>
    <p:extLst>
      <p:ext uri="{BB962C8B-B14F-4D97-AF65-F5344CB8AC3E}">
        <p14:creationId xmlns:p14="http://schemas.microsoft.com/office/powerpoint/2010/main" val="727661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5335" y="0"/>
            <a:ext cx="8229600" cy="1012874"/>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smtClean="0">
                <a:solidFill>
                  <a:srgbClr val="990033"/>
                </a:solidFill>
              </a:rPr>
              <a:t>East Chad (MENTOR)</a:t>
            </a:r>
            <a:endParaRPr lang="en-US" b="1" dirty="0">
              <a:solidFill>
                <a:srgbClr val="990033"/>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65" y="1243013"/>
            <a:ext cx="9205913"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358159" y="1519311"/>
            <a:ext cx="2821" cy="445945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831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eaLnBrk="1" hangingPunct="1"/>
            <a:r>
              <a:rPr lang="en-US" sz="3700" b="1" dirty="0" smtClean="0">
                <a:solidFill>
                  <a:srgbClr val="990033"/>
                </a:solidFill>
              </a:rPr>
              <a:t>How to combine attrition and integrity</a:t>
            </a:r>
          </a:p>
        </p:txBody>
      </p:sp>
      <p:sp>
        <p:nvSpPr>
          <p:cNvPr id="4" name="Rectangle 3"/>
          <p:cNvSpPr/>
          <p:nvPr/>
        </p:nvSpPr>
        <p:spPr>
          <a:xfrm>
            <a:off x="395536" y="1844824"/>
            <a:ext cx="432048" cy="3528392"/>
          </a:xfrm>
          <a:prstGeom prst="rect">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latin typeface="+mj-lt"/>
              </a:rPr>
              <a:t>Distributed</a:t>
            </a:r>
            <a:endParaRPr lang="en-US" dirty="0">
              <a:latin typeface="+mj-lt"/>
            </a:endParaRPr>
          </a:p>
        </p:txBody>
      </p:sp>
      <p:sp>
        <p:nvSpPr>
          <p:cNvPr id="7" name="Rectangle 6"/>
          <p:cNvSpPr/>
          <p:nvPr/>
        </p:nvSpPr>
        <p:spPr>
          <a:xfrm>
            <a:off x="2270080" y="2442600"/>
            <a:ext cx="432048" cy="2930616"/>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latin typeface="+mj-lt"/>
              </a:rPr>
              <a:t>Still there</a:t>
            </a:r>
            <a:endParaRPr lang="en-US" dirty="0">
              <a:latin typeface="+mj-lt"/>
            </a:endParaRPr>
          </a:p>
        </p:txBody>
      </p:sp>
      <p:sp>
        <p:nvSpPr>
          <p:cNvPr id="8" name="Rectangle 7"/>
          <p:cNvSpPr/>
          <p:nvPr/>
        </p:nvSpPr>
        <p:spPr>
          <a:xfrm>
            <a:off x="2271248" y="1844824"/>
            <a:ext cx="432048" cy="597776"/>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latin typeface="+mj-lt"/>
              </a:rPr>
              <a:t>Lost</a:t>
            </a:r>
            <a:endParaRPr lang="en-US" dirty="0">
              <a:latin typeface="+mj-lt"/>
            </a:endParaRPr>
          </a:p>
        </p:txBody>
      </p:sp>
      <p:sp>
        <p:nvSpPr>
          <p:cNvPr id="11" name="Rectangle 10"/>
          <p:cNvSpPr/>
          <p:nvPr/>
        </p:nvSpPr>
        <p:spPr>
          <a:xfrm>
            <a:off x="3419872" y="2442600"/>
            <a:ext cx="432048" cy="2930616"/>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dirty="0" smtClean="0">
                <a:latin typeface="+mj-lt"/>
              </a:rPr>
              <a:t>Still there</a:t>
            </a:r>
            <a:endParaRPr lang="en-US" dirty="0">
              <a:latin typeface="+mj-lt"/>
            </a:endParaRPr>
          </a:p>
        </p:txBody>
      </p:sp>
      <p:sp>
        <p:nvSpPr>
          <p:cNvPr id="12" name="Rectangle 11"/>
          <p:cNvSpPr/>
          <p:nvPr/>
        </p:nvSpPr>
        <p:spPr>
          <a:xfrm>
            <a:off x="3419872" y="2144680"/>
            <a:ext cx="432048" cy="29888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mj-lt"/>
              </a:rPr>
              <a:t>Lost</a:t>
            </a:r>
            <a:endParaRPr lang="en-US" sz="1050" dirty="0">
              <a:latin typeface="+mj-lt"/>
            </a:endParaRPr>
          </a:p>
        </p:txBody>
      </p:sp>
      <p:sp>
        <p:nvSpPr>
          <p:cNvPr id="13" name="Rectangle 12"/>
          <p:cNvSpPr/>
          <p:nvPr/>
        </p:nvSpPr>
        <p:spPr>
          <a:xfrm>
            <a:off x="3421040" y="1844824"/>
            <a:ext cx="432048" cy="30798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Rectangle 14"/>
          <p:cNvSpPr/>
          <p:nvPr/>
        </p:nvSpPr>
        <p:spPr>
          <a:xfrm>
            <a:off x="4572000" y="2442600"/>
            <a:ext cx="432048" cy="2930616"/>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dirty="0" smtClean="0">
                <a:latin typeface="+mj-lt"/>
              </a:rPr>
              <a:t>Still there</a:t>
            </a:r>
            <a:endParaRPr lang="en-US" dirty="0">
              <a:latin typeface="+mj-lt"/>
            </a:endParaRPr>
          </a:p>
        </p:txBody>
      </p:sp>
      <p:sp>
        <p:nvSpPr>
          <p:cNvPr id="16" name="Rectangle 15"/>
          <p:cNvSpPr/>
          <p:nvPr/>
        </p:nvSpPr>
        <p:spPr>
          <a:xfrm>
            <a:off x="4572000" y="2144680"/>
            <a:ext cx="432048" cy="29888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mj-lt"/>
              </a:rPr>
              <a:t>Lost</a:t>
            </a:r>
            <a:endParaRPr lang="en-US" sz="1050" dirty="0">
              <a:latin typeface="+mj-lt"/>
            </a:endParaRPr>
          </a:p>
        </p:txBody>
      </p:sp>
      <p:sp>
        <p:nvSpPr>
          <p:cNvPr id="18" name="Rectangle 17"/>
          <p:cNvSpPr/>
          <p:nvPr/>
        </p:nvSpPr>
        <p:spPr>
          <a:xfrm>
            <a:off x="6444208" y="4941168"/>
            <a:ext cx="432048" cy="444612"/>
          </a:xfrm>
          <a:prstGeom prst="rec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latin typeface="+mj-lt"/>
              </a:rPr>
              <a:t>Good</a:t>
            </a:r>
            <a:endParaRPr lang="en-US" sz="1200" dirty="0">
              <a:latin typeface="+mj-lt"/>
            </a:endParaRPr>
          </a:p>
        </p:txBody>
      </p:sp>
      <p:sp>
        <p:nvSpPr>
          <p:cNvPr id="19" name="Rectangle 18"/>
          <p:cNvSpPr/>
          <p:nvPr/>
        </p:nvSpPr>
        <p:spPr>
          <a:xfrm>
            <a:off x="6444208" y="3068960"/>
            <a:ext cx="432048" cy="187220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latin typeface="+mj-lt"/>
              </a:rPr>
              <a:t>Damaged </a:t>
            </a:r>
            <a:endParaRPr lang="en-US" sz="1200" dirty="0">
              <a:solidFill>
                <a:schemeClr val="tx1"/>
              </a:solidFill>
              <a:latin typeface="+mj-lt"/>
            </a:endParaRPr>
          </a:p>
        </p:txBody>
      </p:sp>
      <p:sp>
        <p:nvSpPr>
          <p:cNvPr id="20" name="Rectangle 19"/>
          <p:cNvSpPr/>
          <p:nvPr/>
        </p:nvSpPr>
        <p:spPr>
          <a:xfrm>
            <a:off x="6444208" y="2443568"/>
            <a:ext cx="432048" cy="6333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latin typeface="+mj-lt"/>
              </a:rPr>
              <a:t>Too torn</a:t>
            </a:r>
            <a:endParaRPr lang="en-US" sz="1200" dirty="0">
              <a:latin typeface="+mj-lt"/>
            </a:endParaRPr>
          </a:p>
        </p:txBody>
      </p:sp>
      <p:sp>
        <p:nvSpPr>
          <p:cNvPr id="21" name="Rectangle 20"/>
          <p:cNvSpPr/>
          <p:nvPr/>
        </p:nvSpPr>
        <p:spPr>
          <a:xfrm>
            <a:off x="7884368" y="3068960"/>
            <a:ext cx="432048" cy="231682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latin typeface="+mj-lt"/>
              </a:rPr>
              <a:t>Fit for use</a:t>
            </a:r>
            <a:endParaRPr lang="en-US" dirty="0">
              <a:latin typeface="+mj-lt"/>
            </a:endParaRPr>
          </a:p>
        </p:txBody>
      </p:sp>
      <p:sp>
        <p:nvSpPr>
          <p:cNvPr id="22" name="Rectangle 21"/>
          <p:cNvSpPr/>
          <p:nvPr/>
        </p:nvSpPr>
        <p:spPr>
          <a:xfrm>
            <a:off x="7884368" y="2157244"/>
            <a:ext cx="432048" cy="91171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latin typeface="+mj-lt"/>
              </a:rPr>
              <a:t>out</a:t>
            </a:r>
            <a:endParaRPr lang="en-US" dirty="0">
              <a:latin typeface="+mj-lt"/>
            </a:endParaRPr>
          </a:p>
        </p:txBody>
      </p:sp>
      <p:cxnSp>
        <p:nvCxnSpPr>
          <p:cNvPr id="23" name="Straight Arrow Connector 22"/>
          <p:cNvCxnSpPr>
            <a:endCxn id="13" idx="1"/>
          </p:cNvCxnSpPr>
          <p:nvPr/>
        </p:nvCxnSpPr>
        <p:spPr>
          <a:xfrm>
            <a:off x="2703296" y="1998814"/>
            <a:ext cx="7177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ular Callout 24"/>
          <p:cNvSpPr/>
          <p:nvPr/>
        </p:nvSpPr>
        <p:spPr>
          <a:xfrm>
            <a:off x="757912" y="5805264"/>
            <a:ext cx="1728192" cy="792088"/>
          </a:xfrm>
          <a:prstGeom prst="wedgeRectCallout">
            <a:avLst>
              <a:gd name="adj1" fmla="val -57341"/>
              <a:gd name="adj2" fmla="val -1072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mj-lt"/>
              </a:rPr>
              <a:t>From distribution list or recall</a:t>
            </a:r>
            <a:endParaRPr lang="en-US" sz="1600" dirty="0">
              <a:solidFill>
                <a:schemeClr val="tx1"/>
              </a:solidFill>
              <a:latin typeface="+mj-lt"/>
            </a:endParaRPr>
          </a:p>
        </p:txBody>
      </p:sp>
      <p:cxnSp>
        <p:nvCxnSpPr>
          <p:cNvPr id="28" name="Straight Arrow Connector 27"/>
          <p:cNvCxnSpPr/>
          <p:nvPr/>
        </p:nvCxnSpPr>
        <p:spPr>
          <a:xfrm>
            <a:off x="5004048" y="2296498"/>
            <a:ext cx="28803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876256" y="2760256"/>
            <a:ext cx="1008112" cy="23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ular Callout 31"/>
          <p:cNvSpPr/>
          <p:nvPr/>
        </p:nvSpPr>
        <p:spPr>
          <a:xfrm>
            <a:off x="7092280" y="5805264"/>
            <a:ext cx="1728192" cy="792088"/>
          </a:xfrm>
          <a:prstGeom prst="wedgeRectCallout">
            <a:avLst>
              <a:gd name="adj1" fmla="val 5094"/>
              <a:gd name="adj2" fmla="val -1025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Durability or survival rate</a:t>
            </a:r>
            <a:endParaRPr lang="en-US" dirty="0">
              <a:solidFill>
                <a:schemeClr val="tx1"/>
              </a:solidFill>
              <a:latin typeface="+mj-lt"/>
            </a:endParaRPr>
          </a:p>
        </p:txBody>
      </p:sp>
      <p:sp>
        <p:nvSpPr>
          <p:cNvPr id="33" name="Rectangular Callout 32"/>
          <p:cNvSpPr/>
          <p:nvPr/>
        </p:nvSpPr>
        <p:spPr>
          <a:xfrm>
            <a:off x="1838032" y="908720"/>
            <a:ext cx="1728192" cy="792088"/>
          </a:xfrm>
          <a:prstGeom prst="wedgeRectCallout">
            <a:avLst>
              <a:gd name="adj1" fmla="val 41602"/>
              <a:gd name="adj2" fmla="val 694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mj-lt"/>
              </a:rPr>
              <a:t>Exclude nets given away or stolen  (no outcome)</a:t>
            </a:r>
            <a:endParaRPr lang="en-US" sz="1600" dirty="0">
              <a:solidFill>
                <a:schemeClr val="tx1"/>
              </a:solidFill>
              <a:latin typeface="+mj-lt"/>
            </a:endParaRPr>
          </a:p>
        </p:txBody>
      </p:sp>
      <p:sp>
        <p:nvSpPr>
          <p:cNvPr id="29" name="Right Arrow 28"/>
          <p:cNvSpPr/>
          <p:nvPr/>
        </p:nvSpPr>
        <p:spPr>
          <a:xfrm>
            <a:off x="899592" y="3717032"/>
            <a:ext cx="1080120" cy="190876"/>
          </a:xfrm>
          <a:prstGeom prst="rightArrow">
            <a:avLst/>
          </a:prstGeom>
          <a:gradFill flip="none" rotWithShape="1">
            <a:gsLst>
              <a:gs pos="0">
                <a:schemeClr val="bg1"/>
              </a:gs>
              <a:gs pos="100000">
                <a:schemeClr val="accent2">
                  <a:lumMod val="75000"/>
                </a:schemeClr>
              </a:gs>
              <a:gs pos="100000">
                <a:srgbClr val="D1C39F"/>
              </a:gs>
            </a:gsLst>
            <a:lin ang="0" scaled="1"/>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ectangular Callout 34"/>
          <p:cNvSpPr/>
          <p:nvPr/>
        </p:nvSpPr>
        <p:spPr>
          <a:xfrm>
            <a:off x="3275856" y="5805264"/>
            <a:ext cx="1728192" cy="792088"/>
          </a:xfrm>
          <a:prstGeom prst="wedgeRectCallout">
            <a:avLst>
              <a:gd name="adj1" fmla="val 38957"/>
              <a:gd name="adj2" fmla="val -1037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mj-lt"/>
              </a:rPr>
              <a:t>Denominator for durability  (survival rate)</a:t>
            </a:r>
            <a:endParaRPr lang="en-US" sz="1600" dirty="0">
              <a:solidFill>
                <a:schemeClr val="tx1"/>
              </a:solidFill>
              <a:latin typeface="+mj-lt"/>
            </a:endParaRPr>
          </a:p>
        </p:txBody>
      </p:sp>
      <p:sp>
        <p:nvSpPr>
          <p:cNvPr id="36" name="Right Arrow 35"/>
          <p:cNvSpPr/>
          <p:nvPr/>
        </p:nvSpPr>
        <p:spPr>
          <a:xfrm>
            <a:off x="5148064" y="3717032"/>
            <a:ext cx="1080120" cy="190876"/>
          </a:xfrm>
          <a:prstGeom prst="rightArrow">
            <a:avLst/>
          </a:prstGeom>
          <a:gradFill flip="none" rotWithShape="1">
            <a:gsLst>
              <a:gs pos="0">
                <a:schemeClr val="bg1"/>
              </a:gs>
              <a:gs pos="100000">
                <a:schemeClr val="accent2">
                  <a:lumMod val="75000"/>
                </a:schemeClr>
              </a:gs>
              <a:gs pos="100000">
                <a:srgbClr val="D1C39F"/>
              </a:gs>
            </a:gsLst>
            <a:lin ang="0" scaled="1"/>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TextBox 30"/>
          <p:cNvSpPr txBox="1"/>
          <p:nvPr/>
        </p:nvSpPr>
        <p:spPr>
          <a:xfrm>
            <a:off x="899592" y="3132257"/>
            <a:ext cx="1224136" cy="584775"/>
          </a:xfrm>
          <a:prstGeom prst="rect">
            <a:avLst/>
          </a:prstGeom>
          <a:noFill/>
        </p:spPr>
        <p:txBody>
          <a:bodyPr wrap="square" rtlCol="0">
            <a:spAutoFit/>
          </a:bodyPr>
          <a:lstStyle/>
          <a:p>
            <a:r>
              <a:rPr lang="en-US" sz="1600" dirty="0" smtClean="0">
                <a:latin typeface="+mj-lt"/>
              </a:rPr>
              <a:t>Survey after time X</a:t>
            </a:r>
            <a:endParaRPr lang="en-US" sz="1600" dirty="0">
              <a:latin typeface="+mj-lt"/>
            </a:endParaRPr>
          </a:p>
        </p:txBody>
      </p:sp>
      <p:sp>
        <p:nvSpPr>
          <p:cNvPr id="38" name="Rectangular Callout 37"/>
          <p:cNvSpPr/>
          <p:nvPr/>
        </p:nvSpPr>
        <p:spPr>
          <a:xfrm>
            <a:off x="4283968" y="928402"/>
            <a:ext cx="1728192" cy="792088"/>
          </a:xfrm>
          <a:prstGeom prst="wedgeRectCallout">
            <a:avLst>
              <a:gd name="adj1" fmla="val -75331"/>
              <a:gd name="adj2" fmla="val 1213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mj-lt"/>
              </a:rPr>
              <a:t>Nets thrown away, </a:t>
            </a:r>
            <a:r>
              <a:rPr lang="en-US" sz="1600" dirty="0" err="1" smtClean="0">
                <a:solidFill>
                  <a:schemeClr val="tx1"/>
                </a:solidFill>
                <a:latin typeface="+mj-lt"/>
              </a:rPr>
              <a:t>distroyed</a:t>
            </a:r>
            <a:r>
              <a:rPr lang="en-US" sz="1600" dirty="0" smtClean="0">
                <a:solidFill>
                  <a:schemeClr val="tx1"/>
                </a:solidFill>
                <a:latin typeface="+mj-lt"/>
              </a:rPr>
              <a:t> or used otherwise</a:t>
            </a:r>
            <a:endParaRPr lang="en-US" sz="1600" dirty="0">
              <a:solidFill>
                <a:schemeClr val="tx1"/>
              </a:solidFill>
              <a:latin typeface="+mj-lt"/>
            </a:endParaRPr>
          </a:p>
        </p:txBody>
      </p:sp>
      <p:sp>
        <p:nvSpPr>
          <p:cNvPr id="39" name="TextBox 38"/>
          <p:cNvSpPr txBox="1"/>
          <p:nvPr/>
        </p:nvSpPr>
        <p:spPr>
          <a:xfrm>
            <a:off x="5053176" y="2639814"/>
            <a:ext cx="1224136" cy="1077218"/>
          </a:xfrm>
          <a:prstGeom prst="rect">
            <a:avLst/>
          </a:prstGeom>
          <a:noFill/>
        </p:spPr>
        <p:txBody>
          <a:bodyPr wrap="square" rtlCol="0">
            <a:spAutoFit/>
          </a:bodyPr>
          <a:lstStyle/>
          <a:p>
            <a:r>
              <a:rPr lang="en-US" sz="1600" dirty="0" smtClean="0">
                <a:latin typeface="+mj-lt"/>
              </a:rPr>
              <a:t>Physical assessment of surviving nets</a:t>
            </a:r>
            <a:endParaRPr lang="en-US" sz="1600" dirty="0">
              <a:latin typeface="+mj-lt"/>
            </a:endParaRPr>
          </a:p>
        </p:txBody>
      </p:sp>
      <p:sp>
        <p:nvSpPr>
          <p:cNvPr id="34" name="TextBox 33"/>
          <p:cNvSpPr txBox="1"/>
          <p:nvPr/>
        </p:nvSpPr>
        <p:spPr>
          <a:xfrm>
            <a:off x="7094135" y="3132257"/>
            <a:ext cx="430887" cy="2209432"/>
          </a:xfrm>
          <a:prstGeom prst="rect">
            <a:avLst/>
          </a:prstGeom>
          <a:noFill/>
        </p:spPr>
        <p:txBody>
          <a:bodyPr vert="vert270" wrap="square" rtlCol="0" anchor="ctr" anchorCtr="1">
            <a:spAutoFit/>
          </a:bodyPr>
          <a:lstStyle/>
          <a:p>
            <a:r>
              <a:rPr lang="en-US" sz="1600" dirty="0" err="1" smtClean="0">
                <a:latin typeface="+mj-lt"/>
              </a:rPr>
              <a:t>servicable</a:t>
            </a:r>
            <a:endParaRPr lang="en-US" sz="1600" dirty="0">
              <a:latin typeface="+mj-lt"/>
            </a:endParaRPr>
          </a:p>
        </p:txBody>
      </p:sp>
      <p:sp>
        <p:nvSpPr>
          <p:cNvPr id="37" name="Left Brace 36"/>
          <p:cNvSpPr/>
          <p:nvPr/>
        </p:nvSpPr>
        <p:spPr>
          <a:xfrm flipH="1">
            <a:off x="6984268" y="3083255"/>
            <a:ext cx="140644" cy="23025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3213545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eaLnBrk="1" hangingPunct="1"/>
            <a:r>
              <a:rPr lang="en-US" sz="3700" b="1" dirty="0" smtClean="0">
                <a:solidFill>
                  <a:srgbClr val="990033"/>
                </a:solidFill>
              </a:rPr>
              <a:t>How to combine attrition and integrity</a:t>
            </a:r>
          </a:p>
        </p:txBody>
      </p:sp>
      <p:sp>
        <p:nvSpPr>
          <p:cNvPr id="2" name="TextBox 1"/>
          <p:cNvSpPr txBox="1"/>
          <p:nvPr/>
        </p:nvSpPr>
        <p:spPr>
          <a:xfrm>
            <a:off x="395536" y="2996952"/>
            <a:ext cx="2160240" cy="523220"/>
          </a:xfrm>
          <a:prstGeom prst="rect">
            <a:avLst/>
          </a:prstGeom>
          <a:noFill/>
        </p:spPr>
        <p:txBody>
          <a:bodyPr wrap="square" rtlCol="0">
            <a:spAutoFit/>
          </a:bodyPr>
          <a:lstStyle/>
          <a:p>
            <a:r>
              <a:rPr lang="es-ES" sz="2800" dirty="0" err="1" smtClean="0">
                <a:latin typeface="+mj-lt"/>
              </a:rPr>
              <a:t>Durability</a:t>
            </a:r>
            <a:r>
              <a:rPr lang="es-ES" sz="2800" dirty="0" smtClean="0">
                <a:latin typeface="+mj-lt"/>
              </a:rPr>
              <a:t> =</a:t>
            </a:r>
            <a:endParaRPr lang="en-US" sz="2800" dirty="0">
              <a:latin typeface="+mj-lt"/>
            </a:endParaRPr>
          </a:p>
        </p:txBody>
      </p:sp>
      <p:cxnSp>
        <p:nvCxnSpPr>
          <p:cNvPr id="5" name="Straight Connector 4"/>
          <p:cNvCxnSpPr/>
          <p:nvPr/>
        </p:nvCxnSpPr>
        <p:spPr>
          <a:xfrm>
            <a:off x="2699792" y="3258562"/>
            <a:ext cx="6120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99792" y="2858452"/>
            <a:ext cx="6120680" cy="400110"/>
          </a:xfrm>
          <a:prstGeom prst="rect">
            <a:avLst/>
          </a:prstGeom>
          <a:noFill/>
        </p:spPr>
        <p:txBody>
          <a:bodyPr wrap="square" rtlCol="0">
            <a:spAutoFit/>
          </a:bodyPr>
          <a:lstStyle/>
          <a:p>
            <a:r>
              <a:rPr lang="es-ES" sz="2000" dirty="0" smtClean="0">
                <a:latin typeface="+mj-lt"/>
              </a:rPr>
              <a:t># of nets </a:t>
            </a:r>
            <a:r>
              <a:rPr lang="es-ES" sz="2000" dirty="0" err="1" smtClean="0">
                <a:latin typeface="+mj-lt"/>
              </a:rPr>
              <a:t>still</a:t>
            </a:r>
            <a:r>
              <a:rPr lang="es-ES" sz="2000" dirty="0" smtClean="0">
                <a:latin typeface="+mj-lt"/>
              </a:rPr>
              <a:t> </a:t>
            </a:r>
            <a:r>
              <a:rPr lang="es-ES" sz="2000" dirty="0" err="1" smtClean="0">
                <a:latin typeface="+mj-lt"/>
              </a:rPr>
              <a:t>there</a:t>
            </a:r>
            <a:r>
              <a:rPr lang="es-ES" sz="2000" dirty="0" smtClean="0">
                <a:latin typeface="+mj-lt"/>
              </a:rPr>
              <a:t> and </a:t>
            </a:r>
            <a:r>
              <a:rPr lang="es-ES" sz="2000" dirty="0" err="1" smtClean="0">
                <a:latin typeface="+mj-lt"/>
              </a:rPr>
              <a:t>fit</a:t>
            </a:r>
            <a:r>
              <a:rPr lang="es-ES" sz="2000" dirty="0" smtClean="0">
                <a:latin typeface="+mj-lt"/>
              </a:rPr>
              <a:t> </a:t>
            </a:r>
            <a:r>
              <a:rPr lang="es-ES" sz="2000" dirty="0" err="1" smtClean="0">
                <a:latin typeface="+mj-lt"/>
              </a:rPr>
              <a:t>for</a:t>
            </a:r>
            <a:r>
              <a:rPr lang="es-ES" sz="2000" dirty="0" smtClean="0">
                <a:latin typeface="+mj-lt"/>
              </a:rPr>
              <a:t> use at time x</a:t>
            </a:r>
            <a:endParaRPr lang="en-US" sz="2000" dirty="0">
              <a:latin typeface="+mj-lt"/>
            </a:endParaRPr>
          </a:p>
        </p:txBody>
      </p:sp>
      <p:sp>
        <p:nvSpPr>
          <p:cNvPr id="34" name="TextBox 33"/>
          <p:cNvSpPr txBox="1"/>
          <p:nvPr/>
        </p:nvSpPr>
        <p:spPr>
          <a:xfrm>
            <a:off x="2687168" y="3267956"/>
            <a:ext cx="6120680" cy="400110"/>
          </a:xfrm>
          <a:prstGeom prst="rect">
            <a:avLst/>
          </a:prstGeom>
          <a:noFill/>
        </p:spPr>
        <p:txBody>
          <a:bodyPr wrap="square" rtlCol="0">
            <a:spAutoFit/>
          </a:bodyPr>
          <a:lstStyle/>
          <a:p>
            <a:r>
              <a:rPr lang="es-ES" sz="2000" dirty="0" smtClean="0">
                <a:latin typeface="+mj-lt"/>
              </a:rPr>
              <a:t># of nets </a:t>
            </a:r>
            <a:r>
              <a:rPr lang="es-ES" sz="2000" dirty="0" err="1" smtClean="0">
                <a:latin typeface="+mj-lt"/>
              </a:rPr>
              <a:t>originally</a:t>
            </a:r>
            <a:r>
              <a:rPr lang="es-ES" sz="2000" dirty="0" smtClean="0">
                <a:latin typeface="+mj-lt"/>
              </a:rPr>
              <a:t> </a:t>
            </a:r>
            <a:r>
              <a:rPr lang="es-ES" sz="2000" dirty="0" err="1" smtClean="0">
                <a:latin typeface="+mj-lt"/>
              </a:rPr>
              <a:t>received</a:t>
            </a:r>
            <a:r>
              <a:rPr lang="es-ES" sz="2000" dirty="0" smtClean="0">
                <a:latin typeface="+mj-lt"/>
              </a:rPr>
              <a:t> and </a:t>
            </a:r>
            <a:r>
              <a:rPr lang="es-ES" sz="2000" dirty="0" err="1" smtClean="0">
                <a:latin typeface="+mj-lt"/>
              </a:rPr>
              <a:t>not</a:t>
            </a:r>
            <a:r>
              <a:rPr lang="es-ES" sz="2000" dirty="0" smtClean="0">
                <a:latin typeface="+mj-lt"/>
              </a:rPr>
              <a:t> </a:t>
            </a:r>
            <a:r>
              <a:rPr lang="es-ES" sz="2000" dirty="0" err="1" smtClean="0">
                <a:latin typeface="+mj-lt"/>
              </a:rPr>
              <a:t>given</a:t>
            </a:r>
            <a:r>
              <a:rPr lang="es-ES" sz="2000" dirty="0" smtClean="0">
                <a:latin typeface="+mj-lt"/>
              </a:rPr>
              <a:t> </a:t>
            </a:r>
            <a:r>
              <a:rPr lang="es-ES" sz="2000" dirty="0" err="1" smtClean="0">
                <a:latin typeface="+mj-lt"/>
              </a:rPr>
              <a:t>away</a:t>
            </a:r>
            <a:endParaRPr lang="en-US" sz="2000" dirty="0">
              <a:latin typeface="+mj-lt"/>
            </a:endParaRPr>
          </a:p>
        </p:txBody>
      </p:sp>
    </p:spTree>
    <p:extLst>
      <p:ext uri="{BB962C8B-B14F-4D97-AF65-F5344CB8AC3E}">
        <p14:creationId xmlns:p14="http://schemas.microsoft.com/office/powerpoint/2010/main" val="2035196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s-ES" sz="4000" b="1" dirty="0" err="1" smtClean="0">
                <a:solidFill>
                  <a:srgbClr val="990033"/>
                </a:solidFill>
              </a:rPr>
              <a:t>Plot</a:t>
            </a:r>
            <a:r>
              <a:rPr lang="es-ES" sz="4000" b="1" dirty="0" smtClean="0">
                <a:solidFill>
                  <a:srgbClr val="990033"/>
                </a:solidFill>
              </a:rPr>
              <a:t> </a:t>
            </a:r>
            <a:r>
              <a:rPr lang="es-ES" sz="4000" b="1" dirty="0" err="1" smtClean="0">
                <a:solidFill>
                  <a:srgbClr val="990033"/>
                </a:solidFill>
              </a:rPr>
              <a:t>survival</a:t>
            </a:r>
            <a:r>
              <a:rPr lang="es-ES" sz="4000" b="1" dirty="0" smtClean="0">
                <a:solidFill>
                  <a:srgbClr val="990033"/>
                </a:solidFill>
              </a:rPr>
              <a:t> </a:t>
            </a:r>
            <a:r>
              <a:rPr lang="es-ES" sz="4000" b="1" dirty="0" err="1" smtClean="0">
                <a:solidFill>
                  <a:srgbClr val="990033"/>
                </a:solidFill>
              </a:rPr>
              <a:t>outcome</a:t>
            </a:r>
            <a:endParaRPr lang="en-US" sz="4000" b="1" dirty="0">
              <a:solidFill>
                <a:srgbClr val="99003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1052736"/>
            <a:ext cx="9143245" cy="5973587"/>
          </a:xfrm>
          <a:prstGeom prst="rect">
            <a:avLst/>
          </a:prstGeom>
        </p:spPr>
      </p:pic>
    </p:spTree>
    <p:extLst>
      <p:ext uri="{BB962C8B-B14F-4D97-AF65-F5344CB8AC3E}">
        <p14:creationId xmlns:p14="http://schemas.microsoft.com/office/powerpoint/2010/main" val="2226955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s-ES" sz="4000" b="1" dirty="0" err="1" smtClean="0">
                <a:solidFill>
                  <a:srgbClr val="990033"/>
                </a:solidFill>
              </a:rPr>
              <a:t>Estimating</a:t>
            </a:r>
            <a:r>
              <a:rPr lang="es-ES" sz="4000" b="1" dirty="0" smtClean="0">
                <a:solidFill>
                  <a:srgbClr val="990033"/>
                </a:solidFill>
              </a:rPr>
              <a:t> median </a:t>
            </a:r>
            <a:r>
              <a:rPr lang="es-ES" sz="4000" b="1" dirty="0" err="1" smtClean="0">
                <a:solidFill>
                  <a:srgbClr val="990033"/>
                </a:solidFill>
              </a:rPr>
              <a:t>survival</a:t>
            </a:r>
            <a:endParaRPr lang="en-US" sz="4000" b="1" dirty="0">
              <a:solidFill>
                <a:srgbClr val="990033"/>
              </a:solidFill>
            </a:endParaRPr>
          </a:p>
        </p:txBody>
      </p:sp>
      <p:sp>
        <p:nvSpPr>
          <p:cNvPr id="7" name="Rectangle 3"/>
          <p:cNvSpPr>
            <a:spLocks noGrp="1" noChangeArrowheads="1"/>
          </p:cNvSpPr>
          <p:nvPr>
            <p:ph idx="1"/>
          </p:nvPr>
        </p:nvSpPr>
        <p:spPr>
          <a:xfrm>
            <a:off x="539552" y="980728"/>
            <a:ext cx="8353425" cy="864444"/>
          </a:xfrm>
        </p:spPr>
        <p:txBody>
          <a:bodyPr>
            <a:normAutofit lnSpcReduction="10000"/>
          </a:bodyPr>
          <a:lstStyle/>
          <a:p>
            <a:pPr>
              <a:buClr>
                <a:srgbClr val="C00000"/>
              </a:buClr>
              <a:buFont typeface="Courier New" pitchFamily="49" charset="0"/>
              <a:buChar char="o"/>
            </a:pPr>
            <a:r>
              <a:rPr lang="en-GB" sz="2800" dirty="0" smtClean="0">
                <a:latin typeface="+mj-lt"/>
              </a:rPr>
              <a:t>From at least 2 points of which the lowest should be 85% or lower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4864"/>
            <a:ext cx="8064342" cy="676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0585236"/>
              </p:ext>
            </p:extLst>
          </p:nvPr>
        </p:nvGraphicFramePr>
        <p:xfrm>
          <a:off x="1619672" y="3284982"/>
          <a:ext cx="5544615" cy="3024340"/>
        </p:xfrm>
        <a:graphic>
          <a:graphicData uri="http://schemas.openxmlformats.org/drawingml/2006/table">
            <a:tbl>
              <a:tblPr firstRow="1" firstCol="1" bandRow="1">
                <a:tableStyleId>{073A0DAA-6AF3-43AB-8588-CEC1D06C72B9}</a:tableStyleId>
              </a:tblPr>
              <a:tblGrid>
                <a:gridCol w="764025"/>
                <a:gridCol w="961333"/>
                <a:gridCol w="1355080"/>
                <a:gridCol w="2464177"/>
              </a:tblGrid>
              <a:tr h="1092160">
                <a:tc>
                  <a:txBody>
                    <a:bodyPr/>
                    <a:lstStyle/>
                    <a:p>
                      <a:pPr>
                        <a:lnSpc>
                          <a:spcPct val="115000"/>
                        </a:lnSpc>
                        <a:spcAft>
                          <a:spcPts val="0"/>
                        </a:spcAft>
                      </a:pPr>
                      <a:r>
                        <a:rPr lang="en-US" sz="2000">
                          <a:effectLst/>
                        </a:rPr>
                        <a:t>Time point</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Time in years</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Functional survival</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Median survival using last two data points (95% CI)</a:t>
                      </a:r>
                      <a:endParaRPr lang="en-US"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1</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1.0</a:t>
                      </a:r>
                      <a:endParaRPr lang="en-US"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93.3%</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n.a.</a:t>
                      </a:r>
                      <a:endParaRPr lang="en-US"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2</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1.7</a:t>
                      </a:r>
                      <a:endParaRPr lang="en-US"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83.4%</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4.1 (3.7 to 4.5)</a:t>
                      </a:r>
                      <a:endParaRPr lang="en-US"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3</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2.4</a:t>
                      </a:r>
                      <a:endParaRPr lang="en-US"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68.2%</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3.2 (3.0 to 3.5)</a:t>
                      </a:r>
                      <a:endParaRPr lang="en-US"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4</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3.1</a:t>
                      </a:r>
                      <a:endParaRPr lang="en-US"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53.2%</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3.3 (3.0 to 3.5)</a:t>
                      </a:r>
                      <a:endParaRPr lang="en-US"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5</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4.3</a:t>
                      </a:r>
                      <a:endParaRPr lang="en-US"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31.6%</a:t>
                      </a:r>
                      <a:endParaRPr lang="en-US"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dirty="0">
                          <a:effectLst/>
                        </a:rPr>
                        <a:t>3.3 (3.0 to 3.6)</a:t>
                      </a:r>
                      <a:endParaRPr lang="en-US" sz="20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678561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en-US" sz="4000" b="1" dirty="0" smtClean="0">
                <a:solidFill>
                  <a:srgbClr val="C00000"/>
                </a:solidFill>
                <a:latin typeface="+mj-lt"/>
              </a:rPr>
              <a:t>Why this study?</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496944" cy="4824536"/>
          </a:xfrm>
        </p:spPr>
        <p:txBody>
          <a:bodyPr>
            <a:normAutofit/>
          </a:bodyPr>
          <a:lstStyle/>
          <a:p>
            <a:pPr>
              <a:buClr>
                <a:srgbClr val="C00000"/>
              </a:buClr>
              <a:buFont typeface="Wingdings" pitchFamily="2" charset="2"/>
              <a:buChar char="§"/>
            </a:pPr>
            <a:r>
              <a:rPr lang="en-US" dirty="0" smtClean="0">
                <a:latin typeface="+mj-lt"/>
              </a:rPr>
              <a:t>PMI guidance now includes routine durability monitoring</a:t>
            </a:r>
          </a:p>
          <a:p>
            <a:pPr>
              <a:buClr>
                <a:srgbClr val="C00000"/>
              </a:buClr>
              <a:buFont typeface="Wingdings" pitchFamily="2" charset="2"/>
              <a:buChar char="§"/>
            </a:pPr>
            <a:r>
              <a:rPr lang="en-US" dirty="0" smtClean="0">
                <a:latin typeface="+mj-lt"/>
              </a:rPr>
              <a:t>Collect LLIN durability data comparing different eco-geographical zones</a:t>
            </a:r>
          </a:p>
          <a:p>
            <a:pPr>
              <a:buClr>
                <a:srgbClr val="C00000"/>
              </a:buClr>
              <a:buFont typeface="Wingdings" pitchFamily="2" charset="2"/>
              <a:buChar char="§"/>
            </a:pPr>
            <a:r>
              <a:rPr lang="en-US" dirty="0" smtClean="0">
                <a:latin typeface="+mj-lt"/>
              </a:rPr>
              <a:t>Explore the potential of BCC on care &amp; repair to increase durability</a:t>
            </a:r>
          </a:p>
        </p:txBody>
      </p:sp>
    </p:spTree>
    <p:extLst>
      <p:ext uri="{BB962C8B-B14F-4D97-AF65-F5344CB8AC3E}">
        <p14:creationId xmlns:p14="http://schemas.microsoft.com/office/powerpoint/2010/main" val="116531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413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spcBef>
                <a:spcPct val="50000"/>
              </a:spcBef>
            </a:pPr>
            <a:r>
              <a:rPr lang="en-US" sz="3600" b="1" dirty="0" smtClean="0">
                <a:solidFill>
                  <a:srgbClr val="993366"/>
                </a:solidFill>
              </a:rPr>
              <a:t>Options for Vector Control</a:t>
            </a:r>
            <a:endParaRPr lang="en-US" sz="3600" b="1" dirty="0">
              <a:solidFill>
                <a:srgbClr val="993366"/>
              </a:solidFill>
            </a:endParaRPr>
          </a:p>
        </p:txBody>
      </p:sp>
      <p:pic>
        <p:nvPicPr>
          <p:cNvPr id="5" name="Picture 2" descr="transmission3"/>
          <p:cNvPicPr>
            <a:picLocks noChangeAspect="1" noChangeArrowheads="1"/>
          </p:cNvPicPr>
          <p:nvPr/>
        </p:nvPicPr>
        <p:blipFill rotWithShape="1">
          <a:blip r:embed="rId3">
            <a:extLst>
              <a:ext uri="{28A0092B-C50C-407E-A947-70E740481C1C}">
                <a14:useLocalDpi xmlns:a14="http://schemas.microsoft.com/office/drawing/2010/main" val="0"/>
              </a:ext>
            </a:extLst>
          </a:blip>
          <a:srcRect l="1753" t="16762" r="62812" b="28733"/>
          <a:stretch/>
        </p:blipFill>
        <p:spPr bwMode="auto">
          <a:xfrm>
            <a:off x="2771800" y="4005064"/>
            <a:ext cx="3240000" cy="266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23528" y="1196456"/>
            <a:ext cx="8496300" cy="1800496"/>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SzPct val="150000"/>
            </a:pPr>
            <a:r>
              <a:rPr lang="en-US" sz="2800" dirty="0" smtClean="0">
                <a:latin typeface="+mj-lt"/>
              </a:rPr>
              <a:t>The objective of integrated vector management is to reduce survival of the vector population to a degree that transmission is significantly reduced or interrupted</a:t>
            </a:r>
          </a:p>
        </p:txBody>
      </p:sp>
      <p:grpSp>
        <p:nvGrpSpPr>
          <p:cNvPr id="17" name="Group 16"/>
          <p:cNvGrpSpPr/>
          <p:nvPr/>
        </p:nvGrpSpPr>
        <p:grpSpPr>
          <a:xfrm>
            <a:off x="616202" y="5804968"/>
            <a:ext cx="2731662" cy="864096"/>
            <a:chOff x="616202" y="5804968"/>
            <a:chExt cx="2731662" cy="864096"/>
          </a:xfrm>
        </p:grpSpPr>
        <p:sp>
          <p:nvSpPr>
            <p:cNvPr id="3" name="Rectangle 2"/>
            <p:cNvSpPr/>
            <p:nvPr/>
          </p:nvSpPr>
          <p:spPr>
            <a:xfrm>
              <a:off x="616202" y="5804968"/>
              <a:ext cx="180020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Environmental Management</a:t>
              </a:r>
              <a:endParaRPr lang="en-US" dirty="0">
                <a:solidFill>
                  <a:schemeClr val="tx1"/>
                </a:solidFill>
                <a:latin typeface="+mj-lt"/>
              </a:endParaRPr>
            </a:p>
          </p:txBody>
        </p:sp>
        <p:cxnSp>
          <p:nvCxnSpPr>
            <p:cNvPr id="7" name="Straight Arrow Connector 6"/>
            <p:cNvCxnSpPr>
              <a:stCxn id="3" idx="3"/>
            </p:cNvCxnSpPr>
            <p:nvPr/>
          </p:nvCxnSpPr>
          <p:spPr>
            <a:xfrm>
              <a:off x="2416402" y="6237016"/>
              <a:ext cx="931462" cy="723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68602" y="4450450"/>
            <a:ext cx="3011310" cy="1822718"/>
            <a:chOff x="768602" y="4450450"/>
            <a:chExt cx="3011310" cy="1822718"/>
          </a:xfrm>
        </p:grpSpPr>
        <p:sp>
          <p:nvSpPr>
            <p:cNvPr id="8" name="Rectangle 7"/>
            <p:cNvSpPr/>
            <p:nvPr/>
          </p:nvSpPr>
          <p:spPr>
            <a:xfrm>
              <a:off x="768602" y="4450450"/>
              <a:ext cx="180020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Larval Control</a:t>
              </a:r>
              <a:endParaRPr lang="en-US" dirty="0">
                <a:solidFill>
                  <a:schemeClr val="tx1"/>
                </a:solidFill>
                <a:latin typeface="+mj-lt"/>
              </a:endParaRPr>
            </a:p>
          </p:txBody>
        </p:sp>
        <p:cxnSp>
          <p:nvCxnSpPr>
            <p:cNvPr id="12" name="Straight Arrow Connector 11"/>
            <p:cNvCxnSpPr>
              <a:stCxn id="8" idx="3"/>
            </p:cNvCxnSpPr>
            <p:nvPr/>
          </p:nvCxnSpPr>
          <p:spPr>
            <a:xfrm>
              <a:off x="2568802" y="4882498"/>
              <a:ext cx="1211110" cy="13906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347864" y="3140968"/>
            <a:ext cx="1800200" cy="2196096"/>
            <a:chOff x="3347864" y="3140968"/>
            <a:chExt cx="1800200" cy="2196096"/>
          </a:xfrm>
        </p:grpSpPr>
        <p:sp>
          <p:nvSpPr>
            <p:cNvPr id="9" name="Rectangle 8"/>
            <p:cNvSpPr/>
            <p:nvPr/>
          </p:nvSpPr>
          <p:spPr>
            <a:xfrm>
              <a:off x="3347864" y="3140968"/>
              <a:ext cx="180020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Adult mosquito Control</a:t>
              </a:r>
              <a:endParaRPr lang="en-US" dirty="0">
                <a:solidFill>
                  <a:schemeClr val="tx1"/>
                </a:solidFill>
                <a:latin typeface="+mj-lt"/>
              </a:endParaRPr>
            </a:p>
          </p:txBody>
        </p:sp>
        <p:cxnSp>
          <p:nvCxnSpPr>
            <p:cNvPr id="14" name="Straight Arrow Connector 13"/>
            <p:cNvCxnSpPr>
              <a:stCxn id="5" idx="0"/>
            </p:cNvCxnSpPr>
            <p:nvPr/>
          </p:nvCxnSpPr>
          <p:spPr>
            <a:xfrm>
              <a:off x="4391800" y="4005064"/>
              <a:ext cx="179878" cy="133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292080" y="5337064"/>
            <a:ext cx="2798948" cy="1292086"/>
            <a:chOff x="5292080" y="5337064"/>
            <a:chExt cx="2798948" cy="1292086"/>
          </a:xfrm>
        </p:grpSpPr>
        <p:sp>
          <p:nvSpPr>
            <p:cNvPr id="10" name="Rectangle 9"/>
            <p:cNvSpPr/>
            <p:nvPr/>
          </p:nvSpPr>
          <p:spPr>
            <a:xfrm>
              <a:off x="6290828" y="5765054"/>
              <a:ext cx="1800200" cy="86409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rPr>
                <a:t>Protection from bites</a:t>
              </a:r>
              <a:endParaRPr lang="en-US" dirty="0">
                <a:solidFill>
                  <a:schemeClr val="tx1"/>
                </a:solidFill>
                <a:latin typeface="+mj-lt"/>
              </a:endParaRPr>
            </a:p>
          </p:txBody>
        </p:sp>
        <p:cxnSp>
          <p:nvCxnSpPr>
            <p:cNvPr id="16" name="Straight Arrow Connector 15"/>
            <p:cNvCxnSpPr>
              <a:stCxn id="10" idx="1"/>
            </p:cNvCxnSpPr>
            <p:nvPr/>
          </p:nvCxnSpPr>
          <p:spPr>
            <a:xfrm flipH="1" flipV="1">
              <a:off x="5292080" y="5337064"/>
              <a:ext cx="998748" cy="8600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779749" y="2655618"/>
            <a:ext cx="2707323" cy="2266844"/>
            <a:chOff x="5779749" y="2655618"/>
            <a:chExt cx="2707323" cy="2266844"/>
          </a:xfrm>
        </p:grpSpPr>
        <p:sp>
          <p:nvSpPr>
            <p:cNvPr id="21" name="Oval 20"/>
            <p:cNvSpPr/>
            <p:nvPr/>
          </p:nvSpPr>
          <p:spPr>
            <a:xfrm>
              <a:off x="5779749" y="2655618"/>
              <a:ext cx="1804882" cy="917398"/>
            </a:xfrm>
            <a:prstGeom prst="ellipse">
              <a:avLst/>
            </a:prstGeom>
            <a:solidFill>
              <a:srgbClr val="FFFFE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latin typeface="+mj-lt"/>
                </a:rPr>
                <a:t>Indoor Residual Spraying</a:t>
              </a:r>
              <a:endParaRPr lang="en-US" dirty="0">
                <a:solidFill>
                  <a:schemeClr val="bg2">
                    <a:lumMod val="10000"/>
                  </a:schemeClr>
                </a:solidFill>
                <a:latin typeface="+mj-lt"/>
              </a:endParaRPr>
            </a:p>
          </p:txBody>
        </p:sp>
        <p:sp>
          <p:nvSpPr>
            <p:cNvPr id="24" name="Oval 23"/>
            <p:cNvSpPr/>
            <p:nvPr/>
          </p:nvSpPr>
          <p:spPr>
            <a:xfrm>
              <a:off x="6682190" y="4005064"/>
              <a:ext cx="1804882" cy="917398"/>
            </a:xfrm>
            <a:prstGeom prst="ellipse">
              <a:avLst/>
            </a:prstGeom>
            <a:solidFill>
              <a:srgbClr val="FFFFE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latin typeface="+mj-lt"/>
                </a:rPr>
                <a:t>Insecticide Treated Net</a:t>
              </a:r>
              <a:endParaRPr lang="en-US" dirty="0">
                <a:solidFill>
                  <a:schemeClr val="bg2">
                    <a:lumMod val="10000"/>
                  </a:schemeClr>
                </a:solidFill>
                <a:latin typeface="+mj-lt"/>
              </a:endParaRPr>
            </a:p>
          </p:txBody>
        </p:sp>
      </p:grpSp>
      <p:cxnSp>
        <p:nvCxnSpPr>
          <p:cNvPr id="23" name="Straight Arrow Connector 22"/>
          <p:cNvCxnSpPr>
            <a:stCxn id="21" idx="2"/>
            <a:endCxn id="9" idx="3"/>
          </p:cNvCxnSpPr>
          <p:nvPr/>
        </p:nvCxnSpPr>
        <p:spPr>
          <a:xfrm flipH="1">
            <a:off x="5148064" y="3114317"/>
            <a:ext cx="631685" cy="4586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2"/>
            <a:endCxn id="9" idx="3"/>
          </p:cNvCxnSpPr>
          <p:nvPr/>
        </p:nvCxnSpPr>
        <p:spPr>
          <a:xfrm flipH="1" flipV="1">
            <a:off x="5148064" y="3573016"/>
            <a:ext cx="1534126" cy="8907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4"/>
            <a:endCxn id="10" idx="0"/>
          </p:cNvCxnSpPr>
          <p:nvPr/>
        </p:nvCxnSpPr>
        <p:spPr>
          <a:xfrm flipH="1">
            <a:off x="7190928" y="4922462"/>
            <a:ext cx="393703" cy="842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681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538" y="1855553"/>
            <a:ext cx="634028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538" y="1855553"/>
            <a:ext cx="634028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4" y="1855553"/>
            <a:ext cx="634028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717265" y="27798"/>
            <a:ext cx="779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529B"/>
                </a:solidFill>
                <a:latin typeface="+mj-lt"/>
                <a:ea typeface="ＭＳ Ｐゴシック" charset="-128"/>
                <a:cs typeface="ＭＳ Ｐゴシック" charset="-128"/>
              </a:defRPr>
            </a:lvl1pPr>
            <a:lvl2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529B"/>
                </a:solidFill>
                <a:latin typeface="Arial" charset="0"/>
              </a:defRPr>
            </a:lvl6pPr>
            <a:lvl7pPr marL="914400" algn="ctr" rtl="0" eaLnBrk="1" fontAlgn="base" hangingPunct="1">
              <a:spcBef>
                <a:spcPct val="0"/>
              </a:spcBef>
              <a:spcAft>
                <a:spcPct val="0"/>
              </a:spcAft>
              <a:defRPr sz="4000" b="1">
                <a:solidFill>
                  <a:srgbClr val="00529B"/>
                </a:solidFill>
                <a:latin typeface="Arial" charset="0"/>
              </a:defRPr>
            </a:lvl7pPr>
            <a:lvl8pPr marL="1371600" algn="ctr" rtl="0" eaLnBrk="1" fontAlgn="base" hangingPunct="1">
              <a:spcBef>
                <a:spcPct val="0"/>
              </a:spcBef>
              <a:spcAft>
                <a:spcPct val="0"/>
              </a:spcAft>
              <a:defRPr sz="4000" b="1">
                <a:solidFill>
                  <a:srgbClr val="00529B"/>
                </a:solidFill>
                <a:latin typeface="Arial" charset="0"/>
              </a:defRPr>
            </a:lvl8pPr>
            <a:lvl9pPr marL="1828800" algn="ctr" rtl="0" eaLnBrk="1" fontAlgn="base" hangingPunct="1">
              <a:spcBef>
                <a:spcPct val="0"/>
              </a:spcBef>
              <a:spcAft>
                <a:spcPct val="0"/>
              </a:spcAft>
              <a:defRPr sz="4000" b="1">
                <a:solidFill>
                  <a:srgbClr val="00529B"/>
                </a:solidFill>
                <a:latin typeface="Arial" charset="0"/>
              </a:defRPr>
            </a:lvl9pPr>
          </a:lstStyle>
          <a:p>
            <a:pPr algn="ctr"/>
            <a:r>
              <a:rPr lang="en-US" sz="4400" kern="0" dirty="0" smtClean="0">
                <a:solidFill>
                  <a:srgbClr val="C00000"/>
                </a:solidFill>
                <a:latin typeface="Calibri"/>
                <a:cs typeface="Calibri"/>
              </a:rPr>
              <a:t>Durability - Survival</a:t>
            </a:r>
            <a:endParaRPr lang="en-US" sz="4400" kern="0" dirty="0">
              <a:solidFill>
                <a:srgbClr val="C00000"/>
              </a:solidFill>
              <a:latin typeface="Calibri"/>
              <a:cs typeface="Calibri"/>
            </a:endParaRPr>
          </a:p>
        </p:txBody>
      </p:sp>
      <p:sp>
        <p:nvSpPr>
          <p:cNvPr id="8" name="TextBox 7"/>
          <p:cNvSpPr txBox="1"/>
          <p:nvPr/>
        </p:nvSpPr>
        <p:spPr>
          <a:xfrm>
            <a:off x="539552" y="1515759"/>
            <a:ext cx="1944216" cy="461665"/>
          </a:xfrm>
          <a:prstGeom prst="rect">
            <a:avLst/>
          </a:prstGeom>
          <a:noFill/>
        </p:spPr>
        <p:txBody>
          <a:bodyPr wrap="square" rtlCol="0">
            <a:spAutoFit/>
          </a:bodyPr>
          <a:lstStyle/>
          <a:p>
            <a:r>
              <a:rPr lang="es-ES" dirty="0" err="1" smtClean="0">
                <a:latin typeface="Calibri"/>
                <a:cs typeface="Calibri"/>
              </a:rPr>
              <a:t>Zamfara</a:t>
            </a:r>
            <a:endParaRPr lang="en-US" dirty="0">
              <a:latin typeface="Calibri"/>
              <a:cs typeface="Calibri"/>
            </a:endParaRPr>
          </a:p>
        </p:txBody>
      </p:sp>
      <p:sp>
        <p:nvSpPr>
          <p:cNvPr id="9" name="TextBox 8"/>
          <p:cNvSpPr txBox="1"/>
          <p:nvPr/>
        </p:nvSpPr>
        <p:spPr>
          <a:xfrm>
            <a:off x="3347864" y="1515758"/>
            <a:ext cx="1944216" cy="461665"/>
          </a:xfrm>
          <a:prstGeom prst="rect">
            <a:avLst/>
          </a:prstGeom>
          <a:noFill/>
        </p:spPr>
        <p:txBody>
          <a:bodyPr wrap="square" rtlCol="0">
            <a:spAutoFit/>
          </a:bodyPr>
          <a:lstStyle>
            <a:defPPr>
              <a:defRPr lang="en-US"/>
            </a:defPPr>
            <a:lvl1pPr>
              <a:defRPr>
                <a:latin typeface="Calibri" panose="020F0502020204030204" pitchFamily="34" charset="0"/>
              </a:defRPr>
            </a:lvl1pPr>
          </a:lstStyle>
          <a:p>
            <a:r>
              <a:rPr lang="es-ES" dirty="0" err="1">
                <a:latin typeface="Calibri"/>
                <a:cs typeface="Calibri"/>
              </a:rPr>
              <a:t>Nasarawa</a:t>
            </a:r>
            <a:endParaRPr lang="en-US" dirty="0">
              <a:latin typeface="Calibri"/>
              <a:cs typeface="Calibri"/>
            </a:endParaRPr>
          </a:p>
        </p:txBody>
      </p:sp>
      <p:sp>
        <p:nvSpPr>
          <p:cNvPr id="10" name="TextBox 9"/>
          <p:cNvSpPr txBox="1"/>
          <p:nvPr/>
        </p:nvSpPr>
        <p:spPr>
          <a:xfrm>
            <a:off x="5996682" y="1515757"/>
            <a:ext cx="1944216" cy="461665"/>
          </a:xfrm>
          <a:prstGeom prst="rect">
            <a:avLst/>
          </a:prstGeom>
          <a:noFill/>
        </p:spPr>
        <p:txBody>
          <a:bodyPr wrap="square" rtlCol="0">
            <a:spAutoFit/>
          </a:bodyPr>
          <a:lstStyle>
            <a:defPPr>
              <a:defRPr lang="en-US"/>
            </a:defPPr>
            <a:lvl1pPr>
              <a:defRPr>
                <a:latin typeface="Calibri" panose="020F0502020204030204" pitchFamily="34" charset="0"/>
              </a:defRPr>
            </a:lvl1pPr>
          </a:lstStyle>
          <a:p>
            <a:r>
              <a:rPr lang="es-ES" dirty="0">
                <a:latin typeface="Calibri"/>
                <a:cs typeface="Calibri"/>
              </a:rPr>
              <a:t>Cross </a:t>
            </a:r>
            <a:r>
              <a:rPr lang="es-ES" dirty="0" err="1">
                <a:latin typeface="Calibri"/>
                <a:cs typeface="Calibri"/>
              </a:rPr>
              <a:t>River</a:t>
            </a:r>
            <a:endParaRPr lang="en-US" dirty="0">
              <a:latin typeface="Calibri"/>
              <a:cs typeface="Calibri"/>
            </a:endParaRPr>
          </a:p>
        </p:txBody>
      </p:sp>
      <p:grpSp>
        <p:nvGrpSpPr>
          <p:cNvPr id="2" name="Group 1"/>
          <p:cNvGrpSpPr/>
          <p:nvPr/>
        </p:nvGrpSpPr>
        <p:grpSpPr>
          <a:xfrm>
            <a:off x="755576" y="4368948"/>
            <a:ext cx="7185322" cy="1072662"/>
            <a:chOff x="755576" y="4368948"/>
            <a:chExt cx="7185322" cy="1072662"/>
          </a:xfrm>
        </p:grpSpPr>
        <p:sp>
          <p:nvSpPr>
            <p:cNvPr id="11" name="TextBox 10"/>
            <p:cNvSpPr txBox="1"/>
            <p:nvPr/>
          </p:nvSpPr>
          <p:spPr>
            <a:xfrm>
              <a:off x="755576" y="4371049"/>
              <a:ext cx="1584176" cy="1046440"/>
            </a:xfrm>
            <a:prstGeom prst="rect">
              <a:avLst/>
            </a:prstGeom>
            <a:solidFill>
              <a:srgbClr val="FFFFCC"/>
            </a:solidFill>
            <a:ln w="12700">
              <a:solidFill>
                <a:schemeClr val="tx1"/>
              </a:solidFill>
            </a:ln>
          </p:spPr>
          <p:txBody>
            <a:bodyPr wrap="square" rtlCol="0">
              <a:spAutoFit/>
            </a:bodyPr>
            <a:lstStyle>
              <a:defPPr>
                <a:defRPr lang="en-US"/>
              </a:defPPr>
              <a:lvl1pPr>
                <a:defRPr>
                  <a:latin typeface="Calibri" panose="020F0502020204030204" pitchFamily="34" charset="0"/>
                </a:defRPr>
              </a:lvl1pPr>
            </a:lstStyle>
            <a:p>
              <a:pPr algn="ctr"/>
              <a:r>
                <a:rPr lang="es-ES" dirty="0">
                  <a:latin typeface="Calibri"/>
                  <a:cs typeface="Calibri"/>
                </a:rPr>
                <a:t>Median</a:t>
              </a:r>
            </a:p>
            <a:p>
              <a:pPr algn="ctr"/>
              <a:r>
                <a:rPr lang="es-ES" dirty="0">
                  <a:latin typeface="Calibri"/>
                  <a:cs typeface="Calibri"/>
                </a:rPr>
                <a:t>5.2 </a:t>
              </a:r>
              <a:r>
                <a:rPr lang="es-ES" dirty="0" err="1">
                  <a:latin typeface="Calibri"/>
                  <a:cs typeface="Calibri"/>
                </a:rPr>
                <a:t>yrs</a:t>
              </a:r>
              <a:endParaRPr lang="es-ES" dirty="0">
                <a:latin typeface="Calibri"/>
                <a:cs typeface="Calibri"/>
              </a:endParaRPr>
            </a:p>
            <a:p>
              <a:pPr algn="ctr"/>
              <a:r>
                <a:rPr lang="es-ES" sz="1400" dirty="0">
                  <a:latin typeface="Calibri"/>
                  <a:cs typeface="Calibri"/>
                </a:rPr>
                <a:t>95% CI 4.8-5.8</a:t>
              </a:r>
              <a:endParaRPr lang="en-US" sz="1400" dirty="0">
                <a:latin typeface="Calibri"/>
                <a:cs typeface="Calibri"/>
              </a:endParaRPr>
            </a:p>
          </p:txBody>
        </p:sp>
        <p:sp>
          <p:nvSpPr>
            <p:cNvPr id="12" name="TextBox 11"/>
            <p:cNvSpPr txBox="1"/>
            <p:nvPr/>
          </p:nvSpPr>
          <p:spPr>
            <a:xfrm>
              <a:off x="3656535" y="4395170"/>
              <a:ext cx="1584176" cy="1046440"/>
            </a:xfrm>
            <a:prstGeom prst="rect">
              <a:avLst/>
            </a:prstGeom>
            <a:solidFill>
              <a:srgbClr val="FFFFCC"/>
            </a:solidFill>
            <a:ln w="12700">
              <a:solidFill>
                <a:schemeClr val="tx1"/>
              </a:solidFill>
            </a:ln>
          </p:spPr>
          <p:txBody>
            <a:bodyPr wrap="square" rtlCol="0">
              <a:spAutoFit/>
            </a:bodyPr>
            <a:lstStyle>
              <a:defPPr>
                <a:defRPr lang="en-US"/>
              </a:defPPr>
              <a:lvl1pPr algn="ctr">
                <a:defRPr>
                  <a:latin typeface="Calibri" panose="020F0502020204030204" pitchFamily="34" charset="0"/>
                </a:defRPr>
              </a:lvl1pPr>
            </a:lstStyle>
            <a:p>
              <a:r>
                <a:rPr lang="es-ES" dirty="0">
                  <a:latin typeface="Calibri"/>
                  <a:cs typeface="Calibri"/>
                </a:rPr>
                <a:t>Median</a:t>
              </a:r>
            </a:p>
            <a:p>
              <a:r>
                <a:rPr lang="es-ES" dirty="0">
                  <a:latin typeface="Calibri"/>
                  <a:cs typeface="Calibri"/>
                </a:rPr>
                <a:t>2.7 </a:t>
              </a:r>
              <a:r>
                <a:rPr lang="es-ES" dirty="0" err="1">
                  <a:latin typeface="Calibri"/>
                  <a:cs typeface="Calibri"/>
                </a:rPr>
                <a:t>yrs</a:t>
              </a:r>
              <a:endParaRPr lang="es-ES" dirty="0">
                <a:latin typeface="Calibri"/>
                <a:cs typeface="Calibri"/>
              </a:endParaRPr>
            </a:p>
            <a:p>
              <a:r>
                <a:rPr lang="es-ES" sz="1400" dirty="0">
                  <a:latin typeface="Calibri"/>
                  <a:cs typeface="Calibri"/>
                </a:rPr>
                <a:t>95% CI 2.5-2.8</a:t>
              </a:r>
              <a:endParaRPr lang="en-US" sz="1400" dirty="0">
                <a:latin typeface="Calibri"/>
                <a:cs typeface="Calibri"/>
              </a:endParaRPr>
            </a:p>
          </p:txBody>
        </p:sp>
        <p:sp>
          <p:nvSpPr>
            <p:cNvPr id="13" name="TextBox 12"/>
            <p:cNvSpPr txBox="1"/>
            <p:nvPr/>
          </p:nvSpPr>
          <p:spPr>
            <a:xfrm>
              <a:off x="6356722" y="4368948"/>
              <a:ext cx="1584176" cy="1046440"/>
            </a:xfrm>
            <a:prstGeom prst="rect">
              <a:avLst/>
            </a:prstGeom>
            <a:solidFill>
              <a:srgbClr val="FFFFCC"/>
            </a:solidFill>
            <a:ln w="12700">
              <a:solidFill>
                <a:schemeClr val="tx1"/>
              </a:solidFill>
            </a:ln>
          </p:spPr>
          <p:txBody>
            <a:bodyPr wrap="square" rtlCol="0">
              <a:spAutoFit/>
            </a:bodyPr>
            <a:lstStyle>
              <a:defPPr>
                <a:defRPr lang="en-US"/>
              </a:defPPr>
              <a:lvl1pPr algn="ctr">
                <a:defRPr>
                  <a:latin typeface="Calibri" panose="020F0502020204030204" pitchFamily="34" charset="0"/>
                </a:defRPr>
              </a:lvl1pPr>
            </a:lstStyle>
            <a:p>
              <a:r>
                <a:rPr lang="es-ES" dirty="0">
                  <a:latin typeface="Calibri"/>
                  <a:cs typeface="Calibri"/>
                </a:rPr>
                <a:t>Median</a:t>
              </a:r>
            </a:p>
            <a:p>
              <a:r>
                <a:rPr lang="es-ES" dirty="0">
                  <a:latin typeface="Calibri"/>
                  <a:cs typeface="Calibri"/>
                </a:rPr>
                <a:t>4.4 </a:t>
              </a:r>
              <a:r>
                <a:rPr lang="es-ES" dirty="0" err="1">
                  <a:latin typeface="Calibri"/>
                  <a:cs typeface="Calibri"/>
                </a:rPr>
                <a:t>yrs</a:t>
              </a:r>
              <a:endParaRPr lang="es-ES" dirty="0">
                <a:latin typeface="Calibri"/>
                <a:cs typeface="Calibri"/>
              </a:endParaRPr>
            </a:p>
            <a:p>
              <a:r>
                <a:rPr lang="es-ES" sz="1400" dirty="0">
                  <a:latin typeface="Calibri"/>
                  <a:cs typeface="Calibri"/>
                </a:rPr>
                <a:t>95% CI 3.6-5.5 </a:t>
              </a:r>
              <a:endParaRPr lang="en-US" sz="1400" dirty="0">
                <a:latin typeface="Calibri"/>
                <a:cs typeface="Calibri"/>
              </a:endParaRPr>
            </a:p>
          </p:txBody>
        </p:sp>
      </p:grpSp>
      <p:sp>
        <p:nvSpPr>
          <p:cNvPr id="14" name="TextBox 13"/>
          <p:cNvSpPr txBox="1"/>
          <p:nvPr/>
        </p:nvSpPr>
        <p:spPr>
          <a:xfrm>
            <a:off x="4616165" y="2093204"/>
            <a:ext cx="885372" cy="400110"/>
          </a:xfrm>
          <a:prstGeom prst="rect">
            <a:avLst/>
          </a:prstGeom>
          <a:noFill/>
        </p:spPr>
        <p:txBody>
          <a:bodyPr wrap="square" rtlCol="0">
            <a:spAutoFit/>
          </a:bodyPr>
          <a:lstStyle/>
          <a:p>
            <a:r>
              <a:rPr lang="es-ES" sz="2000" dirty="0" smtClean="0">
                <a:latin typeface="Calibri"/>
                <a:cs typeface="Calibri"/>
              </a:rPr>
              <a:t>39.5%</a:t>
            </a:r>
            <a:endParaRPr lang="en-US" sz="2000" dirty="0">
              <a:latin typeface="Calibri"/>
              <a:cs typeface="Calibri"/>
            </a:endParaRPr>
          </a:p>
        </p:txBody>
      </p:sp>
      <p:sp>
        <p:nvSpPr>
          <p:cNvPr id="15" name="TextBox 14"/>
          <p:cNvSpPr txBox="1"/>
          <p:nvPr/>
        </p:nvSpPr>
        <p:spPr>
          <a:xfrm>
            <a:off x="7229698" y="2093206"/>
            <a:ext cx="885372" cy="400110"/>
          </a:xfrm>
          <a:prstGeom prst="rect">
            <a:avLst/>
          </a:prstGeom>
          <a:noFill/>
        </p:spPr>
        <p:txBody>
          <a:bodyPr wrap="square" rtlCol="0">
            <a:spAutoFit/>
          </a:bodyPr>
          <a:lstStyle/>
          <a:p>
            <a:r>
              <a:rPr lang="es-ES" sz="2000" dirty="0" smtClean="0">
                <a:latin typeface="Calibri"/>
                <a:cs typeface="Calibri"/>
              </a:rPr>
              <a:t>72.2%</a:t>
            </a:r>
            <a:endParaRPr lang="en-US" sz="2000" dirty="0">
              <a:latin typeface="Calibri"/>
              <a:cs typeface="Calibri"/>
            </a:endParaRPr>
          </a:p>
        </p:txBody>
      </p:sp>
      <p:sp>
        <p:nvSpPr>
          <p:cNvPr id="16" name="TextBox 15"/>
          <p:cNvSpPr txBox="1"/>
          <p:nvPr/>
        </p:nvSpPr>
        <p:spPr>
          <a:xfrm>
            <a:off x="1940628" y="2059095"/>
            <a:ext cx="885372" cy="400110"/>
          </a:xfrm>
          <a:prstGeom prst="rect">
            <a:avLst/>
          </a:prstGeom>
          <a:noFill/>
        </p:spPr>
        <p:txBody>
          <a:bodyPr wrap="square" rtlCol="0">
            <a:spAutoFit/>
          </a:bodyPr>
          <a:lstStyle/>
          <a:p>
            <a:r>
              <a:rPr lang="es-ES" sz="2000" dirty="0" smtClean="0">
                <a:latin typeface="Calibri"/>
                <a:cs typeface="Calibri"/>
              </a:rPr>
              <a:t>74.6%</a:t>
            </a:r>
            <a:endParaRPr lang="en-US" sz="2000" dirty="0">
              <a:latin typeface="Calibri"/>
              <a:cs typeface="Calibri"/>
            </a:endParaRPr>
          </a:p>
        </p:txBody>
      </p:sp>
      <p:sp>
        <p:nvSpPr>
          <p:cNvPr id="17" name="Slide Number Placeholder 16"/>
          <p:cNvSpPr>
            <a:spLocks noGrp="1"/>
          </p:cNvSpPr>
          <p:nvPr>
            <p:ph type="sldNum" sz="quarter" idx="12"/>
          </p:nvPr>
        </p:nvSpPr>
        <p:spPr/>
        <p:txBody>
          <a:bodyPr/>
          <a:lstStyle/>
          <a:p>
            <a:pPr>
              <a:defRPr/>
            </a:pPr>
            <a:fld id="{3FBDBC80-DE72-4D5D-9FA6-6FBBEF6E57F6}" type="slidenum">
              <a:rPr lang="en-US" smtClean="0"/>
              <a:pPr>
                <a:defRPr/>
              </a:pPr>
              <a:t>40</a:t>
            </a:fld>
            <a:endParaRPr lang="en-US" dirty="0"/>
          </a:p>
        </p:txBody>
      </p:sp>
    </p:spTree>
    <p:extLst>
      <p:ext uri="{BB962C8B-B14F-4D97-AF65-F5344CB8AC3E}">
        <p14:creationId xmlns:p14="http://schemas.microsoft.com/office/powerpoint/2010/main" val="2033907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7798"/>
            <a:ext cx="9144000" cy="9383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529B"/>
                </a:solidFill>
                <a:latin typeface="+mj-lt"/>
                <a:ea typeface="ＭＳ Ｐゴシック" charset="-128"/>
                <a:cs typeface="ＭＳ Ｐゴシック" charset="-128"/>
              </a:defRPr>
            </a:lvl1pPr>
            <a:lvl2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529B"/>
                </a:solidFill>
                <a:latin typeface="Arial" charset="0"/>
              </a:defRPr>
            </a:lvl6pPr>
            <a:lvl7pPr marL="914400" algn="ctr" rtl="0" eaLnBrk="1" fontAlgn="base" hangingPunct="1">
              <a:spcBef>
                <a:spcPct val="0"/>
              </a:spcBef>
              <a:spcAft>
                <a:spcPct val="0"/>
              </a:spcAft>
              <a:defRPr sz="4000" b="1">
                <a:solidFill>
                  <a:srgbClr val="00529B"/>
                </a:solidFill>
                <a:latin typeface="Arial" charset="0"/>
              </a:defRPr>
            </a:lvl7pPr>
            <a:lvl8pPr marL="1371600" algn="ctr" rtl="0" eaLnBrk="1" fontAlgn="base" hangingPunct="1">
              <a:spcBef>
                <a:spcPct val="0"/>
              </a:spcBef>
              <a:spcAft>
                <a:spcPct val="0"/>
              </a:spcAft>
              <a:defRPr sz="4000" b="1">
                <a:solidFill>
                  <a:srgbClr val="00529B"/>
                </a:solidFill>
                <a:latin typeface="Arial" charset="0"/>
              </a:defRPr>
            </a:lvl8pPr>
            <a:lvl9pPr marL="1828800" algn="ctr" rtl="0" eaLnBrk="1" fontAlgn="base" hangingPunct="1">
              <a:spcBef>
                <a:spcPct val="0"/>
              </a:spcBef>
              <a:spcAft>
                <a:spcPct val="0"/>
              </a:spcAft>
              <a:defRPr sz="4000" b="1">
                <a:solidFill>
                  <a:srgbClr val="00529B"/>
                </a:solidFill>
                <a:latin typeface="Arial" charset="0"/>
              </a:defRPr>
            </a:lvl9pPr>
          </a:lstStyle>
          <a:p>
            <a:pPr algn="ctr"/>
            <a:r>
              <a:rPr lang="en-US" sz="4400" kern="0" dirty="0" smtClean="0">
                <a:solidFill>
                  <a:srgbClr val="C00000"/>
                </a:solidFill>
                <a:latin typeface="Calibri"/>
                <a:cs typeface="Calibri"/>
              </a:rPr>
              <a:t>Impact: </a:t>
            </a:r>
            <a:r>
              <a:rPr lang="es-ES" sz="3200" kern="0" dirty="0" smtClean="0">
                <a:solidFill>
                  <a:srgbClr val="C00000"/>
                </a:solidFill>
                <a:latin typeface="Calibri"/>
                <a:cs typeface="Calibri"/>
              </a:rPr>
              <a:t>Positive </a:t>
            </a:r>
            <a:r>
              <a:rPr lang="en-US" sz="3200" kern="0" dirty="0" smtClean="0">
                <a:solidFill>
                  <a:srgbClr val="C00000"/>
                </a:solidFill>
                <a:latin typeface="Calibri"/>
                <a:cs typeface="Calibri"/>
              </a:rPr>
              <a:t>attitude on behavior</a:t>
            </a:r>
            <a:endParaRPr lang="en-US" sz="3200" kern="0" dirty="0">
              <a:solidFill>
                <a:srgbClr val="C00000"/>
              </a:solidFill>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2" y="1715449"/>
            <a:ext cx="8692896" cy="3547872"/>
          </a:xfrm>
          <a:prstGeom prst="rect">
            <a:avLst/>
          </a:prstGeom>
        </p:spPr>
      </p:pic>
      <p:sp>
        <p:nvSpPr>
          <p:cNvPr id="6" name="Content Placeholder 2"/>
          <p:cNvSpPr>
            <a:spLocks noGrp="1"/>
          </p:cNvSpPr>
          <p:nvPr>
            <p:ph idx="1"/>
          </p:nvPr>
        </p:nvSpPr>
        <p:spPr>
          <a:xfrm>
            <a:off x="233946" y="1006488"/>
            <a:ext cx="8764438" cy="639170"/>
          </a:xfrm>
        </p:spPr>
        <p:txBody>
          <a:bodyPr>
            <a:normAutofit/>
          </a:bodyPr>
          <a:lstStyle/>
          <a:p>
            <a:r>
              <a:rPr lang="en-US" sz="2400" dirty="0" smtClean="0">
                <a:latin typeface="Calibri"/>
                <a:cs typeface="Calibri"/>
              </a:rPr>
              <a:t>Attitudes towards care and repair vs. net integrity</a:t>
            </a:r>
          </a:p>
        </p:txBody>
      </p:sp>
      <p:sp>
        <p:nvSpPr>
          <p:cNvPr id="7" name="TextBox 6"/>
          <p:cNvSpPr txBox="1"/>
          <p:nvPr/>
        </p:nvSpPr>
        <p:spPr>
          <a:xfrm>
            <a:off x="741871" y="1851389"/>
            <a:ext cx="1906438" cy="400110"/>
          </a:xfrm>
          <a:prstGeom prst="rect">
            <a:avLst/>
          </a:prstGeom>
          <a:noFill/>
        </p:spPr>
        <p:txBody>
          <a:bodyPr wrap="square" rtlCol="0">
            <a:spAutoFit/>
          </a:bodyPr>
          <a:lstStyle/>
          <a:p>
            <a:r>
              <a:rPr lang="es-ES" sz="2000" dirty="0" err="1" smtClean="0">
                <a:latin typeface="Calibri"/>
                <a:cs typeface="Calibri"/>
              </a:rPr>
              <a:t>Good</a:t>
            </a:r>
            <a:endParaRPr lang="en-US" sz="2000" dirty="0">
              <a:latin typeface="Calibri"/>
              <a:cs typeface="Calibri"/>
            </a:endParaRPr>
          </a:p>
        </p:txBody>
      </p:sp>
      <p:sp>
        <p:nvSpPr>
          <p:cNvPr id="8" name="TextBox 7"/>
          <p:cNvSpPr txBox="1"/>
          <p:nvPr/>
        </p:nvSpPr>
        <p:spPr>
          <a:xfrm>
            <a:off x="5164347" y="1851389"/>
            <a:ext cx="1512497" cy="400110"/>
          </a:xfrm>
          <a:prstGeom prst="rect">
            <a:avLst/>
          </a:prstGeom>
          <a:noFill/>
        </p:spPr>
        <p:txBody>
          <a:bodyPr wrap="square" rtlCol="0">
            <a:spAutoFit/>
          </a:bodyPr>
          <a:lstStyle/>
          <a:p>
            <a:r>
              <a:rPr lang="es-ES" sz="2000" dirty="0" err="1" smtClean="0">
                <a:latin typeface="Calibri"/>
                <a:cs typeface="Calibri"/>
              </a:rPr>
              <a:t>Torn</a:t>
            </a:r>
            <a:endParaRPr lang="en-US" sz="2000" dirty="0">
              <a:latin typeface="Calibri"/>
              <a:cs typeface="Calibri"/>
            </a:endParaRPr>
          </a:p>
        </p:txBody>
      </p:sp>
      <p:sp>
        <p:nvSpPr>
          <p:cNvPr id="4" name="Slide Number Placeholder 3"/>
          <p:cNvSpPr>
            <a:spLocks noGrp="1"/>
          </p:cNvSpPr>
          <p:nvPr>
            <p:ph type="sldNum" sz="quarter" idx="12"/>
          </p:nvPr>
        </p:nvSpPr>
        <p:spPr/>
        <p:txBody>
          <a:bodyPr/>
          <a:lstStyle/>
          <a:p>
            <a:pPr>
              <a:defRPr/>
            </a:pPr>
            <a:fld id="{3FBDBC80-DE72-4D5D-9FA6-6FBBEF6E57F6}" type="slidenum">
              <a:rPr lang="en-US" smtClean="0"/>
              <a:pPr>
                <a:defRPr/>
              </a:pPr>
              <a:t>41</a:t>
            </a:fld>
            <a:endParaRPr lang="en-US" dirty="0"/>
          </a:p>
        </p:txBody>
      </p:sp>
    </p:spTree>
    <p:extLst>
      <p:ext uri="{BB962C8B-B14F-4D97-AF65-F5344CB8AC3E}">
        <p14:creationId xmlns:p14="http://schemas.microsoft.com/office/powerpoint/2010/main" val="992461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CV Kano LLIN Campaign May 09 - Net Distribution 1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92275" y="549275"/>
            <a:ext cx="5975350" cy="593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3"/>
          <p:cNvSpPr>
            <a:spLocks noChangeArrowheads="1"/>
          </p:cNvSpPr>
          <p:nvPr/>
        </p:nvSpPr>
        <p:spPr bwMode="auto">
          <a:xfrm>
            <a:off x="2124075" y="6491288"/>
            <a:ext cx="4538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mtClean="0">
                <a:solidFill>
                  <a:srgbClr val="FFFF99"/>
                </a:solidFill>
                <a:latin typeface="Calibri" panose="020F0502020204030204" pitchFamily="34" charset="0"/>
              </a:rPr>
              <a:t>Photo courtesy of Caroline Vanderick/SuNMaP</a:t>
            </a:r>
          </a:p>
        </p:txBody>
      </p:sp>
      <p:sp>
        <p:nvSpPr>
          <p:cNvPr id="23556" name="Text Box 4"/>
          <p:cNvSpPr txBox="1">
            <a:spLocks noChangeArrowheads="1"/>
          </p:cNvSpPr>
          <p:nvPr/>
        </p:nvSpPr>
        <p:spPr bwMode="auto">
          <a:xfrm>
            <a:off x="1835150" y="0"/>
            <a:ext cx="5473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200" smtClean="0">
                <a:solidFill>
                  <a:srgbClr val="FFFF99"/>
                </a:solidFill>
                <a:latin typeface="Calibri" panose="020F0502020204030204" pitchFamily="34" charset="0"/>
              </a:rPr>
              <a:t>Thank You</a:t>
            </a:r>
          </a:p>
        </p:txBody>
      </p:sp>
    </p:spTree>
    <p:extLst>
      <p:ext uri="{BB962C8B-B14F-4D97-AF65-F5344CB8AC3E}">
        <p14:creationId xmlns:p14="http://schemas.microsoft.com/office/powerpoint/2010/main" val="355173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05000" y="381000"/>
            <a:ext cx="5791200" cy="646331"/>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t">
            <a:spAutoFit/>
          </a:bodyPr>
          <a:lstStyle>
            <a:lvl1pPr algn="ctr">
              <a:spcBef>
                <a:spcPct val="50000"/>
              </a:spcBef>
              <a:buNone/>
              <a:defRPr sz="3600" b="1">
                <a:solidFill>
                  <a:srgbClr val="993366"/>
                </a:solidFill>
                <a:latin typeface="Comic Sans MS" pitchFamily="66" charset="0"/>
                <a:ea typeface="+mj-ea"/>
                <a:cs typeface="+mj-cs"/>
              </a:defRPr>
            </a:lvl1pPr>
          </a:lstStyle>
          <a:p>
            <a:r>
              <a:rPr lang="en-US" dirty="0">
                <a:latin typeface="+mj-lt"/>
              </a:rPr>
              <a:t>The principle of ITNs</a:t>
            </a:r>
          </a:p>
        </p:txBody>
      </p:sp>
      <p:sp>
        <p:nvSpPr>
          <p:cNvPr id="17411" name="Line 3"/>
          <p:cNvSpPr>
            <a:spLocks noChangeShapeType="1"/>
          </p:cNvSpPr>
          <p:nvPr/>
        </p:nvSpPr>
        <p:spPr bwMode="auto">
          <a:xfrm>
            <a:off x="685800" y="1066800"/>
            <a:ext cx="8001000" cy="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pic>
        <p:nvPicPr>
          <p:cNvPr id="17412" name="Picture 4" descr="D:\MALARIA\pictures\people_IT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0475"/>
            <a:ext cx="7162800" cy="559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79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b="1" dirty="0" smtClean="0">
                <a:solidFill>
                  <a:srgbClr val="990033"/>
                </a:solidFill>
              </a:rPr>
              <a:t>The LLIN Technology</a:t>
            </a:r>
          </a:p>
        </p:txBody>
      </p:sp>
      <p:sp>
        <p:nvSpPr>
          <p:cNvPr id="3075" name="Rectangle 3"/>
          <p:cNvSpPr>
            <a:spLocks noGrp="1" noChangeArrowheads="1"/>
          </p:cNvSpPr>
          <p:nvPr>
            <p:ph type="body" idx="1"/>
          </p:nvPr>
        </p:nvSpPr>
        <p:spPr>
          <a:xfrm>
            <a:off x="323528" y="1196752"/>
            <a:ext cx="8569325" cy="5256584"/>
          </a:xfrm>
        </p:spPr>
        <p:txBody>
          <a:bodyPr>
            <a:normAutofit/>
          </a:bodyPr>
          <a:lstStyle/>
          <a:p>
            <a:pPr eaLnBrk="1" hangingPunct="1">
              <a:buClr>
                <a:srgbClr val="C00000"/>
              </a:buClr>
              <a:buFont typeface="Wingdings" pitchFamily="2" charset="2"/>
              <a:buChar char="§"/>
            </a:pPr>
            <a:r>
              <a:rPr lang="en-GB" sz="2400" dirty="0" smtClean="0">
                <a:latin typeface="+mj-lt"/>
              </a:rPr>
              <a:t>Conventional ITN need re-treatment</a:t>
            </a:r>
          </a:p>
          <a:p>
            <a:pPr eaLnBrk="1" hangingPunct="1">
              <a:buClr>
                <a:srgbClr val="C00000"/>
              </a:buClr>
              <a:buFont typeface="Wingdings" pitchFamily="2" charset="2"/>
              <a:buChar char="§"/>
            </a:pPr>
            <a:r>
              <a:rPr lang="en-GB" sz="2400" dirty="0" smtClean="0">
                <a:latin typeface="+mj-lt"/>
              </a:rPr>
              <a:t>Very difficult to maintain high re-treatment levels</a:t>
            </a:r>
          </a:p>
          <a:p>
            <a:pPr eaLnBrk="1" hangingPunct="1">
              <a:buClr>
                <a:srgbClr val="C00000"/>
              </a:buClr>
              <a:buFont typeface="Wingdings" pitchFamily="2" charset="2"/>
              <a:buChar char="§"/>
            </a:pPr>
            <a:r>
              <a:rPr lang="en-GB" sz="2400" dirty="0" smtClean="0">
                <a:latin typeface="+mj-lt"/>
              </a:rPr>
              <a:t>The technology of long-lasting insecticidal nets (LLIN or LN) has made re-treatment redundant</a:t>
            </a:r>
          </a:p>
          <a:p>
            <a:pPr eaLnBrk="1" hangingPunct="1">
              <a:buClr>
                <a:srgbClr val="C00000"/>
              </a:buClr>
              <a:buFont typeface="Wingdings" pitchFamily="2" charset="2"/>
              <a:buChar char="§"/>
            </a:pPr>
            <a:r>
              <a:rPr lang="en-GB" sz="2400" dirty="0" smtClean="0">
                <a:latin typeface="+mj-lt"/>
              </a:rPr>
              <a:t>LLIN made ITN suitable for mass application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501008"/>
            <a:ext cx="1944216" cy="29163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081983"/>
            <a:ext cx="2643736" cy="19828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746834"/>
            <a:ext cx="3594387" cy="2424672"/>
          </a:xfrm>
          <a:prstGeom prst="rect">
            <a:avLst/>
          </a:prstGeom>
        </p:spPr>
      </p:pic>
    </p:spTree>
    <p:extLst>
      <p:ext uri="{BB962C8B-B14F-4D97-AF65-F5344CB8AC3E}">
        <p14:creationId xmlns:p14="http://schemas.microsoft.com/office/powerpoint/2010/main" val="117587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3400" y="10668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atin typeface="+mj-lt"/>
              </a:rPr>
              <a:t>Polyester</a:t>
            </a:r>
            <a:endParaRPr lang="en-GB">
              <a:latin typeface="+mj-lt"/>
            </a:endParaRPr>
          </a:p>
        </p:txBody>
      </p:sp>
      <p:sp>
        <p:nvSpPr>
          <p:cNvPr id="34819" name="Text Box 3"/>
          <p:cNvSpPr txBox="1">
            <a:spLocks noChangeArrowheads="1"/>
          </p:cNvSpPr>
          <p:nvPr/>
        </p:nvSpPr>
        <p:spPr bwMode="auto">
          <a:xfrm>
            <a:off x="5916198" y="1039812"/>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smtClean="0">
                <a:latin typeface="+mj-lt"/>
              </a:rPr>
              <a:t>Polyethylene</a:t>
            </a:r>
            <a:endParaRPr lang="en-GB" dirty="0">
              <a:latin typeface="+mj-lt"/>
            </a:endParaRPr>
          </a:p>
        </p:txBody>
      </p:sp>
      <p:pic>
        <p:nvPicPr>
          <p:cNvPr id="34820" name="Picture 4" descr="C:\MALARIA\Ugan\Permanet\poly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614613" cy="39687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C:\MALARIA\Ugan\Permanet\polyethy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998" y="1497012"/>
            <a:ext cx="2670175" cy="3995738"/>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762000" y="228600"/>
            <a:ext cx="7772400" cy="646331"/>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t">
            <a:spAutoFit/>
          </a:bodyPr>
          <a:lstStyle>
            <a:lvl1pPr algn="ctr">
              <a:spcBef>
                <a:spcPct val="50000"/>
              </a:spcBef>
              <a:buNone/>
              <a:defRPr sz="3600" b="1">
                <a:solidFill>
                  <a:srgbClr val="993366"/>
                </a:solidFill>
                <a:latin typeface="Comic Sans MS" pitchFamily="66" charset="0"/>
                <a:ea typeface="+mj-ea"/>
                <a:cs typeface="+mj-cs"/>
              </a:defRPr>
            </a:lvl1pPr>
          </a:lstStyle>
          <a:p>
            <a:r>
              <a:rPr lang="de-DE" dirty="0">
                <a:latin typeface="+mj-lt"/>
              </a:rPr>
              <a:t>The netting materials for LLIN</a:t>
            </a:r>
            <a:endParaRPr lang="en-GB" dirty="0">
              <a:latin typeface="+mj-lt"/>
            </a:endParaRPr>
          </a:p>
        </p:txBody>
      </p:sp>
      <p:sp>
        <p:nvSpPr>
          <p:cNvPr id="7" name="Text Box 3"/>
          <p:cNvSpPr txBox="1">
            <a:spLocks noChangeArrowheads="1"/>
          </p:cNvSpPr>
          <p:nvPr/>
        </p:nvSpPr>
        <p:spPr bwMode="auto">
          <a:xfrm>
            <a:off x="3325398" y="306773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smtClean="0">
                <a:latin typeface="+mj-lt"/>
              </a:rPr>
              <a:t>Polypropylene</a:t>
            </a:r>
            <a:endParaRPr lang="en-GB" dirty="0">
              <a:latin typeface="+mj-lt"/>
            </a:endParaRPr>
          </a:p>
        </p:txBody>
      </p:sp>
    </p:spTree>
    <p:extLst>
      <p:ext uri="{BB962C8B-B14F-4D97-AF65-F5344CB8AC3E}">
        <p14:creationId xmlns:p14="http://schemas.microsoft.com/office/powerpoint/2010/main" val="376312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3048000" y="1828800"/>
            <a:ext cx="2438400" cy="2438400"/>
            <a:chOff x="1920" y="1152"/>
            <a:chExt cx="1536" cy="1536"/>
          </a:xfrm>
        </p:grpSpPr>
        <p:sp>
          <p:nvSpPr>
            <p:cNvPr id="61443" name="AutoShape 3"/>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4" name="AutoShape 4"/>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5" name="AutoShape 5"/>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6" name="AutoShape 6"/>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AutoShape 7"/>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8" name="AutoShape 8"/>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9" name="AutoShape 9"/>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0"/>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1" name="AutoShape 11"/>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2" name="AutoShape 12"/>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3" name="AutoShape 13"/>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4" name="AutoShape 14"/>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AutoShape 15"/>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6" name="AutoShape 16"/>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7" name="AutoShape 17"/>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8" name="AutoShape 18"/>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9" name="AutoShape 19"/>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0" name="AutoShape 20"/>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1" name="AutoShape 21"/>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2" name="AutoShape 22"/>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3" name="AutoShape 23"/>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4" name="AutoShape 24"/>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5" name="AutoShape 25"/>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6" name="AutoShape 26"/>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7" name="AutoShape 27"/>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8" name="AutoShape 28"/>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9" name="AutoShape 29"/>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0" name="AutoShape 30"/>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1" name="AutoShape 31"/>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2" name="AutoShape 32"/>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73" name="AutoShape 33"/>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4" name="Oval 34"/>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75" name="Group 35"/>
          <p:cNvGrpSpPr>
            <a:grpSpLocks/>
          </p:cNvGrpSpPr>
          <p:nvPr/>
        </p:nvGrpSpPr>
        <p:grpSpPr bwMode="auto">
          <a:xfrm>
            <a:off x="2743200" y="1600200"/>
            <a:ext cx="3048000" cy="2895600"/>
            <a:chOff x="1728" y="1008"/>
            <a:chExt cx="1920" cy="1824"/>
          </a:xfrm>
        </p:grpSpPr>
        <p:sp>
          <p:nvSpPr>
            <p:cNvPr id="61476" name="AutoShape 36"/>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7" name="AutoShape 37"/>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8" name="AutoShape 38"/>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9" name="AutoShape 39"/>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0" name="AutoShape 40"/>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1" name="AutoShape 41"/>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2" name="AutoShape 42"/>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3" name="AutoShape 43"/>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4" name="AutoShape 44"/>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1485" name="Object 45"/>
          <p:cNvGraphicFramePr>
            <a:graphicFrameLocks noChangeAspect="1"/>
          </p:cNvGraphicFramePr>
          <p:nvPr/>
        </p:nvGraphicFramePr>
        <p:xfrm>
          <a:off x="457200" y="990600"/>
          <a:ext cx="2667000" cy="1808163"/>
        </p:xfrm>
        <a:graphic>
          <a:graphicData uri="http://schemas.openxmlformats.org/presentationml/2006/ole">
            <mc:AlternateContent xmlns:mc="http://schemas.openxmlformats.org/markup-compatibility/2006">
              <mc:Choice xmlns:v="urn:schemas-microsoft-com:vml" Requires="v">
                <p:oleObj spid="_x0000_s9251" r:id="rId4" imgW="4164120" imgH="2829240" progId="">
                  <p:embed/>
                </p:oleObj>
              </mc:Choice>
              <mc:Fallback>
                <p:oleObj r:id="rId4" imgW="4164120" imgH="2829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2667000"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6" name="Text Box 46"/>
          <p:cNvSpPr txBox="1">
            <a:spLocks noChangeArrowheads="1"/>
          </p:cNvSpPr>
          <p:nvPr/>
        </p:nvSpPr>
        <p:spPr bwMode="auto">
          <a:xfrm>
            <a:off x="1828800" y="49530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400"/>
              <a:t>Mosquito exposed to insecticide</a:t>
            </a:r>
            <a:endParaRPr lang="en-GB" sz="2400"/>
          </a:p>
        </p:txBody>
      </p:sp>
      <p:sp>
        <p:nvSpPr>
          <p:cNvPr id="61487" name="Text Box 47"/>
          <p:cNvSpPr txBox="1">
            <a:spLocks noChangeArrowheads="1"/>
          </p:cNvSpPr>
          <p:nvPr/>
        </p:nvSpPr>
        <p:spPr bwMode="auto">
          <a:xfrm>
            <a:off x="762000" y="228600"/>
            <a:ext cx="7772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3000" b="1" dirty="0">
                <a:solidFill>
                  <a:srgbClr val="CC0000"/>
                </a:solidFill>
              </a:rPr>
              <a:t>The working principle of polyester </a:t>
            </a:r>
            <a:r>
              <a:rPr lang="de-DE" sz="3000" b="1" dirty="0" smtClean="0">
                <a:solidFill>
                  <a:srgbClr val="CC0000"/>
                </a:solidFill>
              </a:rPr>
              <a:t>LLIN</a:t>
            </a:r>
            <a:endParaRPr lang="en-GB" sz="3000" b="1" dirty="0">
              <a:solidFill>
                <a:srgbClr val="CC0000"/>
              </a:solidFill>
            </a:endParaRPr>
          </a:p>
        </p:txBody>
      </p:sp>
    </p:spTree>
    <p:extLst>
      <p:ext uri="{BB962C8B-B14F-4D97-AF65-F5344CB8AC3E}">
        <p14:creationId xmlns:p14="http://schemas.microsoft.com/office/powerpoint/2010/main" val="110549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descr="Zig zag"/>
          <p:cNvSpPr>
            <a:spLocks noChangeArrowheads="1"/>
          </p:cNvSpPr>
          <p:nvPr/>
        </p:nvSpPr>
        <p:spPr bwMode="auto">
          <a:xfrm>
            <a:off x="1447800" y="685800"/>
            <a:ext cx="5638800" cy="5562600"/>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7" name="Rectangle 3"/>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68" name="Group 4"/>
          <p:cNvGrpSpPr>
            <a:grpSpLocks/>
          </p:cNvGrpSpPr>
          <p:nvPr/>
        </p:nvGrpSpPr>
        <p:grpSpPr bwMode="auto">
          <a:xfrm>
            <a:off x="2819400" y="1676400"/>
            <a:ext cx="2895600" cy="2743200"/>
            <a:chOff x="1776" y="1056"/>
            <a:chExt cx="1824" cy="1728"/>
          </a:xfrm>
        </p:grpSpPr>
        <p:grpSp>
          <p:nvGrpSpPr>
            <p:cNvPr id="62469" name="Group 5"/>
            <p:cNvGrpSpPr>
              <a:grpSpLocks/>
            </p:cNvGrpSpPr>
            <p:nvPr/>
          </p:nvGrpSpPr>
          <p:grpSpPr bwMode="auto">
            <a:xfrm>
              <a:off x="1920" y="1152"/>
              <a:ext cx="1536" cy="1536"/>
              <a:chOff x="1920" y="1152"/>
              <a:chExt cx="1536" cy="1536"/>
            </a:xfrm>
          </p:grpSpPr>
          <p:sp>
            <p:nvSpPr>
              <p:cNvPr id="62470" name="AutoShape 6"/>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1" name="AutoShape 7"/>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2" name="AutoShape 8"/>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3" name="AutoShape 9"/>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4" name="AutoShape 10"/>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5" name="AutoShape 11"/>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6" name="AutoShape 12"/>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7" name="AutoShape 13"/>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8" name="AutoShape 14"/>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9" name="AutoShape 15"/>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0" name="AutoShape 16"/>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1" name="AutoShape 17"/>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2" name="AutoShape 18"/>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3" name="AutoShape 19"/>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4" name="AutoShape 20"/>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5" name="AutoShape 21"/>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6" name="AutoShape 22"/>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7" name="AutoShape 23"/>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8" name="AutoShape 24"/>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9" name="AutoShape 25"/>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0" name="AutoShape 26"/>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AutoShape 27"/>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2" name="AutoShape 28"/>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3" name="AutoShape 29"/>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4" name="AutoShape 30"/>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5" name="AutoShape 31"/>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6" name="AutoShape 32"/>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7" name="AutoShape 33"/>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8" name="AutoShape 34"/>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9" name="AutoShape 35"/>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00" name="AutoShape 36"/>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1" name="Oval 37"/>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502" name="Group 38"/>
          <p:cNvGrpSpPr>
            <a:grpSpLocks/>
          </p:cNvGrpSpPr>
          <p:nvPr/>
        </p:nvGrpSpPr>
        <p:grpSpPr bwMode="auto">
          <a:xfrm>
            <a:off x="2743200" y="1600200"/>
            <a:ext cx="3048000" cy="2895600"/>
            <a:chOff x="1728" y="1008"/>
            <a:chExt cx="1920" cy="1824"/>
          </a:xfrm>
        </p:grpSpPr>
        <p:sp>
          <p:nvSpPr>
            <p:cNvPr id="62503" name="AutoShape 39"/>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4" name="AutoShape 40"/>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5" name="AutoShape 41"/>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6" name="AutoShape 42"/>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7" name="AutoShape 43"/>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8" name="AutoShape 44"/>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9" name="AutoShape 45"/>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0" name="AutoShape 46"/>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1" name="AutoShape 47"/>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12" name="Text Box 48"/>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400">
                <a:solidFill>
                  <a:srgbClr val="CC0000"/>
                </a:solidFill>
              </a:rPr>
              <a:t>Insecticide lost through washing</a:t>
            </a:r>
            <a:endParaRPr lang="en-GB" sz="2400">
              <a:solidFill>
                <a:srgbClr val="CC0000"/>
              </a:solidFill>
            </a:endParaRPr>
          </a:p>
        </p:txBody>
      </p:sp>
    </p:spTree>
    <p:extLst>
      <p:ext uri="{BB962C8B-B14F-4D97-AF65-F5344CB8AC3E}">
        <p14:creationId xmlns:p14="http://schemas.microsoft.com/office/powerpoint/2010/main" val="3385938320"/>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wipe(down)">
                                      <p:cBhvr>
                                        <p:cTn id="11"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99"/>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3134</Words>
  <Application>Microsoft Macintosh PowerPoint</Application>
  <PresentationFormat>On-screen Show (4:3)</PresentationFormat>
  <Paragraphs>399</Paragraphs>
  <Slides>42</Slides>
  <Notes>28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42</vt:i4>
      </vt:variant>
    </vt:vector>
  </HeadingPairs>
  <TitlesOfParts>
    <vt:vector size="52" baseType="lpstr">
      <vt:lpstr>Calibri</vt:lpstr>
      <vt:lpstr>Courier New</vt:lpstr>
      <vt:lpstr>ＭＳ Ｐゴシック</vt:lpstr>
      <vt:lpstr>Times New Roman</vt:lpstr>
      <vt:lpstr>Wingdings</vt:lpstr>
      <vt:lpstr>Arial</vt:lpstr>
      <vt:lpstr>Office Theme</vt:lpstr>
      <vt:lpstr>Default Design</vt:lpstr>
      <vt:lpstr>Chart</vt:lpstr>
      <vt:lpstr>Excel.Chart.8</vt:lpstr>
      <vt:lpstr>PowerPoint Presentation</vt:lpstr>
      <vt:lpstr>PowerPoint Presentation</vt:lpstr>
      <vt:lpstr>PowerPoint Presentation</vt:lpstr>
      <vt:lpstr>Options for Vector Control</vt:lpstr>
      <vt:lpstr>PowerPoint Presentation</vt:lpstr>
      <vt:lpstr>The LLIN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LLIN Brands</vt:lpstr>
      <vt:lpstr>Current LLIN Brands</vt:lpstr>
      <vt:lpstr>How to identify an LLIN</vt:lpstr>
      <vt:lpstr>Net and LLIN durability</vt:lpstr>
      <vt:lpstr>Stress on net varies</vt:lpstr>
      <vt:lpstr>What is LLIN durability?</vt:lpstr>
      <vt:lpstr>PowerPoint Presentation</vt:lpstr>
      <vt:lpstr>PowerPoint Presentation</vt:lpstr>
      <vt:lpstr>Are the nets still there? </vt:lpstr>
      <vt:lpstr>Net Attrition-Reasons for Net Loss Kenya, 30 Months Post-Distribution</vt:lpstr>
      <vt:lpstr>Attrition</vt:lpstr>
      <vt:lpstr>Are surviving nets still OK? </vt:lpstr>
      <vt:lpstr>How to measure integrity</vt:lpstr>
      <vt:lpstr>How to assess net condition</vt:lpstr>
      <vt:lpstr>How to get composite hole index</vt:lpstr>
      <vt:lpstr>How to analyze hole index data</vt:lpstr>
      <vt:lpstr>PowerPoint Presentation</vt:lpstr>
      <vt:lpstr>How to combine attrition and integrity</vt:lpstr>
      <vt:lpstr>How to combine attrition and integrity</vt:lpstr>
      <vt:lpstr>Plot survival outcome</vt:lpstr>
      <vt:lpstr>Estimating median survival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Butzer</dc:creator>
  <cp:lastModifiedBy>Hannah Koenker</cp:lastModifiedBy>
  <cp:revision>90</cp:revision>
  <dcterms:created xsi:type="dcterms:W3CDTF">2011-11-12T08:05:07Z</dcterms:created>
  <dcterms:modified xsi:type="dcterms:W3CDTF">2016-05-02T17:28:01Z</dcterms:modified>
</cp:coreProperties>
</file>