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sldIdLst>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4722" autoAdjust="0"/>
  </p:normalViewPr>
  <p:slideViewPr>
    <p:cSldViewPr>
      <p:cViewPr varScale="1">
        <p:scale>
          <a:sx n="94" d="100"/>
          <a:sy n="94" d="100"/>
        </p:scale>
        <p:origin x="2160" y="1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F700EA-CE98-4F5F-BA48-881B6C8291AA}" type="datetimeFigureOut">
              <a:rPr lang="en-US" smtClean="0"/>
              <a:t>3/23/16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4E551-03EC-4B1F-8B1C-DFD302404865}" type="slidenum">
              <a:rPr lang="en-US" smtClean="0"/>
              <a:t>‹#›</a:t>
            </a:fld>
            <a:endParaRPr lang="en-US"/>
          </a:p>
        </p:txBody>
      </p:sp>
    </p:spTree>
    <p:extLst>
      <p:ext uri="{BB962C8B-B14F-4D97-AF65-F5344CB8AC3E}">
        <p14:creationId xmlns:p14="http://schemas.microsoft.com/office/powerpoint/2010/main" val="274970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size of a cluster (village, community or census</a:t>
            </a:r>
            <a:r>
              <a:rPr lang="en-US" sz="1200" kern="1200" baseline="0" dirty="0" smtClean="0">
                <a:solidFill>
                  <a:schemeClr val="tx1"/>
                </a:solidFill>
                <a:effectLst/>
                <a:latin typeface="+mn-lt"/>
                <a:ea typeface="+mn-ea"/>
                <a:cs typeface="+mn-cs"/>
              </a:rPr>
              <a:t> enumeration area) is not already known, </a:t>
            </a:r>
            <a:r>
              <a:rPr lang="en-US" sz="1200" kern="1200" dirty="0" smtClean="0">
                <a:solidFill>
                  <a:schemeClr val="tx1"/>
                </a:solidFill>
                <a:effectLst/>
                <a:latin typeface="+mn-lt"/>
                <a:ea typeface="+mn-ea"/>
                <a:cs typeface="+mn-cs"/>
              </a:rPr>
              <a:t>the supervisor inquires from the local authorities the approximate size during the mobilization phase. If the size is more than 200 households, the community should be divided into 2 or more approximately equal sections. This is done because otherwise it would take too long to list all households and would require an additional day to cover that cluster.</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3</a:t>
            </a:fld>
            <a:endParaRPr lang="en-US"/>
          </a:p>
        </p:txBody>
      </p:sp>
    </p:spTree>
    <p:extLst>
      <p:ext uri="{BB962C8B-B14F-4D97-AF65-F5344CB8AC3E}">
        <p14:creationId xmlns:p14="http://schemas.microsoft.com/office/powerpoint/2010/main" val="4292840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The last number entered (n) is looked up in the first column of the random number table provided to the supervisor under "listed </a:t>
            </a:r>
            <a:r>
              <a:rPr lang="en-US" sz="1200" kern="1200" dirty="0" err="1" smtClean="0">
                <a:solidFill>
                  <a:schemeClr val="tx1"/>
                </a:solidFill>
                <a:effectLst/>
                <a:latin typeface="+mn-lt"/>
                <a:ea typeface="+mn-ea"/>
                <a:cs typeface="+mn-cs"/>
              </a:rPr>
              <a:t>hh</a:t>
            </a:r>
            <a:r>
              <a:rPr lang="en-US" sz="1200" kern="1200" dirty="0" smtClean="0">
                <a:solidFill>
                  <a:schemeClr val="tx1"/>
                </a:solidFill>
                <a:effectLst/>
                <a:latin typeface="+mn-lt"/>
                <a:ea typeface="+mn-ea"/>
                <a:cs typeface="+mn-cs"/>
              </a:rPr>
              <a:t>" which is the total number of households listed.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Let’s say that number is “36". Now you go across the row “36" and there are 15 columns labeled at the top as 1-15 which are the households to be sampled: 1, 3, 6, 8, 10, .... etc.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This refers to the cumulative list of households of column "#" in the listing form. So the supervisor marks that number with an "X" in the "selected" column of the listing form and those are the sampled households.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Note: </a:t>
            </a:r>
            <a:r>
              <a:rPr lang="es-ES" sz="1200" kern="1200" dirty="0" err="1" smtClean="0">
                <a:solidFill>
                  <a:schemeClr val="tx1"/>
                </a:solidFill>
                <a:effectLst/>
                <a:latin typeface="+mn-lt"/>
                <a:ea typeface="+mn-ea"/>
                <a:cs typeface="+mn-cs"/>
              </a:rPr>
              <a:t>This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example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from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earlier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study</a:t>
            </a:r>
            <a:r>
              <a:rPr lang="es-ES" sz="1200" kern="1200" dirty="0" smtClean="0">
                <a:solidFill>
                  <a:schemeClr val="tx1"/>
                </a:solidFill>
                <a:effectLst/>
                <a:latin typeface="+mn-lt"/>
                <a:ea typeface="+mn-ea"/>
                <a:cs typeface="+mn-cs"/>
              </a:rPr>
              <a:t> and, </a:t>
            </a:r>
            <a:r>
              <a:rPr lang="es-ES" sz="1200" kern="1200" dirty="0" err="1" smtClean="0">
                <a:solidFill>
                  <a:schemeClr val="tx1"/>
                </a:solidFill>
                <a:effectLst/>
                <a:latin typeface="+mn-lt"/>
                <a:ea typeface="+mn-ea"/>
                <a:cs typeface="+mn-cs"/>
              </a:rPr>
              <a:t>therefore</a:t>
            </a:r>
            <a:r>
              <a:rPr lang="es-ES" sz="1200" kern="1200" dirty="0" smtClean="0">
                <a:solidFill>
                  <a:schemeClr val="tx1"/>
                </a:solidFill>
                <a:effectLst/>
                <a:latin typeface="+mn-lt"/>
                <a:ea typeface="+mn-ea"/>
                <a:cs typeface="+mn-cs"/>
              </a:rPr>
              <a:t>, has 15 </a:t>
            </a:r>
            <a:r>
              <a:rPr lang="es-ES" sz="1200" kern="1200" dirty="0" err="1" smtClean="0">
                <a:solidFill>
                  <a:schemeClr val="tx1"/>
                </a:solidFill>
                <a:effectLst/>
                <a:latin typeface="+mn-lt"/>
                <a:ea typeface="+mn-ea"/>
                <a:cs typeface="+mn-cs"/>
              </a:rPr>
              <a:t>selected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households</a:t>
            </a:r>
            <a:r>
              <a:rPr lang="es-ES" sz="1200" kern="1200" dirty="0" smtClean="0">
                <a:solidFill>
                  <a:schemeClr val="tx1"/>
                </a:solidFill>
                <a:effectLst/>
                <a:latin typeface="+mn-lt"/>
                <a:ea typeface="+mn-ea"/>
                <a:cs typeface="+mn-cs"/>
              </a:rPr>
              <a:t>. In </a:t>
            </a:r>
            <a:r>
              <a:rPr lang="es-ES" sz="1200" kern="1200" dirty="0" err="1" smtClean="0">
                <a:solidFill>
                  <a:schemeClr val="tx1"/>
                </a:solidFill>
                <a:effectLst/>
                <a:latin typeface="+mn-lt"/>
                <a:ea typeface="+mn-ea"/>
                <a:cs typeface="+mn-cs"/>
              </a:rPr>
              <a:t>our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study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have</a:t>
            </a:r>
            <a:r>
              <a:rPr lang="es-ES" sz="1200" kern="1200" dirty="0" smtClean="0">
                <a:solidFill>
                  <a:schemeClr val="tx1"/>
                </a:solidFill>
                <a:effectLst/>
                <a:latin typeface="+mn-lt"/>
                <a:ea typeface="+mn-ea"/>
                <a:cs typeface="+mn-cs"/>
              </a:rPr>
              <a:t> 10!!!!</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04E551-03EC-4B1F-8B1C-DFD302404865}" type="slidenum">
              <a:rPr lang="en-US" smtClean="0"/>
              <a:t>12</a:t>
            </a:fld>
            <a:endParaRPr lang="en-US"/>
          </a:p>
        </p:txBody>
      </p:sp>
    </p:spTree>
    <p:extLst>
      <p:ext uri="{BB962C8B-B14F-4D97-AF65-F5344CB8AC3E}">
        <p14:creationId xmlns:p14="http://schemas.microsoft.com/office/powerpoint/2010/main" val="3851739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err="1" smtClean="0"/>
              <a:t>Here</a:t>
            </a:r>
            <a:r>
              <a:rPr lang="es-ES" b="0" dirty="0" smtClean="0"/>
              <a:t> </a:t>
            </a:r>
            <a:r>
              <a:rPr lang="es-ES" b="0" dirty="0" err="1" smtClean="0"/>
              <a:t>we</a:t>
            </a:r>
            <a:r>
              <a:rPr lang="es-ES" b="0" dirty="0" smtClean="0"/>
              <a:t> </a:t>
            </a:r>
            <a:r>
              <a:rPr lang="es-ES" b="0" dirty="0" err="1" smtClean="0"/>
              <a:t>see</a:t>
            </a:r>
            <a:r>
              <a:rPr lang="es-ES" b="0" dirty="0" smtClean="0"/>
              <a:t> </a:t>
            </a:r>
            <a:r>
              <a:rPr lang="es-ES" b="0" dirty="0" err="1" smtClean="0"/>
              <a:t>the</a:t>
            </a:r>
            <a:r>
              <a:rPr lang="es-ES" b="0" dirty="0" smtClean="0"/>
              <a:t> </a:t>
            </a:r>
            <a:r>
              <a:rPr lang="es-ES" b="0" dirty="0" err="1" smtClean="0"/>
              <a:t>completed</a:t>
            </a:r>
            <a:r>
              <a:rPr lang="es-ES" b="0" dirty="0" smtClean="0"/>
              <a:t> </a:t>
            </a:r>
            <a:r>
              <a:rPr lang="es-ES" b="0" dirty="0" err="1" smtClean="0"/>
              <a:t>list</a:t>
            </a:r>
            <a:r>
              <a:rPr lang="es-ES" b="0" dirty="0" smtClean="0"/>
              <a:t> </a:t>
            </a:r>
            <a:r>
              <a:rPr lang="es-ES" b="0" dirty="0" err="1" smtClean="0"/>
              <a:t>with</a:t>
            </a:r>
            <a:r>
              <a:rPr lang="es-ES" b="0" dirty="0" smtClean="0"/>
              <a:t> </a:t>
            </a:r>
            <a:r>
              <a:rPr lang="es-ES" b="0" dirty="0" err="1" smtClean="0"/>
              <a:t>selected</a:t>
            </a:r>
            <a:r>
              <a:rPr lang="es-ES" b="0" dirty="0" smtClean="0"/>
              <a:t> </a:t>
            </a:r>
            <a:r>
              <a:rPr lang="es-ES" b="0" dirty="0" err="1" smtClean="0"/>
              <a:t>households</a:t>
            </a:r>
            <a:r>
              <a:rPr lang="es-ES" b="0" dirty="0" smtClean="0"/>
              <a:t> </a:t>
            </a:r>
            <a:r>
              <a:rPr lang="es-ES" b="0" dirty="0" err="1" smtClean="0"/>
              <a:t>marked</a:t>
            </a:r>
            <a:r>
              <a:rPr lang="es-ES" b="0" dirty="0" smtClean="0"/>
              <a:t> </a:t>
            </a:r>
            <a:r>
              <a:rPr lang="es-ES" b="0" dirty="0" err="1" smtClean="0"/>
              <a:t>with</a:t>
            </a:r>
            <a:r>
              <a:rPr lang="es-ES" b="0" dirty="0" smtClean="0"/>
              <a:t> </a:t>
            </a:r>
            <a:r>
              <a:rPr lang="es-ES" b="0" dirty="0" err="1" smtClean="0"/>
              <a:t>the</a:t>
            </a:r>
            <a:r>
              <a:rPr lang="es-ES" b="0" dirty="0" smtClean="0"/>
              <a:t> X in </a:t>
            </a:r>
            <a:r>
              <a:rPr lang="es-ES" b="0" dirty="0" err="1" smtClean="0"/>
              <a:t>the</a:t>
            </a:r>
            <a:r>
              <a:rPr lang="es-ES" b="0" dirty="0" smtClean="0"/>
              <a:t> “</a:t>
            </a:r>
            <a:r>
              <a:rPr lang="es-ES" b="0" dirty="0" err="1" smtClean="0"/>
              <a:t>selected</a:t>
            </a:r>
            <a:r>
              <a:rPr lang="es-ES" b="0" dirty="0" smtClean="0"/>
              <a:t>” </a:t>
            </a:r>
            <a:r>
              <a:rPr lang="es-ES" b="0" dirty="0" err="1" smtClean="0"/>
              <a:t>column</a:t>
            </a:r>
            <a:r>
              <a:rPr lang="es-ES" b="0" dirty="0" smtClean="0"/>
              <a:t>.</a:t>
            </a:r>
          </a:p>
          <a:p>
            <a:endParaRPr lang="es-ES" b="0" dirty="0" smtClean="0"/>
          </a:p>
          <a:p>
            <a:r>
              <a:rPr lang="es-ES" b="0" dirty="0" err="1" smtClean="0"/>
              <a:t>Imprtant</a:t>
            </a:r>
            <a:r>
              <a:rPr lang="es-ES" b="0" dirty="0" smtClean="0"/>
              <a:t>: </a:t>
            </a:r>
            <a:r>
              <a:rPr lang="es-ES" b="0" dirty="0" err="1" smtClean="0"/>
              <a:t>the</a:t>
            </a:r>
            <a:r>
              <a:rPr lang="es-ES" b="0" dirty="0" smtClean="0"/>
              <a:t> ID </a:t>
            </a:r>
            <a:r>
              <a:rPr lang="es-ES" b="0" dirty="0" err="1" smtClean="0"/>
              <a:t>number</a:t>
            </a:r>
            <a:r>
              <a:rPr lang="es-ES" b="0" dirty="0" smtClean="0"/>
              <a:t> </a:t>
            </a:r>
            <a:r>
              <a:rPr lang="es-ES" b="0" dirty="0" err="1" smtClean="0"/>
              <a:t>for</a:t>
            </a:r>
            <a:r>
              <a:rPr lang="es-ES" b="0" dirty="0" smtClean="0"/>
              <a:t> </a:t>
            </a:r>
            <a:r>
              <a:rPr lang="es-ES" b="0" dirty="0" err="1" smtClean="0"/>
              <a:t>the</a:t>
            </a:r>
            <a:r>
              <a:rPr lang="es-ES" b="0" dirty="0" smtClean="0"/>
              <a:t> </a:t>
            </a:r>
            <a:r>
              <a:rPr lang="es-ES" b="0" dirty="0" err="1" smtClean="0"/>
              <a:t>household</a:t>
            </a:r>
            <a:r>
              <a:rPr lang="es-ES" b="0" dirty="0" smtClean="0"/>
              <a:t> to be </a:t>
            </a:r>
            <a:r>
              <a:rPr lang="es-ES" b="0" dirty="0" err="1" smtClean="0"/>
              <a:t>entered</a:t>
            </a:r>
            <a:r>
              <a:rPr lang="es-ES" b="0" dirty="0" smtClean="0"/>
              <a:t> </a:t>
            </a:r>
            <a:r>
              <a:rPr lang="es-ES" b="0" dirty="0" err="1" smtClean="0"/>
              <a:t>into</a:t>
            </a:r>
            <a:r>
              <a:rPr lang="es-ES" b="0" dirty="0" smtClean="0"/>
              <a:t> </a:t>
            </a:r>
            <a:r>
              <a:rPr lang="es-ES" b="0" dirty="0" err="1" smtClean="0"/>
              <a:t>the</a:t>
            </a:r>
            <a:r>
              <a:rPr lang="es-ES" b="0" dirty="0" smtClean="0"/>
              <a:t> </a:t>
            </a:r>
            <a:r>
              <a:rPr lang="es-ES" b="0" dirty="0" err="1" smtClean="0"/>
              <a:t>questionnaire</a:t>
            </a:r>
            <a:r>
              <a:rPr lang="es-ES" b="0" dirty="0" smtClean="0"/>
              <a:t> </a:t>
            </a:r>
            <a:r>
              <a:rPr lang="es-ES" b="0" dirty="0" err="1" smtClean="0"/>
              <a:t>is</a:t>
            </a:r>
            <a:r>
              <a:rPr lang="es-ES" b="0" dirty="0" smtClean="0"/>
              <a:t> NOT </a:t>
            </a:r>
            <a:r>
              <a:rPr lang="es-ES" b="0" dirty="0" err="1" smtClean="0"/>
              <a:t>the</a:t>
            </a:r>
            <a:r>
              <a:rPr lang="es-ES" b="0" dirty="0" smtClean="0"/>
              <a:t> </a:t>
            </a:r>
            <a:r>
              <a:rPr lang="es-ES" b="0" dirty="0" err="1" smtClean="0"/>
              <a:t>running</a:t>
            </a:r>
            <a:r>
              <a:rPr lang="es-ES" b="0" dirty="0" smtClean="0"/>
              <a:t> </a:t>
            </a:r>
            <a:r>
              <a:rPr lang="es-ES" b="0" dirty="0" err="1" smtClean="0"/>
              <a:t>number</a:t>
            </a:r>
            <a:r>
              <a:rPr lang="es-ES" b="0" dirty="0" smtClean="0"/>
              <a:t> in </a:t>
            </a:r>
            <a:r>
              <a:rPr lang="es-ES" b="0" dirty="0" err="1" smtClean="0"/>
              <a:t>the</a:t>
            </a:r>
            <a:r>
              <a:rPr lang="es-ES" b="0" dirty="0" smtClean="0"/>
              <a:t> supervisor/# </a:t>
            </a:r>
            <a:r>
              <a:rPr lang="es-ES" b="0" dirty="0" err="1" smtClean="0"/>
              <a:t>column</a:t>
            </a:r>
            <a:r>
              <a:rPr lang="es-ES" b="0" dirty="0" smtClean="0"/>
              <a:t>, </a:t>
            </a:r>
            <a:r>
              <a:rPr lang="es-ES" b="0" dirty="0" err="1" smtClean="0"/>
              <a:t>but</a:t>
            </a:r>
            <a:r>
              <a:rPr lang="es-ES" b="0" dirty="0" smtClean="0"/>
              <a:t> </a:t>
            </a:r>
            <a:r>
              <a:rPr lang="es-ES" b="0" dirty="0" err="1" smtClean="0"/>
              <a:t>the</a:t>
            </a:r>
            <a:r>
              <a:rPr lang="es-ES" b="0" dirty="0" smtClean="0"/>
              <a:t> </a:t>
            </a:r>
            <a:r>
              <a:rPr lang="es-ES" b="0" dirty="0" err="1" smtClean="0"/>
              <a:t>number</a:t>
            </a:r>
            <a:r>
              <a:rPr lang="es-ES" b="0" dirty="0" smtClean="0"/>
              <a:t> </a:t>
            </a:r>
            <a:r>
              <a:rPr lang="es-ES" b="0" dirty="0" err="1" smtClean="0"/>
              <a:t>originally</a:t>
            </a:r>
            <a:r>
              <a:rPr lang="es-ES" b="0" baseline="0" dirty="0" smtClean="0"/>
              <a:t> </a:t>
            </a:r>
            <a:r>
              <a:rPr lang="es-ES" b="0" baseline="0" dirty="0" err="1" smtClean="0"/>
              <a:t>given</a:t>
            </a:r>
            <a:r>
              <a:rPr lang="es-ES" b="0" baseline="0" dirty="0" smtClean="0"/>
              <a:t> </a:t>
            </a:r>
            <a:r>
              <a:rPr lang="es-ES" b="0" baseline="0" dirty="0" err="1" smtClean="0"/>
              <a:t>by</a:t>
            </a:r>
            <a:r>
              <a:rPr lang="es-ES" b="0" baseline="0" dirty="0" smtClean="0"/>
              <a:t> </a:t>
            </a:r>
            <a:r>
              <a:rPr lang="es-ES" b="0" baseline="0" dirty="0" err="1" smtClean="0"/>
              <a:t>the</a:t>
            </a:r>
            <a:r>
              <a:rPr lang="es-ES" b="0" baseline="0" dirty="0" smtClean="0"/>
              <a:t> </a:t>
            </a:r>
            <a:r>
              <a:rPr lang="es-ES" b="0" baseline="0" dirty="0" err="1" smtClean="0"/>
              <a:t>interviewer</a:t>
            </a:r>
            <a:r>
              <a:rPr lang="es-ES" b="0" baseline="0" dirty="0" smtClean="0"/>
              <a:t> </a:t>
            </a:r>
            <a:r>
              <a:rPr lang="es-ES" b="0" baseline="0" dirty="0" err="1" smtClean="0"/>
              <a:t>during</a:t>
            </a:r>
            <a:r>
              <a:rPr lang="es-ES" b="0" baseline="0" dirty="0" smtClean="0"/>
              <a:t> </a:t>
            </a:r>
            <a:r>
              <a:rPr lang="es-ES" b="0" baseline="0" dirty="0" err="1" smtClean="0"/>
              <a:t>listing</a:t>
            </a:r>
            <a:r>
              <a:rPr lang="es-ES" b="0" baseline="0" dirty="0" smtClean="0"/>
              <a:t> and </a:t>
            </a:r>
            <a:r>
              <a:rPr lang="es-ES" b="0" baseline="0" dirty="0" err="1" smtClean="0"/>
              <a:t>entered</a:t>
            </a:r>
            <a:r>
              <a:rPr lang="es-ES" b="0" baseline="0" dirty="0" smtClean="0"/>
              <a:t> in </a:t>
            </a:r>
            <a:r>
              <a:rPr lang="es-ES" b="0" baseline="0" dirty="0" err="1" smtClean="0"/>
              <a:t>the</a:t>
            </a:r>
            <a:r>
              <a:rPr lang="es-ES" b="0" baseline="0" dirty="0" smtClean="0"/>
              <a:t> “HH-ID” </a:t>
            </a:r>
            <a:r>
              <a:rPr lang="es-ES" b="0" baseline="0" dirty="0" err="1" smtClean="0"/>
              <a:t>column</a:t>
            </a:r>
            <a:r>
              <a:rPr lang="es-ES" b="0" baseline="0" dirty="0" smtClean="0"/>
              <a:t> (</a:t>
            </a:r>
            <a:r>
              <a:rPr lang="es-ES" b="0" baseline="0" dirty="0" err="1" smtClean="0"/>
              <a:t>here</a:t>
            </a:r>
            <a:r>
              <a:rPr lang="es-ES" b="0" baseline="0" dirty="0" smtClean="0"/>
              <a:t> </a:t>
            </a:r>
            <a:r>
              <a:rPr lang="es-ES" b="0" baseline="0" dirty="0" err="1" smtClean="0"/>
              <a:t>marked</a:t>
            </a:r>
            <a:r>
              <a:rPr lang="es-ES" b="0" baseline="0" dirty="0" smtClean="0"/>
              <a:t> </a:t>
            </a:r>
            <a:r>
              <a:rPr lang="es-ES" b="0" baseline="0" dirty="0" err="1" smtClean="0"/>
              <a:t>with</a:t>
            </a:r>
            <a:r>
              <a:rPr lang="es-ES" b="0" baseline="0" dirty="0" smtClean="0"/>
              <a:t> </a:t>
            </a:r>
            <a:r>
              <a:rPr lang="es-ES" b="0" baseline="0" dirty="0" err="1" smtClean="0"/>
              <a:t>the</a:t>
            </a:r>
            <a:r>
              <a:rPr lang="es-ES" b="0" baseline="0" dirty="0" smtClean="0"/>
              <a:t> red </a:t>
            </a:r>
            <a:r>
              <a:rPr lang="es-ES" b="0" baseline="0" dirty="0" err="1" smtClean="0"/>
              <a:t>circle</a:t>
            </a:r>
            <a:r>
              <a:rPr lang="es-ES" b="0" baseline="0" dirty="0" smtClean="0"/>
              <a:t>)</a:t>
            </a:r>
            <a:endParaRPr lang="en-US" b="0" dirty="0"/>
          </a:p>
        </p:txBody>
      </p:sp>
      <p:sp>
        <p:nvSpPr>
          <p:cNvPr id="4" name="Slide Number Placeholder 3"/>
          <p:cNvSpPr>
            <a:spLocks noGrp="1"/>
          </p:cNvSpPr>
          <p:nvPr>
            <p:ph type="sldNum" sz="quarter" idx="10"/>
          </p:nvPr>
        </p:nvSpPr>
        <p:spPr/>
        <p:txBody>
          <a:bodyPr/>
          <a:lstStyle/>
          <a:p>
            <a:fld id="{9A04E551-03EC-4B1F-8B1C-DFD302404865}" type="slidenum">
              <a:rPr lang="en-US" smtClean="0"/>
              <a:t>13</a:t>
            </a:fld>
            <a:endParaRPr lang="en-US"/>
          </a:p>
        </p:txBody>
      </p:sp>
    </p:spTree>
    <p:extLst>
      <p:ext uri="{BB962C8B-B14F-4D97-AF65-F5344CB8AC3E}">
        <p14:creationId xmlns:p14="http://schemas.microsoft.com/office/powerpoint/2010/main" val="339210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The household ID entered on the questionnaire is the ID number given by the interviewer in the listing form.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dirty="0" smtClean="0">
                <a:solidFill>
                  <a:schemeClr val="tx1"/>
                </a:solidFill>
                <a:effectLst/>
                <a:latin typeface="+mn-lt"/>
                <a:ea typeface="+mn-ea"/>
                <a:cs typeface="+mn-cs"/>
              </a:rPr>
              <a:t>It is important that on each questionnaire also the interviewer code is entered in order to distinguish potential duplicate HH-ID numbers within a cluster.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sz="1200" b="0" kern="1200" dirty="0" err="1" smtClean="0">
                <a:solidFill>
                  <a:schemeClr val="tx1"/>
                </a:solidFill>
                <a:effectLst/>
                <a:latin typeface="+mn-lt"/>
                <a:ea typeface="+mn-ea"/>
                <a:cs typeface="+mn-cs"/>
              </a:rPr>
              <a:t>You</a:t>
            </a:r>
            <a:r>
              <a:rPr lang="es-ES" sz="1200" b="0" kern="1200" dirty="0" smtClean="0">
                <a:solidFill>
                  <a:schemeClr val="tx1"/>
                </a:solidFill>
                <a:effectLst/>
                <a:latin typeface="+mn-lt"/>
                <a:ea typeface="+mn-ea"/>
                <a:cs typeface="+mn-cs"/>
              </a:rPr>
              <a:t> </a:t>
            </a:r>
            <a:r>
              <a:rPr lang="es-ES" sz="1200" b="0" kern="1200" dirty="0" err="1" smtClean="0">
                <a:solidFill>
                  <a:schemeClr val="tx1"/>
                </a:solidFill>
                <a:effectLst/>
                <a:latin typeface="+mn-lt"/>
                <a:ea typeface="+mn-ea"/>
                <a:cs typeface="+mn-cs"/>
              </a:rPr>
              <a:t>see</a:t>
            </a:r>
            <a:r>
              <a:rPr lang="es-ES" sz="1200" b="0" kern="1200" dirty="0" smtClean="0">
                <a:solidFill>
                  <a:schemeClr val="tx1"/>
                </a:solidFill>
                <a:effectLst/>
                <a:latin typeface="+mn-lt"/>
                <a:ea typeface="+mn-ea"/>
                <a:cs typeface="+mn-cs"/>
              </a:rPr>
              <a:t> </a:t>
            </a:r>
            <a:r>
              <a:rPr lang="es-ES" sz="1200" b="0" kern="1200" dirty="0" err="1" smtClean="0">
                <a:solidFill>
                  <a:schemeClr val="tx1"/>
                </a:solidFill>
                <a:effectLst/>
                <a:latin typeface="+mn-lt"/>
                <a:ea typeface="+mn-ea"/>
                <a:cs typeface="+mn-cs"/>
              </a:rPr>
              <a:t>here</a:t>
            </a:r>
            <a:r>
              <a:rPr lang="es-ES" sz="1200" b="0" kern="1200" dirty="0" smtClean="0">
                <a:solidFill>
                  <a:schemeClr val="tx1"/>
                </a:solidFill>
                <a:effectLst/>
                <a:latin typeface="+mn-lt"/>
                <a:ea typeface="+mn-ea"/>
                <a:cs typeface="+mn-cs"/>
              </a:rPr>
              <a:t> </a:t>
            </a:r>
            <a:r>
              <a:rPr lang="es-ES" sz="1200" b="0" kern="1200" dirty="0" err="1" smtClean="0">
                <a:solidFill>
                  <a:schemeClr val="tx1"/>
                </a:solidFill>
                <a:effectLst/>
                <a:latin typeface="+mn-lt"/>
                <a:ea typeface="+mn-ea"/>
                <a:cs typeface="+mn-cs"/>
              </a:rPr>
              <a:t>that</a:t>
            </a:r>
            <a:r>
              <a:rPr lang="es-ES" sz="1200" b="0" kern="1200" dirty="0" smtClean="0">
                <a:solidFill>
                  <a:schemeClr val="tx1"/>
                </a:solidFill>
                <a:effectLst/>
                <a:latin typeface="+mn-lt"/>
                <a:ea typeface="+mn-ea"/>
                <a:cs typeface="+mn-cs"/>
              </a:rPr>
              <a:t> </a:t>
            </a:r>
            <a:r>
              <a:rPr lang="es-ES" sz="1200" b="0" kern="1200" dirty="0" err="1" smtClean="0">
                <a:solidFill>
                  <a:schemeClr val="tx1"/>
                </a:solidFill>
                <a:effectLst/>
                <a:latin typeface="+mn-lt"/>
                <a:ea typeface="+mn-ea"/>
                <a:cs typeface="+mn-cs"/>
              </a:rPr>
              <a:t>four</a:t>
            </a:r>
            <a:r>
              <a:rPr lang="es-ES" sz="1200" b="0" kern="1200" dirty="0" smtClean="0">
                <a:solidFill>
                  <a:schemeClr val="tx1"/>
                </a:solidFill>
                <a:effectLst/>
                <a:latin typeface="+mn-lt"/>
                <a:ea typeface="+mn-ea"/>
                <a:cs typeface="+mn-cs"/>
              </a:rPr>
              <a:t> </a:t>
            </a:r>
            <a:r>
              <a:rPr lang="es-ES" sz="1200" b="0" kern="1200" dirty="0" err="1" smtClean="0">
                <a:solidFill>
                  <a:schemeClr val="tx1"/>
                </a:solidFill>
                <a:effectLst/>
                <a:latin typeface="+mn-lt"/>
                <a:ea typeface="+mn-ea"/>
                <a:cs typeface="+mn-cs"/>
              </a:rPr>
              <a:t>digits</a:t>
            </a:r>
            <a:r>
              <a:rPr lang="es-ES" sz="1200" b="0" kern="1200" dirty="0" smtClean="0">
                <a:solidFill>
                  <a:schemeClr val="tx1"/>
                </a:solidFill>
                <a:effectLst/>
                <a:latin typeface="+mn-lt"/>
                <a:ea typeface="+mn-ea"/>
                <a:cs typeface="+mn-cs"/>
              </a:rPr>
              <a:t> are </a:t>
            </a:r>
            <a:r>
              <a:rPr lang="es-ES" sz="1200" b="0" kern="1200" dirty="0" err="1" smtClean="0">
                <a:solidFill>
                  <a:schemeClr val="tx1"/>
                </a:solidFill>
                <a:effectLst/>
                <a:latin typeface="+mn-lt"/>
                <a:ea typeface="+mn-ea"/>
                <a:cs typeface="+mn-cs"/>
              </a:rPr>
              <a:t>allowed</a:t>
            </a:r>
            <a:r>
              <a:rPr lang="es-ES" sz="1200" b="0" kern="1200" dirty="0" smtClean="0">
                <a:solidFill>
                  <a:schemeClr val="tx1"/>
                </a:solidFill>
                <a:effectLst/>
                <a:latin typeface="+mn-lt"/>
                <a:ea typeface="+mn-ea"/>
                <a:cs typeface="+mn-cs"/>
              </a:rPr>
              <a:t> </a:t>
            </a:r>
            <a:r>
              <a:rPr lang="es-ES" sz="1200" b="0" kern="1200" dirty="0" err="1" smtClean="0">
                <a:solidFill>
                  <a:schemeClr val="tx1"/>
                </a:solidFill>
                <a:effectLst/>
                <a:latin typeface="+mn-lt"/>
                <a:ea typeface="+mn-ea"/>
                <a:cs typeface="+mn-cs"/>
              </a:rPr>
              <a:t>for</a:t>
            </a:r>
            <a:r>
              <a:rPr lang="es-ES" sz="1200" b="0" kern="1200" dirty="0" smtClean="0">
                <a:solidFill>
                  <a:schemeClr val="tx1"/>
                </a:solidFill>
                <a:effectLst/>
                <a:latin typeface="+mn-lt"/>
                <a:ea typeface="+mn-ea"/>
                <a:cs typeface="+mn-cs"/>
              </a:rPr>
              <a:t> </a:t>
            </a:r>
            <a:r>
              <a:rPr lang="es-ES" sz="1200" b="0" kern="1200" dirty="0" err="1" smtClean="0">
                <a:solidFill>
                  <a:schemeClr val="tx1"/>
                </a:solidFill>
                <a:effectLst/>
                <a:latin typeface="+mn-lt"/>
                <a:ea typeface="+mn-ea"/>
                <a:cs typeface="+mn-cs"/>
              </a:rPr>
              <a:t>the</a:t>
            </a:r>
            <a:r>
              <a:rPr lang="es-ES" sz="1200" b="0" kern="1200" dirty="0" smtClean="0">
                <a:solidFill>
                  <a:schemeClr val="tx1"/>
                </a:solidFill>
                <a:effectLst/>
                <a:latin typeface="+mn-lt"/>
                <a:ea typeface="+mn-ea"/>
                <a:cs typeface="+mn-cs"/>
              </a:rPr>
              <a:t> </a:t>
            </a:r>
            <a:r>
              <a:rPr lang="es-ES" sz="1200" b="0" kern="1200" dirty="0" err="1" smtClean="0">
                <a:solidFill>
                  <a:schemeClr val="tx1"/>
                </a:solidFill>
                <a:effectLst/>
                <a:latin typeface="+mn-lt"/>
                <a:ea typeface="+mn-ea"/>
                <a:cs typeface="+mn-cs"/>
              </a:rPr>
              <a:t>household</a:t>
            </a:r>
            <a:r>
              <a:rPr lang="es-ES" sz="1200" b="0" kern="1200" dirty="0" smtClean="0">
                <a:solidFill>
                  <a:schemeClr val="tx1"/>
                </a:solidFill>
                <a:effectLst/>
                <a:latin typeface="+mn-lt"/>
                <a:ea typeface="+mn-ea"/>
                <a:cs typeface="+mn-cs"/>
              </a:rPr>
              <a:t> </a:t>
            </a:r>
            <a:r>
              <a:rPr lang="es-ES" sz="1200" b="0" kern="1200" dirty="0" err="1" smtClean="0">
                <a:solidFill>
                  <a:schemeClr val="tx1"/>
                </a:solidFill>
                <a:effectLst/>
                <a:latin typeface="+mn-lt"/>
                <a:ea typeface="+mn-ea"/>
                <a:cs typeface="+mn-cs"/>
              </a:rPr>
              <a:t>number</a:t>
            </a:r>
            <a:r>
              <a:rPr lang="es-ES" sz="1200" b="0" kern="1200" dirty="0" smtClean="0">
                <a:solidFill>
                  <a:schemeClr val="tx1"/>
                </a:solidFill>
                <a:effectLst/>
                <a:latin typeface="+mn-lt"/>
                <a:ea typeface="+mn-ea"/>
                <a:cs typeface="+mn-cs"/>
              </a:rPr>
              <a:t>.</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This</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is</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because</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due</a:t>
            </a:r>
            <a:r>
              <a:rPr lang="es-ES" sz="1200" b="0" kern="1200" baseline="0" dirty="0" smtClean="0">
                <a:solidFill>
                  <a:schemeClr val="tx1"/>
                </a:solidFill>
                <a:effectLst/>
                <a:latin typeface="+mn-lt"/>
                <a:ea typeface="+mn-ea"/>
                <a:cs typeface="+mn-cs"/>
              </a:rPr>
              <a:t> to </a:t>
            </a:r>
            <a:r>
              <a:rPr lang="es-ES" sz="1200" b="0" kern="1200" baseline="0" dirty="0" err="1" smtClean="0">
                <a:solidFill>
                  <a:schemeClr val="tx1"/>
                </a:solidFill>
                <a:effectLst/>
                <a:latin typeface="+mn-lt"/>
                <a:ea typeface="+mn-ea"/>
                <a:cs typeface="+mn-cs"/>
              </a:rPr>
              <a:t>replacements</a:t>
            </a:r>
            <a:r>
              <a:rPr lang="es-ES" sz="1200" b="0" kern="1200" baseline="0" dirty="0" smtClean="0">
                <a:solidFill>
                  <a:schemeClr val="tx1"/>
                </a:solidFill>
                <a:effectLst/>
                <a:latin typeface="+mn-lt"/>
                <a:ea typeface="+mn-ea"/>
                <a:cs typeface="+mn-cs"/>
              </a:rPr>
              <a:t> of </a:t>
            </a:r>
            <a:r>
              <a:rPr lang="es-ES" sz="1200" b="0" kern="1200" baseline="0" dirty="0" err="1" smtClean="0">
                <a:solidFill>
                  <a:schemeClr val="tx1"/>
                </a:solidFill>
                <a:effectLst/>
                <a:latin typeface="+mn-lt"/>
                <a:ea typeface="+mn-ea"/>
                <a:cs typeface="+mn-cs"/>
              </a:rPr>
              <a:t>interviewers</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interviewer</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code</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may</a:t>
            </a:r>
            <a:r>
              <a:rPr lang="es-ES" sz="1200" b="0" kern="1200" baseline="0" dirty="0" smtClean="0">
                <a:solidFill>
                  <a:schemeClr val="tx1"/>
                </a:solidFill>
                <a:effectLst/>
                <a:latin typeface="+mn-lt"/>
                <a:ea typeface="+mn-ea"/>
                <a:cs typeface="+mn-cs"/>
              </a:rPr>
              <a:t> be 10 </a:t>
            </a:r>
            <a:r>
              <a:rPr lang="es-ES" sz="1200" b="0" kern="1200" baseline="0" dirty="0" err="1" smtClean="0">
                <a:solidFill>
                  <a:schemeClr val="tx1"/>
                </a:solidFill>
                <a:effectLst/>
                <a:latin typeface="+mn-lt"/>
                <a:ea typeface="+mn-ea"/>
                <a:cs typeface="+mn-cs"/>
              </a:rPr>
              <a:t>or</a:t>
            </a:r>
            <a:r>
              <a:rPr lang="es-ES" sz="1200" b="0" kern="1200" baseline="0" dirty="0" smtClean="0">
                <a:solidFill>
                  <a:schemeClr val="tx1"/>
                </a:solidFill>
                <a:effectLst/>
                <a:latin typeface="+mn-lt"/>
                <a:ea typeface="+mn-ea"/>
                <a:cs typeface="+mn-cs"/>
              </a:rPr>
              <a:t> </a:t>
            </a:r>
            <a:r>
              <a:rPr lang="es-ES" sz="1200" b="0" kern="1200" baseline="0" smtClean="0">
                <a:solidFill>
                  <a:schemeClr val="tx1"/>
                </a:solidFill>
                <a:effectLst/>
                <a:latin typeface="+mn-lt"/>
                <a:ea typeface="+mn-ea"/>
                <a:cs typeface="+mn-cs"/>
              </a:rPr>
              <a:t>higher. </a:t>
            </a:r>
            <a:r>
              <a:rPr lang="es-ES" sz="1200" b="0" kern="1200" baseline="0" dirty="0" err="1" smtClean="0">
                <a:solidFill>
                  <a:schemeClr val="tx1"/>
                </a:solidFill>
                <a:effectLst/>
                <a:latin typeface="+mn-lt"/>
                <a:ea typeface="+mn-ea"/>
                <a:cs typeface="+mn-cs"/>
              </a:rPr>
              <a:t>If</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the</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household</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number</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only</a:t>
            </a:r>
            <a:r>
              <a:rPr lang="es-ES" sz="1200" b="0" kern="1200" baseline="0" dirty="0" smtClean="0">
                <a:solidFill>
                  <a:schemeClr val="tx1"/>
                </a:solidFill>
                <a:effectLst/>
                <a:latin typeface="+mn-lt"/>
                <a:ea typeface="+mn-ea"/>
                <a:cs typeface="+mn-cs"/>
              </a:rPr>
              <a:t> has </a:t>
            </a:r>
            <a:r>
              <a:rPr lang="es-ES" sz="1200" b="0" kern="1200" baseline="0" dirty="0" err="1" smtClean="0">
                <a:solidFill>
                  <a:schemeClr val="tx1"/>
                </a:solidFill>
                <a:effectLst/>
                <a:latin typeface="+mn-lt"/>
                <a:ea typeface="+mn-ea"/>
                <a:cs typeface="+mn-cs"/>
              </a:rPr>
              <a:t>three</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digits</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it</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is</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preceeded</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by</a:t>
            </a:r>
            <a:r>
              <a:rPr lang="es-ES" sz="1200" b="0" kern="1200" baseline="0" dirty="0" smtClean="0">
                <a:solidFill>
                  <a:schemeClr val="tx1"/>
                </a:solidFill>
                <a:effectLst/>
                <a:latin typeface="+mn-lt"/>
                <a:ea typeface="+mn-ea"/>
                <a:cs typeface="+mn-cs"/>
              </a:rPr>
              <a:t> a 0 as </a:t>
            </a:r>
            <a:r>
              <a:rPr lang="es-ES" sz="1200" b="0" kern="1200" baseline="0" dirty="0" err="1" smtClean="0">
                <a:solidFill>
                  <a:schemeClr val="tx1"/>
                </a:solidFill>
                <a:effectLst/>
                <a:latin typeface="+mn-lt"/>
                <a:ea typeface="+mn-ea"/>
                <a:cs typeface="+mn-cs"/>
              </a:rPr>
              <a:t>shown</a:t>
            </a:r>
            <a:r>
              <a:rPr lang="es-ES" sz="1200" b="0" kern="1200" baseline="0" dirty="0" smtClean="0">
                <a:solidFill>
                  <a:schemeClr val="tx1"/>
                </a:solidFill>
                <a:effectLst/>
                <a:latin typeface="+mn-lt"/>
                <a:ea typeface="+mn-ea"/>
                <a:cs typeface="+mn-cs"/>
              </a:rPr>
              <a:t> </a:t>
            </a:r>
            <a:r>
              <a:rPr lang="es-ES" sz="1200" b="0" kern="1200" baseline="0" dirty="0" err="1" smtClean="0">
                <a:solidFill>
                  <a:schemeClr val="tx1"/>
                </a:solidFill>
                <a:effectLst/>
                <a:latin typeface="+mn-lt"/>
                <a:ea typeface="+mn-ea"/>
                <a:cs typeface="+mn-cs"/>
              </a:rPr>
              <a:t>here</a:t>
            </a:r>
            <a:r>
              <a:rPr lang="es-ES" sz="1200" b="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14</a:t>
            </a:fld>
            <a:endParaRPr lang="en-US"/>
          </a:p>
        </p:txBody>
      </p:sp>
    </p:spTree>
    <p:extLst>
      <p:ext uri="{BB962C8B-B14F-4D97-AF65-F5344CB8AC3E}">
        <p14:creationId xmlns:p14="http://schemas.microsoft.com/office/powerpoint/2010/main" val="112711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The</a:t>
            </a:r>
            <a:r>
              <a:rPr lang="es-ES" dirty="0" smtClean="0"/>
              <a:t> </a:t>
            </a:r>
            <a:r>
              <a:rPr lang="es-ES" dirty="0" err="1" smtClean="0"/>
              <a:t>row</a:t>
            </a:r>
            <a:r>
              <a:rPr lang="es-ES" dirty="0" smtClean="0"/>
              <a:t> </a:t>
            </a:r>
            <a:r>
              <a:rPr lang="es-ES" dirty="0" err="1" smtClean="0"/>
              <a:t>with</a:t>
            </a:r>
            <a:r>
              <a:rPr lang="es-ES" dirty="0" smtClean="0"/>
              <a:t> </a:t>
            </a:r>
            <a:r>
              <a:rPr lang="es-ES" dirty="0" err="1" smtClean="0"/>
              <a:t>the</a:t>
            </a:r>
            <a:r>
              <a:rPr lang="es-ES" dirty="0" smtClean="0"/>
              <a:t> 36 total </a:t>
            </a:r>
            <a:r>
              <a:rPr lang="es-ES" dirty="0" err="1" smtClean="0"/>
              <a:t>households</a:t>
            </a:r>
            <a:r>
              <a:rPr lang="es-ES" dirty="0" smtClean="0"/>
              <a:t> in </a:t>
            </a:r>
            <a:r>
              <a:rPr lang="es-ES" dirty="0" err="1" smtClean="0"/>
              <a:t>the</a:t>
            </a:r>
            <a:r>
              <a:rPr lang="es-ES" dirty="0" smtClean="0"/>
              <a:t> “</a:t>
            </a:r>
            <a:r>
              <a:rPr lang="es-ES" dirty="0" err="1" smtClean="0"/>
              <a:t>listed</a:t>
            </a:r>
            <a:r>
              <a:rPr lang="es-ES" dirty="0" smtClean="0"/>
              <a:t> </a:t>
            </a:r>
            <a:r>
              <a:rPr lang="es-ES" dirty="0" err="1" smtClean="0"/>
              <a:t>hh</a:t>
            </a:r>
            <a:r>
              <a:rPr lang="es-ES" dirty="0" smtClean="0"/>
              <a:t>” </a:t>
            </a:r>
            <a:r>
              <a:rPr lang="es-ES" dirty="0" err="1" smtClean="0"/>
              <a:t>column</a:t>
            </a:r>
            <a:r>
              <a:rPr lang="es-ES" dirty="0" smtClean="0"/>
              <a:t> </a:t>
            </a:r>
            <a:r>
              <a:rPr lang="es-ES" dirty="0" err="1" smtClean="0"/>
              <a:t>is</a:t>
            </a:r>
            <a:r>
              <a:rPr lang="es-ES" dirty="0" smtClean="0"/>
              <a:t> </a:t>
            </a:r>
            <a:r>
              <a:rPr lang="es-ES" dirty="0" err="1" smtClean="0"/>
              <a:t>used</a:t>
            </a:r>
            <a:r>
              <a:rPr lang="es-ES" dirty="0" smtClean="0"/>
              <a:t> </a:t>
            </a:r>
            <a:r>
              <a:rPr lang="es-ES" dirty="0" err="1" smtClean="0"/>
              <a:t>again</a:t>
            </a:r>
            <a:r>
              <a:rPr lang="es-ES" dirty="0" smtClean="0"/>
              <a:t>, </a:t>
            </a:r>
            <a:r>
              <a:rPr lang="es-ES" dirty="0" err="1" smtClean="0"/>
              <a:t>but</a:t>
            </a:r>
            <a:r>
              <a:rPr lang="es-ES" dirty="0" smtClean="0"/>
              <a:t> </a:t>
            </a:r>
            <a:r>
              <a:rPr lang="es-ES" dirty="0" err="1" smtClean="0"/>
              <a:t>this</a:t>
            </a:r>
            <a:r>
              <a:rPr lang="es-ES" dirty="0" smtClean="0"/>
              <a:t> time </a:t>
            </a:r>
            <a:r>
              <a:rPr lang="es-ES" dirty="0" err="1" smtClean="0"/>
              <a:t>only</a:t>
            </a:r>
            <a:r>
              <a:rPr lang="es-ES" dirty="0" smtClean="0"/>
              <a:t> </a:t>
            </a:r>
            <a:r>
              <a:rPr lang="es-ES" dirty="0" err="1" smtClean="0"/>
              <a:t>the</a:t>
            </a:r>
            <a:r>
              <a:rPr lang="es-ES" dirty="0" smtClean="0"/>
              <a:t> </a:t>
            </a:r>
            <a:r>
              <a:rPr lang="es-ES" dirty="0" err="1" smtClean="0"/>
              <a:t>replacements</a:t>
            </a:r>
            <a:r>
              <a:rPr lang="es-ES" dirty="0" smtClean="0"/>
              <a:t> are </a:t>
            </a:r>
            <a:r>
              <a:rPr lang="es-ES" dirty="0" err="1" smtClean="0"/>
              <a:t>used</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16</a:t>
            </a:fld>
            <a:endParaRPr lang="en-US"/>
          </a:p>
        </p:txBody>
      </p:sp>
    </p:spTree>
    <p:extLst>
      <p:ext uri="{BB962C8B-B14F-4D97-AF65-F5344CB8AC3E}">
        <p14:creationId xmlns:p14="http://schemas.microsoft.com/office/powerpoint/2010/main" val="3505590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For</a:t>
            </a:r>
            <a:r>
              <a:rPr lang="es-ES" dirty="0" smtClean="0"/>
              <a:t> </a:t>
            </a:r>
            <a:r>
              <a:rPr lang="es-ES" dirty="0" err="1" smtClean="0"/>
              <a:t>example</a:t>
            </a:r>
            <a:r>
              <a:rPr lang="es-ES" dirty="0" smtClean="0"/>
              <a:t>: </a:t>
            </a:r>
            <a:r>
              <a:rPr lang="es-ES" dirty="0" err="1" smtClean="0"/>
              <a:t>if</a:t>
            </a:r>
            <a:r>
              <a:rPr lang="es-ES" dirty="0" smtClean="0"/>
              <a:t> </a:t>
            </a:r>
            <a:r>
              <a:rPr lang="es-ES" dirty="0" err="1" smtClean="0"/>
              <a:t>there</a:t>
            </a:r>
            <a:r>
              <a:rPr lang="es-ES" dirty="0" smtClean="0"/>
              <a:t> </a:t>
            </a:r>
            <a:r>
              <a:rPr lang="es-ES" dirty="0" err="1" smtClean="0"/>
              <a:t>is</a:t>
            </a:r>
            <a:r>
              <a:rPr lang="es-ES" dirty="0" smtClean="0"/>
              <a:t> </a:t>
            </a:r>
            <a:r>
              <a:rPr lang="es-ES" dirty="0" err="1" smtClean="0"/>
              <a:t>need</a:t>
            </a:r>
            <a:r>
              <a:rPr lang="es-ES" dirty="0" smtClean="0"/>
              <a:t> </a:t>
            </a:r>
            <a:r>
              <a:rPr lang="es-ES" dirty="0" err="1" smtClean="0"/>
              <a:t>for</a:t>
            </a:r>
            <a:r>
              <a:rPr lang="es-ES" dirty="0" smtClean="0"/>
              <a:t> 5 </a:t>
            </a:r>
            <a:r>
              <a:rPr lang="es-ES" dirty="0" err="1" smtClean="0"/>
              <a:t>replacements</a:t>
            </a:r>
            <a:r>
              <a:rPr lang="es-ES" dirty="0" smtClean="0"/>
              <a:t>, </a:t>
            </a:r>
            <a:r>
              <a:rPr lang="es-ES" dirty="0" err="1" smtClean="0"/>
              <a:t>the</a:t>
            </a:r>
            <a:r>
              <a:rPr lang="es-ES" dirty="0" smtClean="0"/>
              <a:t> </a:t>
            </a:r>
            <a:r>
              <a:rPr lang="es-ES" dirty="0" err="1" smtClean="0"/>
              <a:t>first</a:t>
            </a:r>
            <a:r>
              <a:rPr lang="es-ES" dirty="0" smtClean="0"/>
              <a:t> </a:t>
            </a:r>
            <a:r>
              <a:rPr lang="es-ES" dirty="0" err="1" smtClean="0"/>
              <a:t>five</a:t>
            </a:r>
            <a:r>
              <a:rPr lang="es-ES" dirty="0" smtClean="0"/>
              <a:t> </a:t>
            </a:r>
            <a:r>
              <a:rPr lang="es-ES" dirty="0" err="1" smtClean="0"/>
              <a:t>numbers</a:t>
            </a:r>
            <a:r>
              <a:rPr lang="es-ES" dirty="0" smtClean="0"/>
              <a:t> (R1 to R5) </a:t>
            </a:r>
            <a:r>
              <a:rPr lang="es-ES" dirty="0" err="1" smtClean="0"/>
              <a:t>from</a:t>
            </a:r>
            <a:r>
              <a:rPr lang="es-ES" dirty="0" smtClean="0"/>
              <a:t> </a:t>
            </a:r>
            <a:r>
              <a:rPr lang="es-ES" dirty="0" err="1" smtClean="0"/>
              <a:t>the</a:t>
            </a:r>
            <a:r>
              <a:rPr lang="es-ES" dirty="0" smtClean="0"/>
              <a:t> </a:t>
            </a:r>
            <a:r>
              <a:rPr lang="es-ES" dirty="0" err="1" smtClean="0"/>
              <a:t>random</a:t>
            </a:r>
            <a:r>
              <a:rPr lang="es-ES" dirty="0" smtClean="0"/>
              <a:t> </a:t>
            </a:r>
            <a:r>
              <a:rPr lang="es-ES" dirty="0" err="1" smtClean="0"/>
              <a:t>number</a:t>
            </a:r>
            <a:r>
              <a:rPr lang="es-ES" dirty="0" smtClean="0"/>
              <a:t> </a:t>
            </a:r>
            <a:r>
              <a:rPr lang="es-ES" dirty="0" err="1" smtClean="0"/>
              <a:t>table</a:t>
            </a:r>
            <a:r>
              <a:rPr lang="es-ES" dirty="0" smtClean="0"/>
              <a:t> are </a:t>
            </a:r>
            <a:r>
              <a:rPr lang="es-ES" dirty="0" err="1" smtClean="0"/>
              <a:t>used</a:t>
            </a:r>
            <a:r>
              <a:rPr lang="es-ES" dirty="0" smtClean="0"/>
              <a:t>. </a:t>
            </a:r>
            <a:r>
              <a:rPr lang="es-ES" dirty="0" err="1" smtClean="0"/>
              <a:t>They</a:t>
            </a:r>
            <a:r>
              <a:rPr lang="es-ES" dirty="0" smtClean="0"/>
              <a:t> are </a:t>
            </a:r>
            <a:r>
              <a:rPr lang="es-ES" dirty="0" err="1" smtClean="0"/>
              <a:t>allocated</a:t>
            </a:r>
            <a:r>
              <a:rPr lang="es-ES" dirty="0" smtClean="0"/>
              <a:t> to </a:t>
            </a:r>
            <a:r>
              <a:rPr lang="es-ES" dirty="0" err="1" smtClean="0"/>
              <a:t>the</a:t>
            </a:r>
            <a:r>
              <a:rPr lang="es-ES" dirty="0" smtClean="0"/>
              <a:t> </a:t>
            </a:r>
            <a:r>
              <a:rPr lang="es-ES" dirty="0" err="1" smtClean="0"/>
              <a:t>three</a:t>
            </a:r>
            <a:r>
              <a:rPr lang="es-ES" dirty="0" smtClean="0"/>
              <a:t> </a:t>
            </a:r>
            <a:r>
              <a:rPr lang="es-ES" dirty="0" err="1" smtClean="0"/>
              <a:t>interviewer</a:t>
            </a:r>
            <a:r>
              <a:rPr lang="es-ES" dirty="0" smtClean="0"/>
              <a:t> </a:t>
            </a:r>
            <a:r>
              <a:rPr lang="es-ES" dirty="0" err="1" smtClean="0"/>
              <a:t>teams</a:t>
            </a:r>
            <a:r>
              <a:rPr lang="es-ES" dirty="0" smtClean="0"/>
              <a:t> and </a:t>
            </a:r>
            <a:r>
              <a:rPr lang="es-ES" dirty="0" err="1" smtClean="0"/>
              <a:t>visited</a:t>
            </a:r>
            <a:r>
              <a:rPr lang="es-ES" dirty="0" smtClean="0"/>
              <a:t> </a:t>
            </a:r>
            <a:r>
              <a:rPr lang="es-ES" dirty="0" err="1" smtClean="0"/>
              <a:t>for</a:t>
            </a:r>
            <a:r>
              <a:rPr lang="es-ES" dirty="0" smtClean="0"/>
              <a:t> interview.</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17</a:t>
            </a:fld>
            <a:endParaRPr lang="en-US"/>
          </a:p>
        </p:txBody>
      </p:sp>
    </p:spTree>
    <p:extLst>
      <p:ext uri="{BB962C8B-B14F-4D97-AF65-F5344CB8AC3E}">
        <p14:creationId xmlns:p14="http://schemas.microsoft.com/office/powerpoint/2010/main" val="1712864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the interviews are complete, the supervisor fills the Supervisor Cluster Monitoring Sheet with the details of that cluster. It is very important, that the number of replacements </a:t>
            </a:r>
            <a:r>
              <a:rPr lang="en-US" sz="1200" kern="1200" smtClean="0">
                <a:solidFill>
                  <a:schemeClr val="tx1"/>
                </a:solidFill>
                <a:effectLst/>
                <a:latin typeface="+mn-lt"/>
                <a:ea typeface="+mn-ea"/>
                <a:cs typeface="+mn-cs"/>
              </a:rPr>
              <a:t>used is noted.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04E551-03EC-4B1F-8B1C-DFD302404865}" type="slidenum">
              <a:rPr lang="en-US" smtClean="0"/>
              <a:t>18</a:t>
            </a:fld>
            <a:endParaRPr lang="en-US"/>
          </a:p>
        </p:txBody>
      </p:sp>
    </p:spTree>
    <p:extLst>
      <p:ext uri="{BB962C8B-B14F-4D97-AF65-F5344CB8AC3E}">
        <p14:creationId xmlns:p14="http://schemas.microsoft.com/office/powerpoint/2010/main" val="240173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With the help of the local authorities or chief a rough sketch of a map of the area will be prepared, using either natural boundaries like roads or rivers or already</a:t>
            </a:r>
            <a:r>
              <a:rPr lang="en-US" sz="1200" kern="1200" baseline="0" dirty="0" smtClean="0">
                <a:solidFill>
                  <a:schemeClr val="tx1"/>
                </a:solidFill>
                <a:effectLst/>
                <a:latin typeface="+mn-lt"/>
                <a:ea typeface="+mn-ea"/>
                <a:cs typeface="+mn-cs"/>
              </a:rPr>
              <a:t> exiting subunits in that community. This should be done in such a way that each section has not less than about 40-60 households. </a:t>
            </a:r>
            <a:r>
              <a:rPr lang="en-US" sz="1200" kern="1200" dirty="0" smtClean="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Now one section will be selected randomly either by using small pieces of paper or asking a person not involved in the selection process. This selection can be done before the field visit or as the first thing when the team arrives in the cluster.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The supervisor now allocates a defined area within the community (or selected section) to each interviewer (plus local guide) and ensures that they have the household listing forms.</a:t>
            </a:r>
          </a:p>
        </p:txBody>
      </p:sp>
      <p:sp>
        <p:nvSpPr>
          <p:cNvPr id="4" name="Slide Number Placeholder 3"/>
          <p:cNvSpPr>
            <a:spLocks noGrp="1"/>
          </p:cNvSpPr>
          <p:nvPr>
            <p:ph type="sldNum" sz="quarter" idx="10"/>
          </p:nvPr>
        </p:nvSpPr>
        <p:spPr/>
        <p:txBody>
          <a:bodyPr/>
          <a:lstStyle/>
          <a:p>
            <a:fld id="{9A04E551-03EC-4B1F-8B1C-DFD302404865}" type="slidenum">
              <a:rPr lang="en-US" smtClean="0"/>
              <a:t>4</a:t>
            </a:fld>
            <a:endParaRPr lang="en-US"/>
          </a:p>
        </p:txBody>
      </p:sp>
    </p:spTree>
    <p:extLst>
      <p:ext uri="{BB962C8B-B14F-4D97-AF65-F5344CB8AC3E}">
        <p14:creationId xmlns:p14="http://schemas.microsoft.com/office/powerpoint/2010/main" val="323630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mn-lt"/>
                <a:ea typeface="+mn-ea"/>
                <a:cs typeface="+mn-cs"/>
              </a:rPr>
              <a:t>Each interviewer visits all the inhabited households (i.e. where people live and some slept in the previous night) in the area he is allocated and lists name of head of household. </a:t>
            </a:r>
          </a:p>
          <a:p>
            <a:pPr marL="228600" indent="-228600">
              <a:buAutoNum type="arabicPeriod"/>
            </a:pPr>
            <a:r>
              <a:rPr lang="en-US" sz="1200" kern="1200" dirty="0" smtClean="0">
                <a:solidFill>
                  <a:schemeClr val="tx1"/>
                </a:solidFill>
                <a:effectLst/>
                <a:latin typeface="+mn-lt"/>
                <a:ea typeface="+mn-ea"/>
                <a:cs typeface="+mn-cs"/>
              </a:rPr>
              <a:t>Exclusions will follow the rules used in the net distribution campaign, i.e. office buildings, schools, markets, health facilities, prisons, orphanages, and any uninhabited other building.</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5</a:t>
            </a:fld>
            <a:endParaRPr lang="en-US"/>
          </a:p>
        </p:txBody>
      </p:sp>
    </p:spTree>
    <p:extLst>
      <p:ext uri="{BB962C8B-B14F-4D97-AF65-F5344CB8AC3E}">
        <p14:creationId xmlns:p14="http://schemas.microsoft.com/office/powerpoint/2010/main" val="388738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s-ES" dirty="0" err="1" smtClean="0"/>
              <a:t>The</a:t>
            </a:r>
            <a:r>
              <a:rPr lang="es-ES" dirty="0" smtClean="0"/>
              <a:t> supervisor </a:t>
            </a:r>
            <a:r>
              <a:rPr lang="es-ES" dirty="0" err="1" smtClean="0"/>
              <a:t>will</a:t>
            </a:r>
            <a:r>
              <a:rPr lang="es-ES" dirty="0" smtClean="0"/>
              <a:t> </a:t>
            </a:r>
            <a:r>
              <a:rPr lang="es-ES" dirty="0" err="1" smtClean="0"/>
              <a:t>allocate</a:t>
            </a:r>
            <a:r>
              <a:rPr lang="es-ES" dirty="0" smtClean="0"/>
              <a:t> </a:t>
            </a:r>
            <a:r>
              <a:rPr lang="es-ES" dirty="0" err="1" smtClean="0"/>
              <a:t>interviwers</a:t>
            </a:r>
            <a:r>
              <a:rPr lang="es-ES" dirty="0" smtClean="0"/>
              <a:t> to </a:t>
            </a:r>
            <a:r>
              <a:rPr lang="es-ES" dirty="0" err="1" smtClean="0"/>
              <a:t>specific</a:t>
            </a:r>
            <a:r>
              <a:rPr lang="es-ES" dirty="0" smtClean="0"/>
              <a:t> </a:t>
            </a:r>
            <a:r>
              <a:rPr lang="es-ES" dirty="0" err="1" smtClean="0"/>
              <a:t>sections</a:t>
            </a:r>
            <a:r>
              <a:rPr lang="es-ES" dirty="0" smtClean="0"/>
              <a:t> of </a:t>
            </a:r>
            <a:r>
              <a:rPr lang="es-ES" dirty="0" err="1" smtClean="0"/>
              <a:t>the</a:t>
            </a:r>
            <a:r>
              <a:rPr lang="es-ES" dirty="0" smtClean="0"/>
              <a:t> </a:t>
            </a:r>
            <a:r>
              <a:rPr lang="es-ES" dirty="0" err="1" smtClean="0"/>
              <a:t>cluster</a:t>
            </a:r>
            <a:r>
              <a:rPr lang="es-ES" dirty="0" smtClean="0"/>
              <a:t> (</a:t>
            </a:r>
            <a:r>
              <a:rPr lang="es-ES" dirty="0" err="1" smtClean="0"/>
              <a:t>or</a:t>
            </a:r>
            <a:r>
              <a:rPr lang="es-ES" dirty="0" smtClean="0"/>
              <a:t> </a:t>
            </a:r>
            <a:r>
              <a:rPr lang="es-ES" dirty="0" err="1" smtClean="0"/>
              <a:t>the</a:t>
            </a:r>
            <a:r>
              <a:rPr lang="es-ES" baseline="0" dirty="0" smtClean="0"/>
              <a:t> </a:t>
            </a:r>
            <a:r>
              <a:rPr lang="es-ES" baseline="0" dirty="0" err="1" smtClean="0"/>
              <a:t>selected</a:t>
            </a:r>
            <a:r>
              <a:rPr lang="es-ES" baseline="0" dirty="0" smtClean="0"/>
              <a:t> </a:t>
            </a:r>
            <a:r>
              <a:rPr lang="es-ES" baseline="0" dirty="0" err="1" smtClean="0"/>
              <a:t>section</a:t>
            </a:r>
            <a:r>
              <a:rPr lang="es-ES" baseline="0" dirty="0" smtClean="0"/>
              <a:t> of </a:t>
            </a:r>
            <a:r>
              <a:rPr lang="es-ES" baseline="0" dirty="0" err="1" smtClean="0"/>
              <a:t>the</a:t>
            </a:r>
            <a:r>
              <a:rPr lang="es-ES" baseline="0" dirty="0" smtClean="0"/>
              <a:t> </a:t>
            </a:r>
            <a:r>
              <a:rPr lang="es-ES" baseline="0" dirty="0" err="1" smtClean="0"/>
              <a:t>cluster</a:t>
            </a:r>
            <a:r>
              <a:rPr lang="es-ES" baseline="0" dirty="0" smtClean="0"/>
              <a:t>) </a:t>
            </a:r>
            <a:r>
              <a:rPr lang="es-ES" baseline="0" dirty="0" err="1" smtClean="0"/>
              <a:t>making</a:t>
            </a:r>
            <a:r>
              <a:rPr lang="es-ES" baseline="0" dirty="0" smtClean="0"/>
              <a:t> </a:t>
            </a:r>
            <a:r>
              <a:rPr lang="es-ES" baseline="0" dirty="0" err="1" smtClean="0"/>
              <a:t>sure</a:t>
            </a:r>
            <a:r>
              <a:rPr lang="es-ES" baseline="0" dirty="0" smtClean="0"/>
              <a:t> </a:t>
            </a:r>
            <a:r>
              <a:rPr lang="es-ES" baseline="0" dirty="0" err="1" smtClean="0"/>
              <a:t>that</a:t>
            </a:r>
            <a:r>
              <a:rPr lang="es-ES" baseline="0" dirty="0" smtClean="0"/>
              <a:t> </a:t>
            </a:r>
            <a:r>
              <a:rPr lang="es-ES" baseline="0" dirty="0" err="1" smtClean="0"/>
              <a:t>borders</a:t>
            </a:r>
            <a:r>
              <a:rPr lang="es-ES" baseline="0" dirty="0" smtClean="0"/>
              <a:t> of </a:t>
            </a:r>
            <a:r>
              <a:rPr lang="es-ES" baseline="0" dirty="0" err="1" smtClean="0"/>
              <a:t>each</a:t>
            </a:r>
            <a:r>
              <a:rPr lang="es-ES" baseline="0" dirty="0" smtClean="0"/>
              <a:t> </a:t>
            </a:r>
            <a:r>
              <a:rPr lang="es-ES" baseline="0" dirty="0" err="1" smtClean="0"/>
              <a:t>interviewer’s</a:t>
            </a:r>
            <a:r>
              <a:rPr lang="es-ES" baseline="0" dirty="0" smtClean="0"/>
              <a:t> </a:t>
            </a:r>
            <a:r>
              <a:rPr lang="es-ES" baseline="0" dirty="0" err="1" smtClean="0"/>
              <a:t>area</a:t>
            </a:r>
            <a:r>
              <a:rPr lang="es-ES" baseline="0" dirty="0" smtClean="0"/>
              <a:t> are </a:t>
            </a:r>
            <a:r>
              <a:rPr lang="es-ES" baseline="0" dirty="0" err="1" smtClean="0"/>
              <a:t>clear</a:t>
            </a:r>
            <a:r>
              <a:rPr lang="es-ES" baseline="0" dirty="0" smtClean="0"/>
              <a:t> and </a:t>
            </a:r>
            <a:r>
              <a:rPr lang="es-ES" baseline="0" dirty="0" err="1" smtClean="0"/>
              <a:t>neither</a:t>
            </a:r>
            <a:r>
              <a:rPr lang="es-ES" baseline="0" dirty="0" smtClean="0"/>
              <a:t> are </a:t>
            </a:r>
            <a:r>
              <a:rPr lang="es-ES" baseline="0" dirty="0" err="1" smtClean="0"/>
              <a:t>houses</a:t>
            </a:r>
            <a:r>
              <a:rPr lang="es-ES" baseline="0" dirty="0" smtClean="0"/>
              <a:t> </a:t>
            </a:r>
            <a:r>
              <a:rPr lang="es-ES" baseline="0" dirty="0" err="1" smtClean="0"/>
              <a:t>missed</a:t>
            </a:r>
            <a:r>
              <a:rPr lang="es-ES" baseline="0" dirty="0" smtClean="0"/>
              <a:t> </a:t>
            </a:r>
            <a:r>
              <a:rPr lang="es-ES" baseline="0" dirty="0" err="1" smtClean="0"/>
              <a:t>nor</a:t>
            </a:r>
            <a:r>
              <a:rPr lang="es-ES" baseline="0" dirty="0" smtClean="0"/>
              <a:t> are </a:t>
            </a:r>
            <a:r>
              <a:rPr lang="es-ES" baseline="0" dirty="0" err="1" smtClean="0"/>
              <a:t>they</a:t>
            </a:r>
            <a:r>
              <a:rPr lang="es-ES" baseline="0" dirty="0" smtClean="0"/>
              <a:t> </a:t>
            </a:r>
            <a:r>
              <a:rPr lang="es-ES" baseline="0" dirty="0" err="1" smtClean="0"/>
              <a:t>double</a:t>
            </a:r>
            <a:r>
              <a:rPr lang="es-ES" baseline="0" dirty="0" smtClean="0"/>
              <a:t> </a:t>
            </a:r>
            <a:r>
              <a:rPr lang="es-ES" baseline="0" dirty="0" err="1" smtClean="0"/>
              <a:t>listed</a:t>
            </a:r>
            <a:endParaRPr lang="es-ES" baseline="0" dirty="0" smtClean="0"/>
          </a:p>
          <a:p>
            <a:pPr marL="228600" indent="-228600">
              <a:buAutoNum type="arabicPeriod"/>
            </a:pPr>
            <a:r>
              <a:rPr lang="es-ES" baseline="0" dirty="0" err="1" smtClean="0"/>
              <a:t>Each</a:t>
            </a:r>
            <a:r>
              <a:rPr lang="es-ES" baseline="0" dirty="0" smtClean="0"/>
              <a:t> </a:t>
            </a:r>
            <a:r>
              <a:rPr lang="es-ES" baseline="0" dirty="0" err="1" smtClean="0"/>
              <a:t>interviewer</a:t>
            </a:r>
            <a:r>
              <a:rPr lang="es-ES" baseline="0" dirty="0" smtClean="0"/>
              <a:t> has </a:t>
            </a:r>
            <a:r>
              <a:rPr lang="es-ES" baseline="0" dirty="0" err="1" smtClean="0"/>
              <a:t>his</a:t>
            </a:r>
            <a:r>
              <a:rPr lang="es-ES" baseline="0" dirty="0" smtClean="0"/>
              <a:t>/</a:t>
            </a:r>
            <a:r>
              <a:rPr lang="es-ES" baseline="0" dirty="0" err="1" smtClean="0"/>
              <a:t>her</a:t>
            </a:r>
            <a:r>
              <a:rPr lang="es-ES" baseline="0" dirty="0" smtClean="0"/>
              <a:t> </a:t>
            </a:r>
            <a:r>
              <a:rPr lang="es-ES" baseline="0" dirty="0" err="1" smtClean="0"/>
              <a:t>own</a:t>
            </a:r>
            <a:r>
              <a:rPr lang="es-ES" baseline="0" dirty="0" smtClean="0"/>
              <a:t> </a:t>
            </a:r>
            <a:r>
              <a:rPr lang="es-ES" baseline="0" dirty="0" err="1" smtClean="0"/>
              <a:t>listing</a:t>
            </a:r>
            <a:r>
              <a:rPr lang="es-ES" baseline="0" dirty="0" smtClean="0"/>
              <a:t> </a:t>
            </a:r>
            <a:r>
              <a:rPr lang="es-ES" baseline="0" dirty="0" err="1" smtClean="0"/>
              <a:t>sheets</a:t>
            </a:r>
            <a:r>
              <a:rPr lang="es-ES" baseline="0" dirty="0" smtClean="0"/>
              <a:t> and </a:t>
            </a:r>
            <a:r>
              <a:rPr lang="es-ES" baseline="0" dirty="0" err="1" smtClean="0"/>
              <a:t>allocates</a:t>
            </a:r>
            <a:r>
              <a:rPr lang="es-ES" baseline="0" dirty="0" smtClean="0"/>
              <a:t> </a:t>
            </a:r>
            <a:r>
              <a:rPr lang="es-ES" baseline="0" dirty="0" err="1" smtClean="0"/>
              <a:t>the</a:t>
            </a:r>
            <a:r>
              <a:rPr lang="es-ES" baseline="0" dirty="0" smtClean="0"/>
              <a:t> </a:t>
            </a:r>
            <a:r>
              <a:rPr lang="es-ES" baseline="0" dirty="0" err="1" smtClean="0"/>
              <a:t>unique</a:t>
            </a:r>
            <a:r>
              <a:rPr lang="es-ES" baseline="0" dirty="0" smtClean="0"/>
              <a:t> </a:t>
            </a:r>
            <a:r>
              <a:rPr lang="es-ES" baseline="0" dirty="0" err="1" smtClean="0"/>
              <a:t>household</a:t>
            </a:r>
            <a:r>
              <a:rPr lang="es-ES" baseline="0" dirty="0" smtClean="0"/>
              <a:t> </a:t>
            </a:r>
            <a:r>
              <a:rPr lang="es-ES" baseline="0" dirty="0" err="1" smtClean="0"/>
              <a:t>numbers</a:t>
            </a:r>
            <a:r>
              <a:rPr lang="es-ES" baseline="0" dirty="0" smtClean="0"/>
              <a:t> as </a:t>
            </a:r>
            <a:r>
              <a:rPr lang="es-ES" baseline="0" dirty="0" err="1" smtClean="0"/>
              <a:t>follows</a:t>
            </a:r>
            <a:r>
              <a:rPr lang="es-ES" baseline="0" dirty="0" smtClean="0"/>
              <a:t>:</a:t>
            </a:r>
          </a:p>
          <a:p>
            <a:pPr marL="685800" lvl="1" indent="-228600">
              <a:buAutoNum type="arabicPeriod"/>
            </a:pPr>
            <a:r>
              <a:rPr lang="es-ES" baseline="0" dirty="0" err="1" smtClean="0"/>
              <a:t>The</a:t>
            </a:r>
            <a:r>
              <a:rPr lang="es-ES" baseline="0" dirty="0" smtClean="0"/>
              <a:t> </a:t>
            </a:r>
            <a:r>
              <a:rPr lang="es-ES" baseline="0" dirty="0" err="1" smtClean="0"/>
              <a:t>household</a:t>
            </a:r>
            <a:r>
              <a:rPr lang="es-ES" baseline="0" dirty="0" smtClean="0"/>
              <a:t> ID </a:t>
            </a:r>
            <a:r>
              <a:rPr lang="es-ES" baseline="0" dirty="0" err="1" smtClean="0"/>
              <a:t>number</a:t>
            </a:r>
            <a:r>
              <a:rPr lang="es-ES" baseline="0" dirty="0" smtClean="0"/>
              <a:t> has </a:t>
            </a:r>
            <a:r>
              <a:rPr lang="es-ES" baseline="0" dirty="0" err="1" smtClean="0"/>
              <a:t>three</a:t>
            </a:r>
            <a:r>
              <a:rPr lang="es-ES" baseline="0" dirty="0" smtClean="0"/>
              <a:t> </a:t>
            </a:r>
            <a:r>
              <a:rPr lang="es-ES" baseline="0" dirty="0" err="1" smtClean="0"/>
              <a:t>digits</a:t>
            </a:r>
            <a:r>
              <a:rPr lang="es-ES" baseline="0" dirty="0" smtClean="0"/>
              <a:t> in total</a:t>
            </a:r>
          </a:p>
          <a:p>
            <a:pPr marL="685800" lvl="1" indent="-228600">
              <a:buAutoNum type="arabicPeriod"/>
            </a:pPr>
            <a:r>
              <a:rPr lang="es-ES" baseline="0" dirty="0" err="1" smtClean="0"/>
              <a:t>The</a:t>
            </a:r>
            <a:r>
              <a:rPr lang="es-ES" baseline="0" dirty="0" smtClean="0"/>
              <a:t> </a:t>
            </a:r>
            <a:r>
              <a:rPr lang="es-ES" baseline="0" dirty="0" err="1" smtClean="0"/>
              <a:t>first</a:t>
            </a:r>
            <a:r>
              <a:rPr lang="es-ES" baseline="0" dirty="0" smtClean="0"/>
              <a:t> </a:t>
            </a:r>
            <a:r>
              <a:rPr lang="es-ES" baseline="0" dirty="0" err="1" smtClean="0"/>
              <a:t>digit</a:t>
            </a:r>
            <a:r>
              <a:rPr lang="es-ES" baseline="0" dirty="0" smtClean="0"/>
              <a:t> </a:t>
            </a:r>
            <a:r>
              <a:rPr lang="es-ES" baseline="0" dirty="0" err="1" smtClean="0"/>
              <a:t>is</a:t>
            </a:r>
            <a:r>
              <a:rPr lang="es-ES" baseline="0" dirty="0" smtClean="0"/>
              <a:t> </a:t>
            </a:r>
            <a:r>
              <a:rPr lang="es-ES" baseline="0" dirty="0" err="1" smtClean="0"/>
              <a:t>the</a:t>
            </a:r>
            <a:r>
              <a:rPr lang="es-ES" baseline="0" dirty="0" smtClean="0"/>
              <a:t> </a:t>
            </a:r>
            <a:r>
              <a:rPr lang="es-ES" baseline="0" dirty="0" err="1" smtClean="0"/>
              <a:t>interviewer’s</a:t>
            </a:r>
            <a:r>
              <a:rPr lang="es-ES" baseline="0" dirty="0" smtClean="0"/>
              <a:t> </a:t>
            </a:r>
            <a:r>
              <a:rPr lang="es-ES" baseline="0" dirty="0" err="1" smtClean="0"/>
              <a:t>number</a:t>
            </a:r>
            <a:r>
              <a:rPr lang="es-ES" baseline="0" dirty="0" smtClean="0"/>
              <a:t> </a:t>
            </a:r>
            <a:r>
              <a:rPr lang="es-ES" baseline="0" dirty="0" err="1" smtClean="0"/>
              <a:t>that</a:t>
            </a:r>
            <a:r>
              <a:rPr lang="es-ES" baseline="0" dirty="0" smtClean="0"/>
              <a:t> has </a:t>
            </a:r>
            <a:r>
              <a:rPr lang="es-ES" baseline="0" dirty="0" err="1" smtClean="0"/>
              <a:t>been</a:t>
            </a:r>
            <a:r>
              <a:rPr lang="es-ES" baseline="0" dirty="0" smtClean="0"/>
              <a:t> </a:t>
            </a:r>
            <a:r>
              <a:rPr lang="es-ES" baseline="0" dirty="0" err="1" smtClean="0"/>
              <a:t>allocated</a:t>
            </a:r>
            <a:r>
              <a:rPr lang="es-ES" baseline="0" dirty="0" smtClean="0"/>
              <a:t> to </a:t>
            </a:r>
            <a:r>
              <a:rPr lang="es-ES" baseline="0" dirty="0" err="1" smtClean="0"/>
              <a:t>him</a:t>
            </a:r>
            <a:r>
              <a:rPr lang="es-ES" baseline="0" dirty="0" smtClean="0"/>
              <a:t> </a:t>
            </a:r>
            <a:r>
              <a:rPr lang="es-ES" baseline="0" dirty="0" err="1" smtClean="0"/>
              <a:t>by</a:t>
            </a:r>
            <a:r>
              <a:rPr lang="es-ES" baseline="0" dirty="0" smtClean="0"/>
              <a:t> </a:t>
            </a:r>
            <a:r>
              <a:rPr lang="es-ES" baseline="0" dirty="0" err="1" smtClean="0"/>
              <a:t>the</a:t>
            </a:r>
            <a:r>
              <a:rPr lang="es-ES" baseline="0" dirty="0" smtClean="0"/>
              <a:t> supervisor (1 to 9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three</a:t>
            </a:r>
            <a:r>
              <a:rPr lang="es-ES" baseline="0" dirty="0" smtClean="0"/>
              <a:t> </a:t>
            </a:r>
            <a:r>
              <a:rPr lang="es-ES" baseline="0" dirty="0" err="1" smtClean="0"/>
              <a:t>teams</a:t>
            </a:r>
            <a:r>
              <a:rPr lang="es-ES" baseline="0" dirty="0" smtClean="0"/>
              <a:t> of </a:t>
            </a:r>
            <a:r>
              <a:rPr lang="es-ES" baseline="0" dirty="0" err="1" smtClean="0"/>
              <a:t>three</a:t>
            </a:r>
            <a:r>
              <a:rPr lang="es-ES" baseline="0" dirty="0" smtClean="0"/>
              <a:t> </a:t>
            </a:r>
            <a:r>
              <a:rPr lang="es-ES" baseline="0" dirty="0" err="1" smtClean="0"/>
              <a:t>interviewers</a:t>
            </a:r>
            <a:r>
              <a:rPr lang="es-ES" baseline="0" dirty="0" smtClean="0"/>
              <a:t> </a:t>
            </a:r>
            <a:r>
              <a:rPr lang="es-ES" baseline="0" dirty="0" err="1" smtClean="0"/>
              <a:t>each</a:t>
            </a:r>
            <a:r>
              <a:rPr lang="es-ES" baseline="0" dirty="0" smtClean="0"/>
              <a:t>)</a:t>
            </a:r>
          </a:p>
          <a:p>
            <a:pPr marL="685800" lvl="1" indent="-228600">
              <a:buAutoNum type="arabicPeriod"/>
            </a:pPr>
            <a:r>
              <a:rPr lang="es-ES" baseline="0" dirty="0" err="1" smtClean="0"/>
              <a:t>The</a:t>
            </a:r>
            <a:r>
              <a:rPr lang="es-ES" baseline="0" dirty="0" smtClean="0"/>
              <a:t> </a:t>
            </a:r>
            <a:r>
              <a:rPr lang="es-ES" baseline="0" dirty="0" err="1" smtClean="0"/>
              <a:t>next</a:t>
            </a:r>
            <a:r>
              <a:rPr lang="es-ES" baseline="0" dirty="0" smtClean="0"/>
              <a:t> </a:t>
            </a:r>
            <a:r>
              <a:rPr lang="es-ES" baseline="0" dirty="0" err="1" smtClean="0"/>
              <a:t>two</a:t>
            </a:r>
            <a:r>
              <a:rPr lang="es-ES" baseline="0" dirty="0" smtClean="0"/>
              <a:t> </a:t>
            </a:r>
            <a:r>
              <a:rPr lang="es-ES" baseline="0" dirty="0" err="1" smtClean="0"/>
              <a:t>digits</a:t>
            </a:r>
            <a:r>
              <a:rPr lang="es-ES" baseline="0" dirty="0" smtClean="0"/>
              <a:t> are a </a:t>
            </a:r>
            <a:r>
              <a:rPr lang="es-ES" baseline="0" dirty="0" err="1" smtClean="0"/>
              <a:t>running</a:t>
            </a:r>
            <a:r>
              <a:rPr lang="es-ES" baseline="0" dirty="0" smtClean="0"/>
              <a:t> </a:t>
            </a:r>
            <a:r>
              <a:rPr lang="es-ES" baseline="0" dirty="0" err="1" smtClean="0"/>
              <a:t>number</a:t>
            </a:r>
            <a:r>
              <a:rPr lang="es-ES" baseline="0" dirty="0" smtClean="0"/>
              <a:t> of </a:t>
            </a:r>
            <a:r>
              <a:rPr lang="es-ES" baseline="0" dirty="0" err="1" smtClean="0"/>
              <a:t>the</a:t>
            </a:r>
            <a:r>
              <a:rPr lang="es-ES" baseline="0" dirty="0" smtClean="0"/>
              <a:t> </a:t>
            </a:r>
            <a:r>
              <a:rPr lang="es-ES" baseline="0" dirty="0" err="1" smtClean="0"/>
              <a:t>houses</a:t>
            </a:r>
            <a:r>
              <a:rPr lang="es-ES" baseline="0" dirty="0" smtClean="0"/>
              <a:t> </a:t>
            </a:r>
            <a:r>
              <a:rPr lang="es-ES" baseline="0" dirty="0" err="1" smtClean="0"/>
              <a:t>this</a:t>
            </a:r>
            <a:r>
              <a:rPr lang="es-ES" baseline="0" dirty="0" smtClean="0"/>
              <a:t> </a:t>
            </a:r>
            <a:r>
              <a:rPr lang="es-ES" baseline="0" dirty="0" err="1" smtClean="0"/>
              <a:t>interviewer</a:t>
            </a:r>
            <a:r>
              <a:rPr lang="es-ES" baseline="0" dirty="0" smtClean="0"/>
              <a:t> has </a:t>
            </a:r>
            <a:r>
              <a:rPr lang="es-ES" baseline="0" dirty="0" err="1" smtClean="0"/>
              <a:t>listed</a:t>
            </a:r>
            <a:r>
              <a:rPr lang="es-ES" baseline="0" dirty="0" smtClean="0"/>
              <a:t> </a:t>
            </a:r>
            <a:r>
              <a:rPr lang="es-ES" baseline="0" dirty="0" err="1" smtClean="0"/>
              <a:t>starting</a:t>
            </a:r>
            <a:r>
              <a:rPr lang="es-ES" baseline="0" dirty="0" smtClean="0"/>
              <a:t> </a:t>
            </a:r>
            <a:r>
              <a:rPr lang="es-ES" baseline="0" dirty="0" err="1" smtClean="0"/>
              <a:t>with</a:t>
            </a:r>
            <a:r>
              <a:rPr lang="es-ES" baseline="0" dirty="0" smtClean="0"/>
              <a:t> 01 and </a:t>
            </a:r>
            <a:r>
              <a:rPr lang="es-ES" baseline="0" dirty="0" err="1" smtClean="0"/>
              <a:t>going</a:t>
            </a:r>
            <a:r>
              <a:rPr lang="es-ES" baseline="0" dirty="0" smtClean="0"/>
              <a:t> up to a </a:t>
            </a:r>
            <a:r>
              <a:rPr lang="es-ES" baseline="0" dirty="0" err="1" smtClean="0"/>
              <a:t>maximum</a:t>
            </a:r>
            <a:r>
              <a:rPr lang="es-ES" baseline="0" dirty="0" smtClean="0"/>
              <a:t> of 99. </a:t>
            </a:r>
            <a:r>
              <a:rPr lang="es-ES" baseline="0" dirty="0" err="1" smtClean="0"/>
              <a:t>This</a:t>
            </a:r>
            <a:r>
              <a:rPr lang="es-ES" baseline="0" dirty="0" smtClean="0"/>
              <a:t> </a:t>
            </a:r>
            <a:r>
              <a:rPr lang="es-ES" baseline="0" dirty="0" err="1" smtClean="0"/>
              <a:t>means</a:t>
            </a:r>
            <a:r>
              <a:rPr lang="es-ES" baseline="0" dirty="0" smtClean="0"/>
              <a:t> </a:t>
            </a:r>
            <a:r>
              <a:rPr lang="es-ES" baseline="0" dirty="0" err="1" smtClean="0"/>
              <a:t>that</a:t>
            </a:r>
            <a:r>
              <a:rPr lang="es-ES" baseline="0" dirty="0" smtClean="0"/>
              <a:t> </a:t>
            </a:r>
            <a:r>
              <a:rPr lang="es-ES" baseline="0" dirty="0" err="1" smtClean="0"/>
              <a:t>each</a:t>
            </a:r>
            <a:r>
              <a:rPr lang="es-ES" baseline="0" dirty="0" smtClean="0"/>
              <a:t> </a:t>
            </a:r>
            <a:r>
              <a:rPr lang="es-ES" baseline="0" dirty="0" err="1" smtClean="0"/>
              <a:t>interviewer</a:t>
            </a:r>
            <a:r>
              <a:rPr lang="es-ES" baseline="0" dirty="0" smtClean="0"/>
              <a:t> </a:t>
            </a:r>
            <a:r>
              <a:rPr lang="es-ES" baseline="0" dirty="0" err="1" smtClean="0"/>
              <a:t>should</a:t>
            </a:r>
            <a:r>
              <a:rPr lang="es-ES" baseline="0" dirty="0" smtClean="0"/>
              <a:t> </a:t>
            </a:r>
            <a:r>
              <a:rPr lang="es-ES" baseline="0" dirty="0" err="1" smtClean="0"/>
              <a:t>have</a:t>
            </a:r>
            <a:r>
              <a:rPr lang="es-ES" baseline="0" dirty="0" smtClean="0"/>
              <a:t> </a:t>
            </a:r>
            <a:r>
              <a:rPr lang="es-ES" baseline="0" dirty="0" err="1" smtClean="0"/>
              <a:t>less</a:t>
            </a:r>
            <a:r>
              <a:rPr lang="es-ES" baseline="0" dirty="0" smtClean="0"/>
              <a:t> </a:t>
            </a:r>
            <a:r>
              <a:rPr lang="es-ES" baseline="0" dirty="0" err="1" smtClean="0"/>
              <a:t>than</a:t>
            </a:r>
            <a:r>
              <a:rPr lang="es-ES" baseline="0" dirty="0" smtClean="0"/>
              <a:t> 100 </a:t>
            </a:r>
            <a:r>
              <a:rPr lang="es-ES" baseline="0" dirty="0" err="1" smtClean="0"/>
              <a:t>houses</a:t>
            </a:r>
            <a:r>
              <a:rPr lang="es-ES" baseline="0" dirty="0" smtClean="0"/>
              <a:t> to </a:t>
            </a:r>
            <a:r>
              <a:rPr lang="es-ES" baseline="0" dirty="0" err="1" smtClean="0"/>
              <a:t>list</a:t>
            </a:r>
            <a:endParaRPr lang="es-ES" baseline="0" dirty="0" smtClean="0"/>
          </a:p>
          <a:p>
            <a:pPr marL="685800" lvl="1" indent="-228600">
              <a:buAutoNum type="arabicPeriod"/>
            </a:pPr>
            <a:r>
              <a:rPr lang="es-ES" baseline="0" dirty="0" err="1" smtClean="0"/>
              <a:t>The</a:t>
            </a:r>
            <a:r>
              <a:rPr lang="es-ES" baseline="0" dirty="0" smtClean="0"/>
              <a:t> total </a:t>
            </a:r>
            <a:r>
              <a:rPr lang="es-ES" baseline="0" dirty="0" err="1" smtClean="0"/>
              <a:t>household</a:t>
            </a:r>
            <a:r>
              <a:rPr lang="es-ES" baseline="0" dirty="0" smtClean="0"/>
              <a:t> </a:t>
            </a:r>
            <a:r>
              <a:rPr lang="es-ES" baseline="0" dirty="0" err="1" smtClean="0"/>
              <a:t>number</a:t>
            </a:r>
            <a:r>
              <a:rPr lang="es-ES" baseline="0" dirty="0" smtClean="0"/>
              <a:t> </a:t>
            </a:r>
            <a:r>
              <a:rPr lang="es-ES" baseline="0" dirty="0" err="1" smtClean="0"/>
              <a:t>is</a:t>
            </a:r>
            <a:r>
              <a:rPr lang="es-ES" baseline="0" dirty="0" smtClean="0"/>
              <a:t> </a:t>
            </a:r>
            <a:r>
              <a:rPr lang="es-ES" baseline="0" dirty="0" err="1" smtClean="0"/>
              <a:t>then</a:t>
            </a:r>
            <a:r>
              <a:rPr lang="es-ES" baseline="0" dirty="0" smtClean="0"/>
              <a:t> </a:t>
            </a:r>
            <a:r>
              <a:rPr lang="es-ES" baseline="0" dirty="0" err="1" smtClean="0"/>
              <a:t>the</a:t>
            </a:r>
            <a:r>
              <a:rPr lang="es-ES" baseline="0" dirty="0" smtClean="0"/>
              <a:t> </a:t>
            </a:r>
            <a:r>
              <a:rPr lang="es-ES" baseline="0" dirty="0" err="1" smtClean="0"/>
              <a:t>three</a:t>
            </a:r>
            <a:r>
              <a:rPr lang="es-ES" baseline="0" dirty="0" smtClean="0"/>
              <a:t> </a:t>
            </a:r>
            <a:r>
              <a:rPr lang="es-ES" baseline="0" dirty="0" err="1" smtClean="0"/>
              <a:t>digit</a:t>
            </a:r>
            <a:r>
              <a:rPr lang="es-ES" baseline="0" dirty="0" smtClean="0"/>
              <a:t> </a:t>
            </a:r>
            <a:r>
              <a:rPr lang="es-ES" baseline="0" dirty="0" err="1" smtClean="0"/>
              <a:t>number</a:t>
            </a:r>
            <a:r>
              <a:rPr lang="es-ES" baseline="0" dirty="0" smtClean="0"/>
              <a:t> as </a:t>
            </a:r>
            <a:r>
              <a:rPr lang="es-ES" baseline="0" dirty="0" err="1" smtClean="0"/>
              <a:t>shown</a:t>
            </a:r>
            <a:r>
              <a:rPr lang="es-ES" baseline="0" dirty="0" smtClean="0"/>
              <a:t> in </a:t>
            </a:r>
            <a:r>
              <a:rPr lang="es-ES" baseline="0" dirty="0" err="1" smtClean="0"/>
              <a:t>the</a:t>
            </a:r>
            <a:r>
              <a:rPr lang="es-ES" baseline="0" dirty="0" smtClean="0"/>
              <a:t> </a:t>
            </a:r>
            <a:r>
              <a:rPr lang="es-ES" baseline="0" dirty="0" err="1" smtClean="0"/>
              <a:t>example</a:t>
            </a:r>
            <a:endParaRPr lang="es-ES" baseline="0" dirty="0" smtClean="0"/>
          </a:p>
          <a:p>
            <a:pPr marL="685800" lvl="1" indent="-228600">
              <a:buAutoNum type="arabicPeriod"/>
            </a:pP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6</a:t>
            </a:fld>
            <a:endParaRPr lang="en-US"/>
          </a:p>
        </p:txBody>
      </p:sp>
    </p:spTree>
    <p:extLst>
      <p:ext uri="{BB962C8B-B14F-4D97-AF65-F5344CB8AC3E}">
        <p14:creationId xmlns:p14="http://schemas.microsoft.com/office/powerpoint/2010/main" val="115103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an example is given for the first 9 houses listed by the first interviewer</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7</a:t>
            </a:fld>
            <a:endParaRPr lang="en-US"/>
          </a:p>
        </p:txBody>
      </p:sp>
    </p:spTree>
    <p:extLst>
      <p:ext uri="{BB962C8B-B14F-4D97-AF65-F5344CB8AC3E}">
        <p14:creationId xmlns:p14="http://schemas.microsoft.com/office/powerpoint/2010/main" val="363011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And </a:t>
            </a:r>
            <a:r>
              <a:rPr lang="es-ES" dirty="0" err="1" smtClean="0"/>
              <a:t>this</a:t>
            </a:r>
            <a:r>
              <a:rPr lang="es-ES" dirty="0" smtClean="0"/>
              <a:t> </a:t>
            </a:r>
            <a:r>
              <a:rPr lang="es-ES" dirty="0" err="1" smtClean="0"/>
              <a:t>would</a:t>
            </a:r>
            <a:r>
              <a:rPr lang="es-ES" dirty="0" smtClean="0"/>
              <a:t> be </a:t>
            </a:r>
            <a:r>
              <a:rPr lang="es-ES" dirty="0" err="1" smtClean="0"/>
              <a:t>the</a:t>
            </a:r>
            <a:r>
              <a:rPr lang="es-ES" dirty="0" smtClean="0"/>
              <a:t> </a:t>
            </a:r>
            <a:r>
              <a:rPr lang="es-ES" dirty="0" err="1" smtClean="0"/>
              <a:t>list</a:t>
            </a:r>
            <a:r>
              <a:rPr lang="es-ES" dirty="0" smtClean="0"/>
              <a:t> </a:t>
            </a:r>
            <a:r>
              <a:rPr lang="es-ES" dirty="0" err="1" smtClean="0"/>
              <a:t>for</a:t>
            </a:r>
            <a:r>
              <a:rPr lang="es-ES" dirty="0" smtClean="0"/>
              <a:t> </a:t>
            </a:r>
            <a:r>
              <a:rPr lang="es-ES" dirty="0" err="1" smtClean="0"/>
              <a:t>the</a:t>
            </a:r>
            <a:r>
              <a:rPr lang="es-ES" dirty="0" smtClean="0"/>
              <a:t> </a:t>
            </a:r>
            <a:r>
              <a:rPr lang="es-ES" dirty="0" err="1" smtClean="0"/>
              <a:t>third</a:t>
            </a:r>
            <a:r>
              <a:rPr lang="es-ES" dirty="0" smtClean="0"/>
              <a:t> </a:t>
            </a:r>
            <a:r>
              <a:rPr lang="es-ES" dirty="0" err="1" smtClean="0"/>
              <a:t>interviewer</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8</a:t>
            </a:fld>
            <a:endParaRPr lang="en-US"/>
          </a:p>
        </p:txBody>
      </p:sp>
    </p:spTree>
    <p:extLst>
      <p:ext uri="{BB962C8B-B14F-4D97-AF65-F5344CB8AC3E}">
        <p14:creationId xmlns:p14="http://schemas.microsoft.com/office/powerpoint/2010/main" val="132721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points</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this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slide</a:t>
            </a:r>
            <a:r>
              <a:rPr lang="es-ES" sz="1200" kern="1200" dirty="0" smtClean="0">
                <a:solidFill>
                  <a:schemeClr val="tx1"/>
                </a:solidFill>
                <a:effectLst/>
                <a:latin typeface="+mn-lt"/>
                <a:ea typeface="+mn-ea"/>
                <a:cs typeface="+mn-cs"/>
              </a:rPr>
              <a:t> are </a:t>
            </a:r>
            <a:r>
              <a:rPr lang="es-ES" sz="1200" kern="1200" dirty="0" err="1" smtClean="0">
                <a:solidFill>
                  <a:schemeClr val="tx1"/>
                </a:solidFill>
                <a:effectLst/>
                <a:latin typeface="+mn-lt"/>
                <a:ea typeface="+mn-ea"/>
                <a:cs typeface="+mn-cs"/>
              </a:rPr>
              <a:t>demonstrated</a:t>
            </a:r>
            <a:r>
              <a:rPr lang="es-ES" sz="1200" kern="1200" dirty="0" smtClean="0">
                <a:solidFill>
                  <a:schemeClr val="tx1"/>
                </a:solidFill>
                <a:effectLst/>
                <a:latin typeface="+mn-lt"/>
                <a:ea typeface="+mn-ea"/>
                <a:cs typeface="+mn-cs"/>
              </a:rPr>
              <a:t> in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next</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slide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04E551-03EC-4B1F-8B1C-DFD302404865}" type="slidenum">
              <a:rPr lang="en-US" smtClean="0"/>
              <a:t>9</a:t>
            </a:fld>
            <a:endParaRPr lang="en-US"/>
          </a:p>
        </p:txBody>
      </p:sp>
    </p:spTree>
    <p:extLst>
      <p:ext uri="{BB962C8B-B14F-4D97-AF65-F5344CB8AC3E}">
        <p14:creationId xmlns:p14="http://schemas.microsoft.com/office/powerpoint/2010/main" val="417262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Supervisor will “merge” the lists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follows: the supervisor sorts the lists by interviewer starting with interviewer one, then two etc. He/she fills a number in column "#" starting with "1" until he reaches the last entry of interviewer one. These numbers for the first interviewer are the same as the consecutive number in the unmarked column of the listing form.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For the second interviewer, the supervisor </a:t>
            </a:r>
            <a:r>
              <a:rPr lang="en-US" sz="1200" b="1" kern="1200" dirty="0" smtClean="0">
                <a:solidFill>
                  <a:schemeClr val="tx1"/>
                </a:solidFill>
                <a:effectLst/>
                <a:latin typeface="+mn-lt"/>
                <a:ea typeface="+mn-ea"/>
                <a:cs typeface="+mn-cs"/>
              </a:rPr>
              <a:t>continues the numbering,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if interviewer one ended with 46, then the first number for interviewer two is 47 in column "#".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This means that the last number for the last interviewer is n, the total number of households listed.</a:t>
            </a:r>
          </a:p>
        </p:txBody>
      </p:sp>
      <p:sp>
        <p:nvSpPr>
          <p:cNvPr id="4" name="Slide Number Placeholder 3"/>
          <p:cNvSpPr>
            <a:spLocks noGrp="1"/>
          </p:cNvSpPr>
          <p:nvPr>
            <p:ph type="sldNum" sz="quarter" idx="10"/>
          </p:nvPr>
        </p:nvSpPr>
        <p:spPr/>
        <p:txBody>
          <a:bodyPr/>
          <a:lstStyle/>
          <a:p>
            <a:fld id="{9A04E551-03EC-4B1F-8B1C-DFD302404865}" type="slidenum">
              <a:rPr lang="en-US" smtClean="0"/>
              <a:t>10</a:t>
            </a:fld>
            <a:endParaRPr lang="en-US"/>
          </a:p>
        </p:txBody>
      </p:sp>
    </p:spTree>
    <p:extLst>
      <p:ext uri="{BB962C8B-B14F-4D97-AF65-F5344CB8AC3E}">
        <p14:creationId xmlns:p14="http://schemas.microsoft.com/office/powerpoint/2010/main" val="87334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Again</a:t>
            </a:r>
            <a:r>
              <a:rPr lang="es-ES" dirty="0" smtClean="0"/>
              <a:t>, </a:t>
            </a:r>
            <a:r>
              <a:rPr lang="es-ES" dirty="0" err="1" smtClean="0"/>
              <a:t>the</a:t>
            </a:r>
            <a:r>
              <a:rPr lang="es-ES" dirty="0" smtClean="0"/>
              <a:t> </a:t>
            </a:r>
            <a:r>
              <a:rPr lang="es-ES" dirty="0" err="1" smtClean="0"/>
              <a:t>example</a:t>
            </a:r>
            <a:r>
              <a:rPr lang="es-ES" dirty="0" smtClean="0"/>
              <a:t> in </a:t>
            </a:r>
            <a:r>
              <a:rPr lang="es-ES" dirty="0" err="1" smtClean="0"/>
              <a:t>the</a:t>
            </a:r>
            <a:r>
              <a:rPr lang="es-ES" dirty="0" smtClean="0"/>
              <a:t> </a:t>
            </a:r>
            <a:r>
              <a:rPr lang="es-ES" dirty="0" err="1" smtClean="0"/>
              <a:t>next</a:t>
            </a:r>
            <a:r>
              <a:rPr lang="es-ES" dirty="0" smtClean="0"/>
              <a:t> </a:t>
            </a:r>
            <a:r>
              <a:rPr lang="es-ES" dirty="0" err="1" smtClean="0"/>
              <a:t>slide</a:t>
            </a:r>
            <a:r>
              <a:rPr lang="es-ES" dirty="0" smtClean="0"/>
              <a:t> </a:t>
            </a:r>
            <a:r>
              <a:rPr lang="es-ES" dirty="0" err="1" smtClean="0"/>
              <a:t>demonstrates</a:t>
            </a:r>
            <a:r>
              <a:rPr lang="es-ES" baseline="0" dirty="0" smtClean="0"/>
              <a:t> </a:t>
            </a:r>
            <a:r>
              <a:rPr lang="es-ES" baseline="0" dirty="0" err="1" smtClean="0"/>
              <a:t>the</a:t>
            </a:r>
            <a:r>
              <a:rPr lang="es-ES" baseline="0" dirty="0" smtClean="0"/>
              <a:t> </a:t>
            </a:r>
            <a:r>
              <a:rPr lang="es-ES" baseline="0" dirty="0" err="1" smtClean="0"/>
              <a:t>points</a:t>
            </a:r>
            <a:r>
              <a:rPr lang="es-ES" baseline="0" dirty="0" smtClean="0"/>
              <a:t> </a:t>
            </a:r>
            <a:r>
              <a:rPr lang="es-ES" baseline="0" dirty="0" err="1" smtClean="0"/>
              <a:t>made</a:t>
            </a:r>
            <a:r>
              <a:rPr lang="es-ES" baseline="0" dirty="0" smtClean="0"/>
              <a:t> </a:t>
            </a:r>
            <a:r>
              <a:rPr lang="es-ES" baseline="0" dirty="0" err="1" smtClean="0"/>
              <a:t>here</a:t>
            </a:r>
            <a:endParaRPr lang="en-US" dirty="0"/>
          </a:p>
        </p:txBody>
      </p:sp>
      <p:sp>
        <p:nvSpPr>
          <p:cNvPr id="4" name="Slide Number Placeholder 3"/>
          <p:cNvSpPr>
            <a:spLocks noGrp="1"/>
          </p:cNvSpPr>
          <p:nvPr>
            <p:ph type="sldNum" sz="quarter" idx="10"/>
          </p:nvPr>
        </p:nvSpPr>
        <p:spPr/>
        <p:txBody>
          <a:bodyPr/>
          <a:lstStyle/>
          <a:p>
            <a:fld id="{9A04E551-03EC-4B1F-8B1C-DFD302404865}" type="slidenum">
              <a:rPr lang="en-US" smtClean="0"/>
              <a:t>11</a:t>
            </a:fld>
            <a:endParaRPr lang="en-US"/>
          </a:p>
        </p:txBody>
      </p:sp>
    </p:spTree>
    <p:extLst>
      <p:ext uri="{BB962C8B-B14F-4D97-AF65-F5344CB8AC3E}">
        <p14:creationId xmlns:p14="http://schemas.microsoft.com/office/powerpoint/2010/main" val="389401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96120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223247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280955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06231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68760"/>
            <a:ext cx="8229600" cy="485740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0"/>
          </p:nvPr>
        </p:nvSpPr>
        <p:spPr>
          <a:xfrm>
            <a:off x="468313" y="6237288"/>
            <a:ext cx="8280400" cy="365125"/>
          </a:xfrm>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801865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a:xfrm>
            <a:off x="395288" y="6308725"/>
            <a:ext cx="8280400" cy="365125"/>
          </a:xfrm>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93544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39584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EAC60-D186-45B7-A2B4-EF1F09192038}" type="datetimeFigureOut">
              <a:rPr lang="en-US" smtClean="0"/>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01285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3EAC60-D186-45B7-A2B4-EF1F09192038}" type="datetimeFigureOut">
              <a:rPr lang="en-US" smtClean="0"/>
              <a:t>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98066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EAC60-D186-45B7-A2B4-EF1F09192038}" type="datetimeFigureOut">
              <a:rPr lang="en-US" smtClean="0"/>
              <a:t>3/23/16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339227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EAC60-D186-45B7-A2B4-EF1F09192038}" type="datetimeFigureOut">
              <a:rPr lang="en-US" smtClean="0"/>
              <a:t>3/23/16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251150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EAC60-D186-45B7-A2B4-EF1F09192038}" type="datetimeFigureOut">
              <a:rPr lang="en-US" smtClean="0"/>
              <a:t>3/23/16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93857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EAC60-D186-45B7-A2B4-EF1F09192038}" type="datetimeFigureOut">
              <a:rPr lang="en-US" smtClean="0"/>
              <a:t>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309360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EAC60-D186-45B7-A2B4-EF1F09192038}" type="datetimeFigureOut">
              <a:rPr lang="en-US" smtClean="0"/>
              <a:t>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083244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EAC60-D186-45B7-A2B4-EF1F09192038}" type="datetimeFigureOut">
              <a:rPr lang="en-US" smtClean="0"/>
              <a:t>3/23/16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F1A75-654B-4CA5-9B90-3A2C98F831FF}" type="slidenum">
              <a:rPr lang="en-US" smtClean="0"/>
              <a:t>‹#›</a:t>
            </a:fld>
            <a:endParaRPr lang="en-US"/>
          </a:p>
        </p:txBody>
      </p:sp>
    </p:spTree>
    <p:extLst>
      <p:ext uri="{BB962C8B-B14F-4D97-AF65-F5344CB8AC3E}">
        <p14:creationId xmlns:p14="http://schemas.microsoft.com/office/powerpoint/2010/main" val="2817589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3"/>
          </p:nvPr>
        </p:nvSpPr>
        <p:spPr>
          <a:xfrm>
            <a:off x="468313" y="6356350"/>
            <a:ext cx="8280400" cy="365125"/>
          </a:xfrm>
          <a:prstGeom prst="rect">
            <a:avLst/>
          </a:prstGeom>
        </p:spPr>
        <p:txBody>
          <a:bodyPr vert="horz" lIns="91440" tIns="45720" rIns="91440" bIns="45720" rtlCol="0" anchor="ctr"/>
          <a:lstStyle>
            <a:lvl1pPr algn="ctr">
              <a:defRPr sz="1100" i="1">
                <a:solidFill>
                  <a:prstClr val="black">
                    <a:tint val="75000"/>
                  </a:prstClr>
                </a:solidFill>
                <a:latin typeface="Myriad Pro Light"/>
                <a:cs typeface="+mn-cs"/>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1814008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rtl="0" eaLnBrk="0" fontAlgn="base" hangingPunct="0">
        <a:spcBef>
          <a:spcPct val="0"/>
        </a:spcBef>
        <a:spcAft>
          <a:spcPct val="0"/>
        </a:spcAft>
        <a:defRPr sz="4000" kern="1200">
          <a:solidFill>
            <a:schemeClr val="tx1"/>
          </a:solidFill>
          <a:latin typeface="Myriad Pro Light"/>
          <a:ea typeface="+mj-ea"/>
          <a:cs typeface="+mj-cs"/>
        </a:defRPr>
      </a:lvl1pPr>
      <a:lvl2pPr algn="ctr" rtl="0" eaLnBrk="0" fontAlgn="base" hangingPunct="0">
        <a:spcBef>
          <a:spcPct val="0"/>
        </a:spcBef>
        <a:spcAft>
          <a:spcPct val="0"/>
        </a:spcAft>
        <a:defRPr sz="4000">
          <a:solidFill>
            <a:schemeClr val="tx1"/>
          </a:solidFill>
          <a:latin typeface="Myriad Pro Light" pitchFamily="-109" charset="0"/>
        </a:defRPr>
      </a:lvl2pPr>
      <a:lvl3pPr algn="ctr" rtl="0" eaLnBrk="0" fontAlgn="base" hangingPunct="0">
        <a:spcBef>
          <a:spcPct val="0"/>
        </a:spcBef>
        <a:spcAft>
          <a:spcPct val="0"/>
        </a:spcAft>
        <a:defRPr sz="4000">
          <a:solidFill>
            <a:schemeClr val="tx1"/>
          </a:solidFill>
          <a:latin typeface="Myriad Pro Light" pitchFamily="-109" charset="0"/>
        </a:defRPr>
      </a:lvl3pPr>
      <a:lvl4pPr algn="ctr" rtl="0" eaLnBrk="0" fontAlgn="base" hangingPunct="0">
        <a:spcBef>
          <a:spcPct val="0"/>
        </a:spcBef>
        <a:spcAft>
          <a:spcPct val="0"/>
        </a:spcAft>
        <a:defRPr sz="4000">
          <a:solidFill>
            <a:schemeClr val="tx1"/>
          </a:solidFill>
          <a:latin typeface="Myriad Pro Light" pitchFamily="-109" charset="0"/>
        </a:defRPr>
      </a:lvl4pPr>
      <a:lvl5pPr algn="ctr" rtl="0" eaLnBrk="0" fontAlgn="base" hangingPunct="0">
        <a:spcBef>
          <a:spcPct val="0"/>
        </a:spcBef>
        <a:spcAft>
          <a:spcPct val="0"/>
        </a:spcAft>
        <a:defRPr sz="4000">
          <a:solidFill>
            <a:schemeClr val="tx1"/>
          </a:solidFill>
          <a:latin typeface="Myriad Pro Light" pitchFamily="-109" charset="0"/>
        </a:defRPr>
      </a:lvl5pPr>
      <a:lvl6pPr marL="457200" algn="ctr" rtl="0" fontAlgn="base">
        <a:spcBef>
          <a:spcPct val="0"/>
        </a:spcBef>
        <a:spcAft>
          <a:spcPct val="0"/>
        </a:spcAft>
        <a:defRPr sz="4000">
          <a:solidFill>
            <a:schemeClr val="tx1"/>
          </a:solidFill>
          <a:latin typeface="Myriad Pro Light" pitchFamily="-109" charset="0"/>
        </a:defRPr>
      </a:lvl6pPr>
      <a:lvl7pPr marL="914400" algn="ctr" rtl="0" fontAlgn="base">
        <a:spcBef>
          <a:spcPct val="0"/>
        </a:spcBef>
        <a:spcAft>
          <a:spcPct val="0"/>
        </a:spcAft>
        <a:defRPr sz="4000">
          <a:solidFill>
            <a:schemeClr val="tx1"/>
          </a:solidFill>
          <a:latin typeface="Myriad Pro Light" pitchFamily="-109" charset="0"/>
        </a:defRPr>
      </a:lvl7pPr>
      <a:lvl8pPr marL="1371600" algn="ctr" rtl="0" fontAlgn="base">
        <a:spcBef>
          <a:spcPct val="0"/>
        </a:spcBef>
        <a:spcAft>
          <a:spcPct val="0"/>
        </a:spcAft>
        <a:defRPr sz="4000">
          <a:solidFill>
            <a:schemeClr val="tx1"/>
          </a:solidFill>
          <a:latin typeface="Myriad Pro Light" pitchFamily="-109" charset="0"/>
        </a:defRPr>
      </a:lvl8pPr>
      <a:lvl9pPr marL="1828800" algn="ctr" rtl="0" fontAlgn="base">
        <a:spcBef>
          <a:spcPct val="0"/>
        </a:spcBef>
        <a:spcAft>
          <a:spcPct val="0"/>
        </a:spcAft>
        <a:defRPr sz="4000">
          <a:solidFill>
            <a:schemeClr val="tx1"/>
          </a:solidFill>
          <a:latin typeface="Myriad Pro Light" pitchFamily="-109"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yriad Pro Ligh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yriad Pro Ligh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yriad Pro Ligh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yriad Pro Light"/>
          <a:ea typeface="+mn-ea"/>
          <a:cs typeface="+mn-cs"/>
        </a:defRPr>
      </a:lvl4pPr>
      <a:lvl5pPr marL="2057400" indent="-228600" algn="l" rtl="0" eaLnBrk="0" fontAlgn="base" hangingPunct="0">
        <a:spcBef>
          <a:spcPct val="20000"/>
        </a:spcBef>
        <a:spcAft>
          <a:spcPct val="0"/>
        </a:spcAft>
        <a:buFont typeface="Arial" pitchFamily="34" charset="0"/>
        <a:buChar char="»"/>
        <a:defRPr sz="2800" kern="1200">
          <a:solidFill>
            <a:schemeClr val="tx1"/>
          </a:solidFill>
          <a:latin typeface="Myriad Pro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60125" y="260648"/>
            <a:ext cx="72723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en-US" sz="3600" b="1" dirty="0" smtClean="0">
                <a:solidFill>
                  <a:srgbClr val="993366"/>
                </a:solidFill>
                <a:latin typeface="+mj-lt"/>
              </a:rPr>
              <a:t>LLIN Durability Monitoring</a:t>
            </a:r>
            <a:endParaRPr lang="en-US" sz="3600" b="1" dirty="0">
              <a:solidFill>
                <a:srgbClr val="993366"/>
              </a:solidFill>
              <a:latin typeface="+mj-lt"/>
            </a:endParaRPr>
          </a:p>
          <a:p>
            <a:pPr algn="ctr" eaLnBrk="1" hangingPunct="1"/>
            <a:endParaRPr lang="en-US" sz="3600" b="1" dirty="0">
              <a:solidFill>
                <a:srgbClr val="993366"/>
              </a:solidFill>
              <a:latin typeface="+mj-lt"/>
            </a:endParaRPr>
          </a:p>
        </p:txBody>
      </p:sp>
      <p:sp>
        <p:nvSpPr>
          <p:cNvPr id="8" name="Text Box 4"/>
          <p:cNvSpPr txBox="1">
            <a:spLocks noChangeArrowheads="1"/>
          </p:cNvSpPr>
          <p:nvPr/>
        </p:nvSpPr>
        <p:spPr bwMode="auto">
          <a:xfrm>
            <a:off x="347821" y="2348879"/>
            <a:ext cx="84969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en-US" sz="3600" b="1" dirty="0" smtClean="0">
                <a:solidFill>
                  <a:schemeClr val="accent1">
                    <a:lumMod val="50000"/>
                  </a:schemeClr>
                </a:solidFill>
                <a:latin typeface="+mj-lt"/>
              </a:rPr>
              <a:t>Household selection</a:t>
            </a:r>
            <a:endParaRPr lang="en-US" sz="3600" b="1" dirty="0">
              <a:solidFill>
                <a:schemeClr val="accent1">
                  <a:lumMod val="50000"/>
                </a:schemeClr>
              </a:solidFill>
              <a:latin typeface="+mj-lt"/>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2051720" y="4365104"/>
            <a:ext cx="5030417" cy="1667490"/>
          </a:xfrm>
          <a:prstGeom prst="rect">
            <a:avLst/>
          </a:prstGeom>
        </p:spPr>
      </p:pic>
    </p:spTree>
    <p:extLst>
      <p:ext uri="{BB962C8B-B14F-4D97-AF65-F5344CB8AC3E}">
        <p14:creationId xmlns:p14="http://schemas.microsoft.com/office/powerpoint/2010/main" val="235492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99" y="1412776"/>
            <a:ext cx="2714625" cy="2638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Listing of households</a:t>
            </a:r>
            <a:endParaRPr lang="en-US" sz="4000" b="1" dirty="0">
              <a:solidFill>
                <a:srgbClr val="C00000"/>
              </a:solidFill>
              <a:latin typeface="+mj-lt"/>
            </a:endParaRPr>
          </a:p>
        </p:txBody>
      </p:sp>
      <p:sp>
        <p:nvSpPr>
          <p:cNvPr id="3" name="Oval 2"/>
          <p:cNvSpPr/>
          <p:nvPr/>
        </p:nvSpPr>
        <p:spPr>
          <a:xfrm>
            <a:off x="5724128" y="5449457"/>
            <a:ext cx="432048" cy="3546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1785223" y="3889079"/>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019513"/>
            <a:ext cx="2781300" cy="3448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Rectangle 24"/>
          <p:cNvSpPr/>
          <p:nvPr/>
        </p:nvSpPr>
        <p:spPr>
          <a:xfrm>
            <a:off x="6453593" y="5427118"/>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842980" y="5427118"/>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77691" y="5588824"/>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42980" y="5750946"/>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886744" y="5922121"/>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77691" y="6084243"/>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428097" y="5588571"/>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428097" y="5750946"/>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454840" y="5921452"/>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437150" y="6091958"/>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453755" y="6253411"/>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446203" y="6414864"/>
            <a:ext cx="288032" cy="68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50598" y="6083827"/>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150" y="5922121"/>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6648" y="5750946"/>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851092" y="5598293"/>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851092" y="5427118"/>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996952"/>
            <a:ext cx="2781300" cy="3257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5" name="Rectangle 64"/>
          <p:cNvSpPr/>
          <p:nvPr/>
        </p:nvSpPr>
        <p:spPr>
          <a:xfrm>
            <a:off x="6831991" y="5588571"/>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428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Selection of households</a:t>
            </a:r>
            <a:endParaRPr lang="en-US"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en-US" dirty="0" smtClean="0">
                <a:latin typeface="+mj-lt"/>
              </a:rPr>
              <a:t>The supervisor now looks up the number of listed households in the “random number list” under the column “listed </a:t>
            </a:r>
            <a:r>
              <a:rPr lang="en-US" dirty="0" err="1" smtClean="0">
                <a:latin typeface="+mj-lt"/>
              </a:rPr>
              <a:t>hh</a:t>
            </a:r>
            <a:r>
              <a:rPr lang="en-US" dirty="0" smtClean="0">
                <a:latin typeface="+mj-lt"/>
              </a:rPr>
              <a:t>”</a:t>
            </a:r>
          </a:p>
          <a:p>
            <a:pPr>
              <a:buClr>
                <a:srgbClr val="C00000"/>
              </a:buClr>
              <a:buFont typeface="Wingdings" pitchFamily="2" charset="2"/>
              <a:buChar char="§"/>
            </a:pPr>
            <a:r>
              <a:rPr lang="en-US" dirty="0" smtClean="0">
                <a:latin typeface="+mj-lt"/>
              </a:rPr>
              <a:t>The first 10 numbers in that row – columns 1-10 – are the selected households</a:t>
            </a:r>
          </a:p>
          <a:p>
            <a:pPr>
              <a:buClr>
                <a:srgbClr val="C00000"/>
              </a:buClr>
              <a:buFont typeface="Wingdings" pitchFamily="2" charset="2"/>
              <a:buChar char="§"/>
            </a:pPr>
            <a:r>
              <a:rPr lang="en-US" dirty="0" smtClean="0">
                <a:latin typeface="+mj-lt"/>
              </a:rPr>
              <a:t>The supervisor marks these on the listing form</a:t>
            </a:r>
          </a:p>
        </p:txBody>
      </p:sp>
    </p:spTree>
    <p:extLst>
      <p:ext uri="{BB962C8B-B14F-4D97-AF65-F5344CB8AC3E}">
        <p14:creationId xmlns:p14="http://schemas.microsoft.com/office/powerpoint/2010/main" val="3817398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Selection of households</a:t>
            </a:r>
            <a:endParaRPr lang="en-US" sz="4000" b="1" dirty="0">
              <a:solidFill>
                <a:srgbClr val="C00000"/>
              </a:solidFill>
              <a:latin typeface="+mj-lt"/>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6" y="1196752"/>
            <a:ext cx="9144000" cy="37243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36" y="5422384"/>
            <a:ext cx="9214118" cy="1155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51520" y="1988840"/>
            <a:ext cx="0" cy="237626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906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33329"/>
            <a:ext cx="2771775" cy="2705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161830"/>
            <a:ext cx="2676525" cy="3457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Selection of households</a:t>
            </a:r>
            <a:endParaRPr lang="en-US" sz="4000" b="1" dirty="0">
              <a:solidFill>
                <a:srgbClr val="C00000"/>
              </a:solidFill>
              <a:latin typeface="+mj-lt"/>
            </a:endParaRPr>
          </a:p>
        </p:txBody>
      </p:sp>
      <p:sp>
        <p:nvSpPr>
          <p:cNvPr id="12" name="Content Placeholder 5"/>
          <p:cNvSpPr>
            <a:spLocks noGrp="1"/>
          </p:cNvSpPr>
          <p:nvPr>
            <p:ph idx="1"/>
          </p:nvPr>
        </p:nvSpPr>
        <p:spPr>
          <a:xfrm>
            <a:off x="355302" y="5013176"/>
            <a:ext cx="8229600" cy="1333824"/>
          </a:xfrm>
        </p:spPr>
        <p:txBody>
          <a:bodyPr>
            <a:normAutofit fontScale="92500" lnSpcReduction="10000"/>
          </a:bodyPr>
          <a:lstStyle/>
          <a:p>
            <a:pPr>
              <a:buClr>
                <a:srgbClr val="C00000"/>
              </a:buClr>
              <a:buFont typeface="Wingdings" pitchFamily="2" charset="2"/>
              <a:buChar char="§"/>
            </a:pPr>
            <a:r>
              <a:rPr lang="en-US" dirty="0" smtClean="0">
                <a:latin typeface="+mj-lt"/>
              </a:rPr>
              <a:t>All selected households are visited by the team using the number under “HH-ID” as the household number on the questionnaire</a:t>
            </a:r>
          </a:p>
        </p:txBody>
      </p:sp>
      <p:sp>
        <p:nvSpPr>
          <p:cNvPr id="13" name="Oval 12"/>
          <p:cNvSpPr/>
          <p:nvPr/>
        </p:nvSpPr>
        <p:spPr>
          <a:xfrm>
            <a:off x="2030657" y="3284983"/>
            <a:ext cx="432048" cy="3546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650" y="1547591"/>
            <a:ext cx="2781300" cy="3076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08341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ID numbers of households</a:t>
            </a:r>
            <a:endParaRPr lang="en-US" sz="4000" b="1" dirty="0">
              <a:solidFill>
                <a:srgbClr val="C00000"/>
              </a:solidFill>
              <a:latin typeface="+mj-l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853" y="1412776"/>
            <a:ext cx="6448425" cy="4229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a:xfrm>
            <a:off x="2977238" y="3645024"/>
            <a:ext cx="1018697"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Oval 5"/>
          <p:cNvSpPr/>
          <p:nvPr/>
        </p:nvSpPr>
        <p:spPr>
          <a:xfrm>
            <a:off x="6372200" y="3651720"/>
            <a:ext cx="1018697"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Oval 6"/>
          <p:cNvSpPr/>
          <p:nvPr/>
        </p:nvSpPr>
        <p:spPr>
          <a:xfrm>
            <a:off x="4355976" y="4144567"/>
            <a:ext cx="1872208"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4222176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Replacement of households</a:t>
            </a:r>
            <a:endParaRPr lang="en-US"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en-US" dirty="0" smtClean="0">
                <a:latin typeface="+mj-lt"/>
              </a:rPr>
              <a:t>Selected households that are found not to be eligible because they did not receive any campaign nets are marked on the listing form by the interviewer (circle ID number)</a:t>
            </a:r>
          </a:p>
          <a:p>
            <a:pPr>
              <a:buClr>
                <a:srgbClr val="C00000"/>
              </a:buClr>
              <a:buFont typeface="Wingdings" pitchFamily="2" charset="2"/>
              <a:buChar char="§"/>
            </a:pPr>
            <a:r>
              <a:rPr lang="en-US" dirty="0" smtClean="0">
                <a:latin typeface="+mj-lt"/>
              </a:rPr>
              <a:t>After all 10 households are visited the supervisor selects the required number of households from the replacements R1-R6 from the random number list</a:t>
            </a:r>
          </a:p>
        </p:txBody>
      </p:sp>
    </p:spTree>
    <p:extLst>
      <p:ext uri="{BB962C8B-B14F-4D97-AF65-F5344CB8AC3E}">
        <p14:creationId xmlns:p14="http://schemas.microsoft.com/office/powerpoint/2010/main" val="4279894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Replacement of households</a:t>
            </a:r>
            <a:endParaRPr lang="en-US" sz="4000" b="1" dirty="0">
              <a:solidFill>
                <a:srgbClr val="C00000"/>
              </a:solidFill>
              <a:latin typeface="+mj-l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5966"/>
            <a:ext cx="9144000" cy="36870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841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Replacement of households</a:t>
            </a:r>
            <a:endParaRPr lang="en-US"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en-US" dirty="0" smtClean="0">
                <a:latin typeface="+mj-lt"/>
              </a:rPr>
              <a:t>Replacement numbers are used in the order of ineligible households from left to right</a:t>
            </a:r>
          </a:p>
          <a:p>
            <a:pPr>
              <a:buClr>
                <a:srgbClr val="C00000"/>
              </a:buClr>
              <a:buFont typeface="Wingdings" pitchFamily="2" charset="2"/>
              <a:buChar char="§"/>
            </a:pPr>
            <a:r>
              <a:rPr lang="en-US" dirty="0" smtClean="0">
                <a:latin typeface="+mj-lt"/>
              </a:rPr>
              <a:t>If a replacement household is not eligible, it is NOT replaced</a:t>
            </a:r>
          </a:p>
          <a:p>
            <a:pPr>
              <a:buClr>
                <a:srgbClr val="C00000"/>
              </a:buClr>
              <a:buFont typeface="Wingdings" pitchFamily="2" charset="2"/>
              <a:buChar char="§"/>
            </a:pPr>
            <a:r>
              <a:rPr lang="en-US" dirty="0" smtClean="0">
                <a:latin typeface="+mj-lt"/>
              </a:rPr>
              <a:t>Not more than 10 replacements in total</a:t>
            </a:r>
          </a:p>
        </p:txBody>
      </p:sp>
    </p:spTree>
    <p:extLst>
      <p:ext uri="{BB962C8B-B14F-4D97-AF65-F5344CB8AC3E}">
        <p14:creationId xmlns:p14="http://schemas.microsoft.com/office/powerpoint/2010/main" val="1763195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Summary of cluster results</a:t>
            </a:r>
            <a:endParaRPr lang="en-US" sz="4000" b="1" dirty="0">
              <a:solidFill>
                <a:srgbClr val="C00000"/>
              </a:solidFill>
              <a:latin typeface="+mj-lt"/>
            </a:endParaRPr>
          </a:p>
        </p:txBody>
      </p:sp>
      <p:sp>
        <p:nvSpPr>
          <p:cNvPr id="48" name="Content Placeholder 5"/>
          <p:cNvSpPr>
            <a:spLocks noGrp="1"/>
          </p:cNvSpPr>
          <p:nvPr>
            <p:ph idx="1"/>
          </p:nvPr>
        </p:nvSpPr>
        <p:spPr>
          <a:xfrm>
            <a:off x="349188" y="1293920"/>
            <a:ext cx="8229600" cy="1440160"/>
          </a:xfrm>
        </p:spPr>
        <p:txBody>
          <a:bodyPr>
            <a:normAutofit/>
          </a:bodyPr>
          <a:lstStyle/>
          <a:p>
            <a:pPr>
              <a:buClr>
                <a:srgbClr val="C00000"/>
              </a:buClr>
              <a:buFont typeface="Wingdings" pitchFamily="2" charset="2"/>
              <a:buChar char="§"/>
            </a:pPr>
            <a:r>
              <a:rPr lang="en-US" dirty="0" smtClean="0">
                <a:latin typeface="+mj-lt"/>
              </a:rPr>
              <a:t>After a cluster is finished the supervisor summarizes the results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34080"/>
            <a:ext cx="7272808" cy="38751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10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Overview</a:t>
            </a:r>
            <a:endParaRPr lang="en-US"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en-US" smtClean="0">
                <a:latin typeface="+mj-lt"/>
              </a:rPr>
              <a:t>Sectioning the settlement</a:t>
            </a:r>
          </a:p>
          <a:p>
            <a:pPr>
              <a:buClr>
                <a:srgbClr val="C00000"/>
              </a:buClr>
              <a:buFont typeface="Wingdings" pitchFamily="2" charset="2"/>
              <a:buChar char="§"/>
            </a:pPr>
            <a:r>
              <a:rPr lang="en-US" smtClean="0">
                <a:latin typeface="+mj-lt"/>
              </a:rPr>
              <a:t>Listing and numbering all eligible households</a:t>
            </a:r>
          </a:p>
          <a:p>
            <a:pPr>
              <a:buClr>
                <a:srgbClr val="C00000"/>
              </a:buClr>
              <a:buFont typeface="Wingdings" pitchFamily="2" charset="2"/>
              <a:buChar char="§"/>
            </a:pPr>
            <a:r>
              <a:rPr lang="en-US" smtClean="0">
                <a:latin typeface="+mj-lt"/>
              </a:rPr>
              <a:t>Selection of households with random number lists</a:t>
            </a:r>
          </a:p>
          <a:p>
            <a:pPr>
              <a:buClr>
                <a:srgbClr val="C00000"/>
              </a:buClr>
              <a:buFont typeface="Wingdings" pitchFamily="2" charset="2"/>
              <a:buChar char="§"/>
            </a:pPr>
            <a:r>
              <a:rPr lang="en-US" smtClean="0">
                <a:latin typeface="+mj-lt"/>
              </a:rPr>
              <a:t>Allocation of interviews and replacements</a:t>
            </a:r>
          </a:p>
          <a:p>
            <a:pPr>
              <a:buClr>
                <a:srgbClr val="C00000"/>
              </a:buClr>
              <a:buFont typeface="Wingdings" pitchFamily="2" charset="2"/>
              <a:buChar char="§"/>
            </a:pPr>
            <a:endParaRPr lang="en-US" smtClean="0">
              <a:latin typeface="+mj-lt"/>
            </a:endParaRPr>
          </a:p>
        </p:txBody>
      </p:sp>
    </p:spTree>
    <p:extLst>
      <p:ext uri="{BB962C8B-B14F-4D97-AF65-F5344CB8AC3E}">
        <p14:creationId xmlns:p14="http://schemas.microsoft.com/office/powerpoint/2010/main" val="3939544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Sectioning a cluster</a:t>
            </a:r>
            <a:endParaRPr lang="en-US"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en-US" dirty="0" smtClean="0">
                <a:latin typeface="+mj-lt"/>
              </a:rPr>
              <a:t>15 clusters have been selected per site</a:t>
            </a:r>
          </a:p>
          <a:p>
            <a:pPr>
              <a:buClr>
                <a:srgbClr val="C00000"/>
              </a:buClr>
              <a:buFont typeface="Wingdings" pitchFamily="2" charset="2"/>
              <a:buChar char="§"/>
            </a:pPr>
            <a:r>
              <a:rPr lang="en-US" dirty="0" smtClean="0">
                <a:latin typeface="+mj-lt"/>
              </a:rPr>
              <a:t>If the settlement has more than </a:t>
            </a:r>
            <a:r>
              <a:rPr lang="en-US" dirty="0" smtClean="0">
                <a:latin typeface="+mj-lt"/>
              </a:rPr>
              <a:t>200 </a:t>
            </a:r>
            <a:r>
              <a:rPr lang="en-US" dirty="0" smtClean="0">
                <a:latin typeface="+mj-lt"/>
              </a:rPr>
              <a:t>households, it should be sectioned into equal part of about 60-100 households</a:t>
            </a:r>
          </a:p>
          <a:p>
            <a:pPr>
              <a:buClr>
                <a:srgbClr val="C00000"/>
              </a:buClr>
              <a:buFont typeface="Wingdings" pitchFamily="2" charset="2"/>
              <a:buChar char="§"/>
            </a:pPr>
            <a:r>
              <a:rPr lang="en-US" dirty="0"/>
              <a:t>These remain the same for all three survey rounds</a:t>
            </a:r>
          </a:p>
          <a:p>
            <a:pPr>
              <a:buClr>
                <a:srgbClr val="C00000"/>
              </a:buClr>
              <a:buFont typeface="Wingdings" pitchFamily="2" charset="2"/>
              <a:buChar char="§"/>
            </a:pPr>
            <a:endParaRPr lang="en-US" dirty="0" smtClean="0">
              <a:latin typeface="+mj-lt"/>
            </a:endParaRPr>
          </a:p>
        </p:txBody>
      </p:sp>
    </p:spTree>
    <p:extLst>
      <p:ext uri="{BB962C8B-B14F-4D97-AF65-F5344CB8AC3E}">
        <p14:creationId xmlns:p14="http://schemas.microsoft.com/office/powerpoint/2010/main" val="3390773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Sectioning a settlement</a:t>
            </a:r>
            <a:endParaRPr lang="en-US" sz="4000" b="1" dirty="0">
              <a:solidFill>
                <a:srgbClr val="C00000"/>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556" y="2073269"/>
            <a:ext cx="5842862" cy="474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488187" y="1027483"/>
            <a:ext cx="8229600" cy="4824536"/>
          </a:xfrm>
        </p:spPr>
        <p:txBody>
          <a:bodyPr>
            <a:normAutofit/>
          </a:bodyPr>
          <a:lstStyle/>
          <a:p>
            <a:pPr>
              <a:buClr>
                <a:srgbClr val="C00000"/>
              </a:buClr>
              <a:buFont typeface="Wingdings" pitchFamily="2" charset="2"/>
              <a:buChar char="§"/>
            </a:pPr>
            <a:r>
              <a:rPr lang="en-US" sz="2800" dirty="0" smtClean="0">
                <a:latin typeface="+mj-lt"/>
              </a:rPr>
              <a:t>This should be done with local authorities or chief</a:t>
            </a:r>
          </a:p>
        </p:txBody>
      </p:sp>
    </p:spTree>
    <p:extLst>
      <p:ext uri="{BB962C8B-B14F-4D97-AF65-F5344CB8AC3E}">
        <p14:creationId xmlns:p14="http://schemas.microsoft.com/office/powerpoint/2010/main" val="429725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Listing of households</a:t>
            </a:r>
            <a:endParaRPr lang="en-US"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en-US" dirty="0" smtClean="0">
                <a:latin typeface="+mj-lt"/>
              </a:rPr>
              <a:t>Within the settlement (or selected section) all households where people live are listed and given a household number</a:t>
            </a:r>
          </a:p>
          <a:p>
            <a:pPr>
              <a:buClr>
                <a:srgbClr val="C00000"/>
              </a:buClr>
              <a:buFont typeface="Wingdings" pitchFamily="2" charset="2"/>
              <a:buChar char="§"/>
            </a:pPr>
            <a:r>
              <a:rPr lang="en-US" dirty="0" smtClean="0">
                <a:latin typeface="+mj-lt"/>
              </a:rPr>
              <a:t>Excluded </a:t>
            </a:r>
            <a:r>
              <a:rPr lang="es-ES" dirty="0" smtClean="0">
                <a:latin typeface="+mj-lt"/>
              </a:rPr>
              <a:t>are</a:t>
            </a:r>
          </a:p>
          <a:p>
            <a:pPr lvl="1">
              <a:buClr>
                <a:srgbClr val="C00000"/>
              </a:buClr>
              <a:buFont typeface="Wingdings" pitchFamily="2" charset="2"/>
              <a:buChar char="§"/>
            </a:pPr>
            <a:r>
              <a:rPr lang="en-US" dirty="0">
                <a:latin typeface="+mj-lt"/>
              </a:rPr>
              <a:t>office </a:t>
            </a:r>
            <a:r>
              <a:rPr lang="en-US" dirty="0" smtClean="0">
                <a:latin typeface="+mj-lt"/>
              </a:rPr>
              <a:t>buildings</a:t>
            </a:r>
          </a:p>
          <a:p>
            <a:pPr lvl="1">
              <a:buClr>
                <a:srgbClr val="C00000"/>
              </a:buClr>
              <a:buFont typeface="Wingdings" pitchFamily="2" charset="2"/>
              <a:buChar char="§"/>
            </a:pPr>
            <a:r>
              <a:rPr lang="en-US" dirty="0" smtClean="0">
                <a:latin typeface="+mj-lt"/>
              </a:rPr>
              <a:t>Schools, </a:t>
            </a:r>
            <a:r>
              <a:rPr lang="en-US" dirty="0">
                <a:latin typeface="+mj-lt"/>
              </a:rPr>
              <a:t>health facilities</a:t>
            </a:r>
            <a:endParaRPr lang="en-US" dirty="0" smtClean="0">
              <a:latin typeface="+mj-lt"/>
            </a:endParaRPr>
          </a:p>
          <a:p>
            <a:pPr lvl="1">
              <a:buClr>
                <a:srgbClr val="C00000"/>
              </a:buClr>
              <a:buFont typeface="Wingdings" pitchFamily="2" charset="2"/>
              <a:buChar char="§"/>
            </a:pPr>
            <a:r>
              <a:rPr lang="en-US" dirty="0" smtClean="0">
                <a:latin typeface="+mj-lt"/>
              </a:rPr>
              <a:t>markets, trading centers </a:t>
            </a:r>
          </a:p>
          <a:p>
            <a:pPr lvl="1">
              <a:buClr>
                <a:srgbClr val="C00000"/>
              </a:buClr>
              <a:buFont typeface="Wingdings" pitchFamily="2" charset="2"/>
              <a:buChar char="§"/>
            </a:pPr>
            <a:r>
              <a:rPr lang="en-US" dirty="0" smtClean="0">
                <a:latin typeface="+mj-lt"/>
              </a:rPr>
              <a:t>prisons</a:t>
            </a:r>
            <a:r>
              <a:rPr lang="en-US" dirty="0">
                <a:latin typeface="+mj-lt"/>
              </a:rPr>
              <a:t>, orphanages</a:t>
            </a:r>
            <a:r>
              <a:rPr lang="en-US" dirty="0" smtClean="0">
                <a:latin typeface="+mj-lt"/>
              </a:rPr>
              <a:t>, barracks</a:t>
            </a:r>
          </a:p>
          <a:p>
            <a:pPr lvl="1">
              <a:buClr>
                <a:srgbClr val="C00000"/>
              </a:buClr>
              <a:buFont typeface="Wingdings" pitchFamily="2" charset="2"/>
              <a:buChar char="§"/>
            </a:pPr>
            <a:r>
              <a:rPr lang="en-US" dirty="0" smtClean="0">
                <a:latin typeface="+mj-lt"/>
              </a:rPr>
              <a:t>any </a:t>
            </a:r>
            <a:r>
              <a:rPr lang="en-US" dirty="0">
                <a:latin typeface="+mj-lt"/>
              </a:rPr>
              <a:t>uninhabited other building</a:t>
            </a:r>
            <a:endParaRPr lang="en-US" dirty="0" smtClean="0">
              <a:latin typeface="+mj-lt"/>
            </a:endParaRPr>
          </a:p>
        </p:txBody>
      </p:sp>
    </p:spTree>
    <p:extLst>
      <p:ext uri="{BB962C8B-B14F-4D97-AF65-F5344CB8AC3E}">
        <p14:creationId xmlns:p14="http://schemas.microsoft.com/office/powerpoint/2010/main" val="627253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Listing of households</a:t>
            </a:r>
            <a:endParaRPr lang="en-US" sz="4000" b="1" dirty="0">
              <a:solidFill>
                <a:srgbClr val="C00000"/>
              </a:solidFill>
              <a:latin typeface="+mj-lt"/>
            </a:endParaRPr>
          </a:p>
        </p:txBody>
      </p:sp>
      <p:sp>
        <p:nvSpPr>
          <p:cNvPr id="48" name="Content Placeholder 5"/>
          <p:cNvSpPr>
            <a:spLocks noGrp="1"/>
          </p:cNvSpPr>
          <p:nvPr>
            <p:ph idx="1"/>
          </p:nvPr>
        </p:nvSpPr>
        <p:spPr>
          <a:xfrm>
            <a:off x="488187" y="1340768"/>
            <a:ext cx="8229600" cy="4824536"/>
          </a:xfrm>
        </p:spPr>
        <p:txBody>
          <a:bodyPr>
            <a:normAutofit/>
          </a:bodyPr>
          <a:lstStyle/>
          <a:p>
            <a:pPr>
              <a:buClr>
                <a:srgbClr val="C00000"/>
              </a:buClr>
              <a:buFont typeface="Wingdings" pitchFamily="2" charset="2"/>
              <a:buChar char="§"/>
            </a:pPr>
            <a:r>
              <a:rPr lang="en-US" dirty="0" smtClean="0">
                <a:latin typeface="+mj-lt"/>
              </a:rPr>
              <a:t>Each interviewer is allocated a part of the settlement (section) for listing</a:t>
            </a:r>
          </a:p>
          <a:p>
            <a:pPr>
              <a:buClr>
                <a:srgbClr val="C00000"/>
              </a:buClr>
              <a:buFont typeface="Wingdings" pitchFamily="2" charset="2"/>
              <a:buChar char="§"/>
            </a:pPr>
            <a:r>
              <a:rPr lang="en-US" dirty="0" smtClean="0">
                <a:latin typeface="+mj-lt"/>
              </a:rPr>
              <a:t>Each eligible household is given a unique number</a:t>
            </a:r>
          </a:p>
          <a:p>
            <a:pPr>
              <a:buClr>
                <a:srgbClr val="C00000"/>
              </a:buClr>
              <a:buFont typeface="Wingdings" pitchFamily="2" charset="2"/>
              <a:buChar char="§"/>
            </a:pPr>
            <a:r>
              <a:rPr lang="en-US" dirty="0" smtClean="0">
                <a:latin typeface="+mj-lt"/>
              </a:rPr>
              <a:t>The number has two parts</a:t>
            </a:r>
          </a:p>
          <a:p>
            <a:pPr lvl="1">
              <a:buClr>
                <a:srgbClr val="C00000"/>
              </a:buClr>
              <a:buFont typeface="Wingdings" pitchFamily="2" charset="2"/>
              <a:buChar char="§"/>
            </a:pPr>
            <a:r>
              <a:rPr lang="en-US" dirty="0" smtClean="0">
                <a:latin typeface="+mj-lt"/>
              </a:rPr>
              <a:t>One digit for the interviewer (1-9)</a:t>
            </a:r>
          </a:p>
          <a:p>
            <a:pPr lvl="2">
              <a:buClr>
                <a:srgbClr val="C00000"/>
              </a:buClr>
              <a:buFont typeface="Wingdings" pitchFamily="2" charset="2"/>
              <a:buChar char="§"/>
            </a:pPr>
            <a:r>
              <a:rPr lang="en-US" dirty="0" smtClean="0">
                <a:latin typeface="+mj-lt"/>
              </a:rPr>
              <a:t>Team 1: 1-3, team 2: 4-6, team 3: 7-9</a:t>
            </a:r>
          </a:p>
          <a:p>
            <a:pPr lvl="1">
              <a:buClr>
                <a:srgbClr val="C00000"/>
              </a:buClr>
              <a:buFont typeface="Wingdings" pitchFamily="2" charset="2"/>
              <a:buChar char="§"/>
            </a:pPr>
            <a:r>
              <a:rPr lang="en-US" dirty="0" smtClean="0">
                <a:latin typeface="+mj-lt"/>
              </a:rPr>
              <a:t>Two digits for the household (01-99)</a:t>
            </a:r>
          </a:p>
          <a:p>
            <a:pPr lvl="1">
              <a:buClr>
                <a:srgbClr val="C00000"/>
              </a:buClr>
              <a:buFont typeface="Wingdings" pitchFamily="2" charset="2"/>
              <a:buChar char="§"/>
            </a:pPr>
            <a:r>
              <a:rPr lang="en-US" dirty="0" smtClean="0">
                <a:latin typeface="+mj-lt"/>
              </a:rPr>
              <a:t>e.g. 101, 312, 645</a:t>
            </a:r>
          </a:p>
        </p:txBody>
      </p:sp>
    </p:spTree>
    <p:extLst>
      <p:ext uri="{BB962C8B-B14F-4D97-AF65-F5344CB8AC3E}">
        <p14:creationId xmlns:p14="http://schemas.microsoft.com/office/powerpoint/2010/main" val="1999405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Listing of households</a:t>
            </a:r>
            <a:endParaRPr lang="en-US" sz="4000" b="1" dirty="0">
              <a:solidFill>
                <a:srgbClr val="C00000"/>
              </a:solidFill>
              <a:latin typeface="+mj-lt"/>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452563"/>
            <a:ext cx="7658100" cy="3952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21409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Listing of households</a:t>
            </a:r>
            <a:endParaRPr lang="en-US" sz="4000" b="1" dirty="0">
              <a:solidFill>
                <a:srgbClr val="C00000"/>
              </a:solidFill>
              <a:latin typeface="+mj-lt"/>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47" y="1772816"/>
            <a:ext cx="7496175" cy="4029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86186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Listing of households</a:t>
            </a:r>
            <a:endParaRPr lang="en-US"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en-US" dirty="0" smtClean="0">
                <a:latin typeface="+mj-lt"/>
              </a:rPr>
              <a:t>Once all interviewers have completed their lists the supervisor merges them</a:t>
            </a:r>
          </a:p>
          <a:p>
            <a:pPr>
              <a:buClr>
                <a:srgbClr val="C00000"/>
              </a:buClr>
              <a:buFont typeface="Wingdings" pitchFamily="2" charset="2"/>
              <a:buChar char="§"/>
            </a:pPr>
            <a:r>
              <a:rPr lang="en-US" dirty="0" smtClean="0">
                <a:latin typeface="+mj-lt"/>
              </a:rPr>
              <a:t>In the column “supervisor (#)” of the household listing sheet he/she creates a running number including all households listed</a:t>
            </a:r>
          </a:p>
          <a:p>
            <a:pPr>
              <a:buClr>
                <a:srgbClr val="C00000"/>
              </a:buClr>
              <a:buFont typeface="Wingdings" pitchFamily="2" charset="2"/>
              <a:buChar char="§"/>
            </a:pPr>
            <a:r>
              <a:rPr lang="en-US" dirty="0" smtClean="0">
                <a:latin typeface="+mj-lt"/>
              </a:rPr>
              <a:t>The last number then is the total number of households listed</a:t>
            </a:r>
          </a:p>
        </p:txBody>
      </p:sp>
    </p:spTree>
    <p:extLst>
      <p:ext uri="{BB962C8B-B14F-4D97-AF65-F5344CB8AC3E}">
        <p14:creationId xmlns:p14="http://schemas.microsoft.com/office/powerpoint/2010/main" val="1646236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4187</TotalTime>
  <Words>1479</Words>
  <Application>Microsoft Macintosh PowerPoint</Application>
  <PresentationFormat>On-screen Show (4:3)</PresentationFormat>
  <Paragraphs>102</Paragraphs>
  <Slides>18</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Myriad Pro Light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Kilian</dc:creator>
  <cp:lastModifiedBy>Hannah Koenker</cp:lastModifiedBy>
  <cp:revision>59</cp:revision>
  <dcterms:created xsi:type="dcterms:W3CDTF">2013-03-03T19:13:36Z</dcterms:created>
  <dcterms:modified xsi:type="dcterms:W3CDTF">2016-03-23T14:12:15Z</dcterms:modified>
</cp:coreProperties>
</file>