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51" r:id="rId2"/>
    <p:sldId id="338" r:id="rId3"/>
    <p:sldId id="305" r:id="rId4"/>
    <p:sldId id="306" r:id="rId5"/>
    <p:sldId id="307" r:id="rId6"/>
    <p:sldId id="308" r:id="rId7"/>
    <p:sldId id="309" r:id="rId8"/>
    <p:sldId id="337" r:id="rId9"/>
    <p:sldId id="352" r:id="rId10"/>
    <p:sldId id="364" r:id="rId11"/>
    <p:sldId id="365" r:id="rId12"/>
    <p:sldId id="366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72" r:id="rId22"/>
    <p:sldId id="380" r:id="rId23"/>
    <p:sldId id="367" r:id="rId24"/>
    <p:sldId id="368" r:id="rId25"/>
    <p:sldId id="369" r:id="rId26"/>
    <p:sldId id="370" r:id="rId27"/>
    <p:sldId id="371" r:id="rId28"/>
    <p:sldId id="373" r:id="rId29"/>
    <p:sldId id="374" r:id="rId30"/>
    <p:sldId id="376" r:id="rId31"/>
    <p:sldId id="377" r:id="rId32"/>
    <p:sldId id="378" r:id="rId33"/>
    <p:sldId id="379" r:id="rId34"/>
    <p:sldId id="382" r:id="rId35"/>
    <p:sldId id="383" r:id="rId36"/>
    <p:sldId id="38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33BE8-0E1B-43F9-BA87-6EDD08BF8B67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2C69-DF80-4B0F-97D5-816860545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2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32C69-DF80-4B0F-97D5-816860545F1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09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6BAD-B550-4901-A56B-4621E4576BFE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EB60-A923-46FE-ADC6-7FBB8C7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3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6BAD-B550-4901-A56B-4621E4576BFE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EB60-A923-46FE-ADC6-7FBB8C7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6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6BAD-B550-4901-A56B-4621E4576BFE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EB60-A923-46FE-ADC6-7FBB8C7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8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6BAD-B550-4901-A56B-4621E4576BFE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EB60-A923-46FE-ADC6-7FBB8C7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0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6BAD-B550-4901-A56B-4621E4576BFE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EB60-A923-46FE-ADC6-7FBB8C7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3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6BAD-B550-4901-A56B-4621E4576BFE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EB60-A923-46FE-ADC6-7FBB8C7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1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6BAD-B550-4901-A56B-4621E4576BFE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EB60-A923-46FE-ADC6-7FBB8C7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5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6BAD-B550-4901-A56B-4621E4576BFE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EB60-A923-46FE-ADC6-7FBB8C7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8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6BAD-B550-4901-A56B-4621E4576BFE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EB60-A923-46FE-ADC6-7FBB8C7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1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6BAD-B550-4901-A56B-4621E4576BFE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EB60-A923-46FE-ADC6-7FBB8C7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5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6BAD-B550-4901-A56B-4621E4576BFE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EB60-A923-46FE-ADC6-7FBB8C7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199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06BAD-B550-4901-A56B-4621E4576BFE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BEB60-A923-46FE-ADC6-7FBB8C7DA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0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3528" y="260648"/>
            <a:ext cx="871296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" sz="3600" b="1" smtClean="0">
                <a:solidFill>
                  <a:srgbClr val="C00000"/>
                </a:solidFill>
                <a:latin typeface="Comic Sans MS" pitchFamily="66" charset="0"/>
              </a:rPr>
              <a:t>LLIN </a:t>
            </a:r>
            <a:r>
              <a:rPr lang="es-ES" sz="3600" b="1" err="1" smtClean="0">
                <a:solidFill>
                  <a:srgbClr val="C00000"/>
                </a:solidFill>
                <a:latin typeface="Comic Sans MS" pitchFamily="66" charset="0"/>
              </a:rPr>
              <a:t>Durability</a:t>
            </a:r>
            <a:r>
              <a:rPr lang="es-ES" sz="3600" b="1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" sz="3600" b="1" err="1" smtClean="0">
                <a:solidFill>
                  <a:srgbClr val="C00000"/>
                </a:solidFill>
                <a:latin typeface="Comic Sans MS" pitchFamily="66" charset="0"/>
              </a:rPr>
              <a:t>Monitoring</a:t>
            </a:r>
            <a:r>
              <a:rPr lang="es-ES" sz="3600" b="1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" sz="3600" b="1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es-ES" sz="3600" b="1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es-ES" sz="3600" b="1" err="1" smtClean="0">
                <a:solidFill>
                  <a:srgbClr val="C00000"/>
                </a:solidFill>
                <a:latin typeface="Comic Sans MS" pitchFamily="66" charset="0"/>
              </a:rPr>
              <a:t>Capacity</a:t>
            </a:r>
            <a:r>
              <a:rPr lang="es-ES" sz="3600" b="1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" sz="3600" b="1" err="1" smtClean="0">
                <a:solidFill>
                  <a:srgbClr val="C00000"/>
                </a:solidFill>
                <a:latin typeface="Comic Sans MS" pitchFamily="66" charset="0"/>
              </a:rPr>
              <a:t>Building</a:t>
            </a:r>
            <a:r>
              <a:rPr lang="es-ES" sz="3600" b="1" smtClean="0">
                <a:solidFill>
                  <a:srgbClr val="C00000"/>
                </a:solidFill>
                <a:latin typeface="Comic Sans MS" pitchFamily="66" charset="0"/>
              </a:rPr>
              <a:t> Workshop </a:t>
            </a:r>
            <a:br>
              <a:rPr lang="es-ES" sz="3600" b="1" smtClean="0">
                <a:solidFill>
                  <a:srgbClr val="C00000"/>
                </a:solidFill>
                <a:latin typeface="Comic Sans MS" pitchFamily="66" charset="0"/>
              </a:rPr>
            </a:br>
            <a:endParaRPr lang="en-US" sz="3600" b="1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6378" y="2014974"/>
            <a:ext cx="84969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PMI DM design, sample size and cluster sampling</a:t>
            </a:r>
            <a:endParaRPr lang="en-US" sz="3600" b="1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61" name="Picture 5" descr="C:\Users\Harriet\Desktop\Tropical Health\Mozambique\Logos\VectorWork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846342"/>
            <a:ext cx="3427865" cy="79681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08" y="5591599"/>
            <a:ext cx="376336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20486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err="1" smtClean="0"/>
              <a:t>Sample</a:t>
            </a:r>
            <a:r>
              <a:rPr lang="es-ES" sz="3600" smtClean="0"/>
              <a:t> </a:t>
            </a:r>
            <a:r>
              <a:rPr lang="es-ES" sz="3600" err="1" smtClean="0"/>
              <a:t>Size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72692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539750" y="188640"/>
            <a:ext cx="8229600" cy="707886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+mj-lt"/>
              </a:rPr>
              <a:t>PMI DM Sample Size</a:t>
            </a:r>
            <a:endParaRPr lang="en-US" sz="4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4070" y="1052736"/>
            <a:ext cx="8640960" cy="5328592"/>
          </a:xfrm>
        </p:spPr>
        <p:txBody>
          <a:bodyPr>
            <a:normAutofit lnSpcReduction="10000"/>
          </a:bodyPr>
          <a:lstStyle/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s-ES" err="1" smtClean="0">
                <a:latin typeface="+mj-lt"/>
              </a:rPr>
              <a:t>The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standard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recommended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sample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size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is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targeting</a:t>
            </a:r>
            <a:r>
              <a:rPr lang="es-ES" smtClean="0">
                <a:latin typeface="+mj-lt"/>
              </a:rPr>
              <a:t> a </a:t>
            </a:r>
            <a:r>
              <a:rPr lang="es-ES" err="1" smtClean="0">
                <a:latin typeface="+mj-lt"/>
              </a:rPr>
              <a:t>cohort</a:t>
            </a:r>
            <a:r>
              <a:rPr lang="es-ES" smtClean="0">
                <a:latin typeface="+mj-lt"/>
              </a:rPr>
              <a:t> of 345 </a:t>
            </a:r>
            <a:r>
              <a:rPr lang="es-ES" err="1" smtClean="0">
                <a:latin typeface="+mj-lt"/>
              </a:rPr>
              <a:t>campaign</a:t>
            </a:r>
            <a:r>
              <a:rPr lang="es-ES" smtClean="0">
                <a:latin typeface="+mj-lt"/>
              </a:rPr>
              <a:t> nets per </a:t>
            </a:r>
            <a:r>
              <a:rPr lang="es-ES" err="1" smtClean="0">
                <a:latin typeface="+mj-lt"/>
              </a:rPr>
              <a:t>site</a:t>
            </a:r>
            <a:endParaRPr lang="es-ES" smtClean="0">
              <a:latin typeface="+mj-lt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s-ES" err="1" smtClean="0">
                <a:latin typeface="+mj-lt"/>
              </a:rPr>
              <a:t>This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is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sufficient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to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detect</a:t>
            </a:r>
            <a:r>
              <a:rPr lang="es-ES" smtClean="0">
                <a:latin typeface="+mj-lt"/>
              </a:rPr>
              <a:t> a </a:t>
            </a:r>
            <a:r>
              <a:rPr lang="en-US">
                <a:latin typeface="+mj-lt"/>
              </a:rPr>
              <a:t>18%-points </a:t>
            </a:r>
            <a:r>
              <a:rPr lang="en-US" smtClean="0">
                <a:latin typeface="+mj-lt"/>
              </a:rPr>
              <a:t>difference from </a:t>
            </a:r>
            <a:r>
              <a:rPr lang="en-US">
                <a:latin typeface="+mj-lt"/>
              </a:rPr>
              <a:t>the expected 50% survival after three years comparing the best and the poorest performing </a:t>
            </a:r>
            <a:r>
              <a:rPr lang="en-US" smtClean="0">
                <a:latin typeface="+mj-lt"/>
              </a:rPr>
              <a:t>site or brand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s-ES" err="1" smtClean="0">
                <a:latin typeface="+mj-lt"/>
              </a:rPr>
              <a:t>It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will</a:t>
            </a:r>
            <a:r>
              <a:rPr lang="es-ES" smtClean="0">
                <a:latin typeface="+mj-lt"/>
              </a:rPr>
              <a:t> be </a:t>
            </a:r>
            <a:r>
              <a:rPr lang="es-ES" err="1" smtClean="0">
                <a:latin typeface="+mj-lt"/>
              </a:rPr>
              <a:t>able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to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detect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roughly</a:t>
            </a:r>
            <a:r>
              <a:rPr lang="es-ES" smtClean="0">
                <a:latin typeface="+mj-lt"/>
              </a:rPr>
              <a:t> a </a:t>
            </a:r>
            <a:r>
              <a:rPr lang="es-ES" err="1" smtClean="0">
                <a:latin typeface="+mj-lt"/>
              </a:rPr>
              <a:t>one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year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difference</a:t>
            </a:r>
            <a:r>
              <a:rPr lang="es-ES" smtClean="0">
                <a:latin typeface="+mj-lt"/>
              </a:rPr>
              <a:t> in median </a:t>
            </a:r>
            <a:r>
              <a:rPr lang="es-ES" err="1" smtClean="0">
                <a:latin typeface="+mj-lt"/>
              </a:rPr>
              <a:t>survival</a:t>
            </a:r>
            <a:endParaRPr lang="es-ES" smtClean="0">
              <a:latin typeface="+mj-lt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s-ES" err="1" smtClean="0">
                <a:latin typeface="+mj-lt"/>
              </a:rPr>
              <a:t>The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representative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sample</a:t>
            </a:r>
            <a:r>
              <a:rPr lang="es-ES" smtClean="0">
                <a:latin typeface="+mj-lt"/>
              </a:rPr>
              <a:t> of </a:t>
            </a:r>
            <a:r>
              <a:rPr lang="es-ES" err="1" smtClean="0">
                <a:latin typeface="+mj-lt"/>
              </a:rPr>
              <a:t>cohort</a:t>
            </a:r>
            <a:r>
              <a:rPr lang="es-ES" smtClean="0">
                <a:latin typeface="+mj-lt"/>
              </a:rPr>
              <a:t> nets </a:t>
            </a:r>
            <a:r>
              <a:rPr lang="es-ES" err="1" smtClean="0">
                <a:latin typeface="+mj-lt"/>
              </a:rPr>
              <a:t>is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obtained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through</a:t>
            </a:r>
            <a:r>
              <a:rPr lang="es-ES" smtClean="0">
                <a:latin typeface="+mj-lt"/>
              </a:rPr>
              <a:t> 150 </a:t>
            </a:r>
            <a:r>
              <a:rPr lang="es-ES" err="1" smtClean="0">
                <a:latin typeface="+mj-lt"/>
              </a:rPr>
              <a:t>households</a:t>
            </a:r>
            <a:r>
              <a:rPr lang="es-ES" smtClean="0">
                <a:latin typeface="+mj-lt"/>
              </a:rPr>
              <a:t> in 15 </a:t>
            </a:r>
            <a:r>
              <a:rPr lang="es-ES" err="1" smtClean="0">
                <a:latin typeface="+mj-lt"/>
              </a:rPr>
              <a:t>clusters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under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standatd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assumptions</a:t>
            </a:r>
            <a:r>
              <a:rPr lang="es-ES" smtClean="0">
                <a:latin typeface="+mj-lt"/>
              </a:rPr>
              <a:t> of 5 </a:t>
            </a:r>
            <a:r>
              <a:rPr lang="es-ES" err="1" smtClean="0">
                <a:latin typeface="+mj-lt"/>
              </a:rPr>
              <a:t>people</a:t>
            </a:r>
            <a:r>
              <a:rPr lang="es-ES" smtClean="0">
                <a:latin typeface="+mj-lt"/>
              </a:rPr>
              <a:t>/HH and 1 LLIN per </a:t>
            </a:r>
            <a:r>
              <a:rPr lang="es-ES" err="1" smtClean="0">
                <a:latin typeface="+mj-lt"/>
              </a:rPr>
              <a:t>two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people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distributed</a:t>
            </a:r>
            <a:endParaRPr lang="es-ES" smtClean="0">
              <a:latin typeface="+mj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s-ES" sz="2800" smtClean="0">
              <a:latin typeface="+mj-lt"/>
            </a:endParaRPr>
          </a:p>
          <a:p>
            <a:pPr marL="0" indent="0">
              <a:buClr>
                <a:srgbClr val="C00000"/>
              </a:buClr>
              <a:buNone/>
            </a:pPr>
            <a:endParaRPr lang="es-ES" sz="280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97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539750" y="188640"/>
            <a:ext cx="8229600" cy="707886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+mj-lt"/>
              </a:rPr>
              <a:t>PMI DM Sample Size</a:t>
            </a:r>
            <a:endParaRPr lang="en-US" sz="4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4070" y="1052736"/>
            <a:ext cx="8640960" cy="5328592"/>
          </a:xfrm>
        </p:spPr>
        <p:txBody>
          <a:bodyPr>
            <a:normAutofit/>
          </a:bodyPr>
          <a:lstStyle/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s-ES" err="1" smtClean="0">
                <a:latin typeface="+mj-lt"/>
              </a:rPr>
              <a:t>If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standard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assuption</a:t>
            </a:r>
            <a:r>
              <a:rPr lang="es-ES" smtClean="0">
                <a:latin typeface="+mj-lt"/>
              </a:rPr>
              <a:t> do </a:t>
            </a:r>
            <a:r>
              <a:rPr lang="es-ES" err="1" smtClean="0">
                <a:latin typeface="+mj-lt"/>
              </a:rPr>
              <a:t>not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apply</a:t>
            </a:r>
            <a:r>
              <a:rPr lang="es-ES" smtClean="0">
                <a:latin typeface="+mj-lt"/>
              </a:rPr>
              <a:t>, </a:t>
            </a:r>
            <a:r>
              <a:rPr lang="es-ES" err="1" smtClean="0">
                <a:latin typeface="+mj-lt"/>
              </a:rPr>
              <a:t>sample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size</a:t>
            </a:r>
            <a:r>
              <a:rPr lang="es-ES" smtClean="0">
                <a:latin typeface="+mj-lt"/>
              </a:rPr>
              <a:t> can be </a:t>
            </a:r>
            <a:r>
              <a:rPr lang="es-ES" err="1" smtClean="0">
                <a:latin typeface="+mj-lt"/>
              </a:rPr>
              <a:t>modified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using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the</a:t>
            </a:r>
            <a:r>
              <a:rPr lang="es-ES" smtClean="0">
                <a:latin typeface="+mj-lt"/>
              </a:rPr>
              <a:t> DM </a:t>
            </a:r>
            <a:r>
              <a:rPr lang="es-ES" err="1" smtClean="0">
                <a:latin typeface="+mj-lt"/>
              </a:rPr>
              <a:t>sample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size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calculator</a:t>
            </a:r>
            <a:endParaRPr lang="es-ES" sz="2800" smtClean="0">
              <a:latin typeface="+mj-lt"/>
            </a:endParaRPr>
          </a:p>
          <a:p>
            <a:pPr marL="0" indent="0">
              <a:buClr>
                <a:srgbClr val="C00000"/>
              </a:buClr>
              <a:buNone/>
            </a:pPr>
            <a:endParaRPr lang="es-ES" sz="2800" smtClean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02" y="2132856"/>
            <a:ext cx="7678936" cy="4518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3168243" cy="279221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05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220486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err="1" smtClean="0"/>
              <a:t>Sampling</a:t>
            </a:r>
            <a:r>
              <a:rPr lang="es-ES" sz="3600" smtClean="0"/>
              <a:t> of a </a:t>
            </a:r>
            <a:r>
              <a:rPr lang="es-ES" sz="3600" err="1" smtClean="0"/>
              <a:t>representative</a:t>
            </a:r>
            <a:r>
              <a:rPr lang="es-ES" sz="3600" smtClean="0"/>
              <a:t> </a:t>
            </a:r>
            <a:r>
              <a:rPr lang="es-ES" sz="3600" err="1" smtClean="0"/>
              <a:t>cohort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81828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0687" y="260648"/>
            <a:ext cx="8229600" cy="707886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C00000"/>
                </a:solidFill>
                <a:ea typeface="+mn-ea"/>
                <a:cs typeface="+mn-cs"/>
              </a:rPr>
              <a:t>Objective of Surveys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569325" cy="22320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>
                <a:latin typeface="+mj-lt"/>
              </a:rPr>
              <a:t>To obtain a representative estimate of the indicator of interest from the population at risk (or of interest)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>
                <a:latin typeface="+mj-lt"/>
              </a:rPr>
              <a:t>….an unbiased picture of the “truth” without having to look at everybody or everything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50825" y="3645024"/>
            <a:ext cx="8569325" cy="22320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 b="1">
                <a:solidFill>
                  <a:srgbClr val="FF0000"/>
                </a:solidFill>
                <a:latin typeface="+mj-lt"/>
              </a:rPr>
              <a:t>Myth:</a:t>
            </a: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400">
                <a:latin typeface="+mj-lt"/>
              </a:rPr>
              <a:t>In order to be representative I need to include at least x% of my study population…….. </a:t>
            </a:r>
          </a:p>
        </p:txBody>
      </p:sp>
    </p:spTree>
    <p:extLst>
      <p:ext uri="{BB962C8B-B14F-4D97-AF65-F5344CB8AC3E}">
        <p14:creationId xmlns:p14="http://schemas.microsoft.com/office/powerpoint/2010/main" val="95085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57200" y="492195"/>
            <a:ext cx="8229600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000" b="1" err="1">
                <a:solidFill>
                  <a:srgbClr val="C00000"/>
                </a:solidFill>
                <a:latin typeface="+mj-lt"/>
              </a:rPr>
              <a:t>Two</a:t>
            </a:r>
            <a:r>
              <a:rPr lang="es-ES" sz="4000" b="1">
                <a:solidFill>
                  <a:srgbClr val="C00000"/>
                </a:solidFill>
                <a:latin typeface="+mj-lt"/>
              </a:rPr>
              <a:t> </a:t>
            </a:r>
            <a:r>
              <a:rPr lang="es-ES" sz="4000" b="1" err="1">
                <a:solidFill>
                  <a:srgbClr val="C00000"/>
                </a:solidFill>
                <a:latin typeface="+mj-lt"/>
              </a:rPr>
              <a:t>Concepts</a:t>
            </a:r>
            <a:endParaRPr lang="en-US" sz="4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042988" y="1773238"/>
            <a:ext cx="2376487" cy="863600"/>
          </a:xfrm>
          <a:prstGeom prst="rect">
            <a:avLst/>
          </a:prstGeom>
          <a:solidFill>
            <a:srgbClr val="FF0000">
              <a:alpha val="20000"/>
            </a:srgb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/>
              <a:t>Accuracy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5580063" y="1773238"/>
            <a:ext cx="2376487" cy="863600"/>
          </a:xfrm>
          <a:prstGeom prst="rect">
            <a:avLst/>
          </a:prstGeom>
          <a:solidFill>
            <a:schemeClr val="accent2">
              <a:alpha val="20000"/>
            </a:scheme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3200"/>
              <a:t>Precision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50825" y="3213100"/>
            <a:ext cx="4176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Is it an accurate picture of reality ?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076825" y="3213100"/>
            <a:ext cx="349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Comic Sans MS" pitchFamily="66" charset="0"/>
              </a:rPr>
              <a:t>How precise is my estimate ?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84213" y="4076700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400" b="1">
                <a:solidFill>
                  <a:srgbClr val="CC0000"/>
                </a:solidFill>
                <a:latin typeface="Comic Sans MS" pitchFamily="66" charset="0"/>
              </a:rPr>
              <a:t>Representativeness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219700" y="4005263"/>
            <a:ext cx="3024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accent2"/>
                </a:solidFill>
                <a:latin typeface="Comic Sans MS" pitchFamily="66" charset="0"/>
              </a:rPr>
              <a:t>Repeatability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2195513" y="27082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6732588" y="27082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2195513" y="3644900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>
            <a:off x="6732588" y="357346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2195513" y="465296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68313" y="5229225"/>
            <a:ext cx="3311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rgbClr val="CC0000"/>
                </a:solidFill>
                <a:latin typeface="Comic Sans MS" pitchFamily="66" charset="0"/>
              </a:rPr>
              <a:t>Sampling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5076825" y="5157788"/>
            <a:ext cx="32400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200" b="1">
                <a:solidFill>
                  <a:schemeClr val="accent2"/>
                </a:solidFill>
                <a:latin typeface="Comic Sans MS" pitchFamily="66" charset="0"/>
              </a:rPr>
              <a:t>Sample size Variation</a:t>
            </a:r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6732588" y="458152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6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7200" y="492195"/>
            <a:ext cx="8229600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000" b="1" err="1">
                <a:solidFill>
                  <a:srgbClr val="C00000"/>
                </a:solidFill>
                <a:latin typeface="+mj-lt"/>
              </a:rPr>
              <a:t>Precision</a:t>
            </a:r>
            <a:endParaRPr lang="en-US" sz="4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0" y="1268413"/>
            <a:ext cx="91440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3200"/>
              <a:t>Sample size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GB" sz="2800"/>
              <a:t>The higher the sample size the better the precision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GB" sz="2800"/>
              <a:t>Statistical significance does not always mean programmatic significance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GB" sz="2800"/>
              <a:t>Even very small samples can be useful (LQAS)</a:t>
            </a:r>
          </a:p>
        </p:txBody>
      </p:sp>
    </p:spTree>
    <p:extLst>
      <p:ext uri="{BB962C8B-B14F-4D97-AF65-F5344CB8AC3E}">
        <p14:creationId xmlns:p14="http://schemas.microsoft.com/office/powerpoint/2010/main" val="14608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57200" y="492195"/>
            <a:ext cx="8229600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000" b="1" err="1">
                <a:solidFill>
                  <a:srgbClr val="C00000"/>
                </a:solidFill>
                <a:latin typeface="+mj-lt"/>
              </a:rPr>
              <a:t>Accuracy</a:t>
            </a:r>
            <a:endParaRPr lang="en-US" sz="4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323850" y="1341438"/>
            <a:ext cx="88201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3200"/>
              <a:t>Sampling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GB" sz="2800"/>
              <a:t>If the studied items were homogeneous any sampling method will be accurate</a:t>
            </a:r>
          </a:p>
        </p:txBody>
      </p:sp>
      <p:sp>
        <p:nvSpPr>
          <p:cNvPr id="37892" name="Oval 8"/>
          <p:cNvSpPr>
            <a:spLocks noChangeArrowheads="1"/>
          </p:cNvSpPr>
          <p:nvPr/>
        </p:nvSpPr>
        <p:spPr bwMode="auto">
          <a:xfrm>
            <a:off x="2411413" y="3141663"/>
            <a:ext cx="3529012" cy="3240087"/>
          </a:xfrm>
          <a:prstGeom prst="ellipse">
            <a:avLst/>
          </a:prstGeom>
          <a:solidFill>
            <a:srgbClr val="FFFFD7"/>
          </a:solidFill>
          <a:ln w="25400">
            <a:solidFill>
              <a:srgbClr val="9900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893" name="Group 9"/>
          <p:cNvGrpSpPr>
            <a:grpSpLocks noChangeAspect="1"/>
          </p:cNvGrpSpPr>
          <p:nvPr/>
        </p:nvGrpSpPr>
        <p:grpSpPr bwMode="auto">
          <a:xfrm>
            <a:off x="4643438" y="4365625"/>
            <a:ext cx="107950" cy="144463"/>
            <a:chOff x="3470" y="3113"/>
            <a:chExt cx="272" cy="272"/>
          </a:xfrm>
        </p:grpSpPr>
        <p:sp>
          <p:nvSpPr>
            <p:cNvPr id="37990" name="Rectangle 10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91" name="AutoShape 11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4" name="Group 12"/>
          <p:cNvGrpSpPr>
            <a:grpSpLocks noChangeAspect="1"/>
          </p:cNvGrpSpPr>
          <p:nvPr/>
        </p:nvGrpSpPr>
        <p:grpSpPr bwMode="auto">
          <a:xfrm>
            <a:off x="4067175" y="3502025"/>
            <a:ext cx="107950" cy="144463"/>
            <a:chOff x="3470" y="3113"/>
            <a:chExt cx="272" cy="272"/>
          </a:xfrm>
        </p:grpSpPr>
        <p:sp>
          <p:nvSpPr>
            <p:cNvPr id="37988" name="Rectangle 13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9" name="AutoShape 14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5" name="Group 15"/>
          <p:cNvGrpSpPr>
            <a:grpSpLocks noChangeAspect="1"/>
          </p:cNvGrpSpPr>
          <p:nvPr/>
        </p:nvGrpSpPr>
        <p:grpSpPr bwMode="auto">
          <a:xfrm>
            <a:off x="2698750" y="4510088"/>
            <a:ext cx="107950" cy="144462"/>
            <a:chOff x="3470" y="3113"/>
            <a:chExt cx="272" cy="272"/>
          </a:xfrm>
        </p:grpSpPr>
        <p:sp>
          <p:nvSpPr>
            <p:cNvPr id="37986" name="Rectangle 16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7" name="AutoShape 17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6" name="Group 18"/>
          <p:cNvGrpSpPr>
            <a:grpSpLocks noChangeAspect="1"/>
          </p:cNvGrpSpPr>
          <p:nvPr/>
        </p:nvGrpSpPr>
        <p:grpSpPr bwMode="auto">
          <a:xfrm>
            <a:off x="3419475" y="4221163"/>
            <a:ext cx="107950" cy="144462"/>
            <a:chOff x="3470" y="3113"/>
            <a:chExt cx="272" cy="272"/>
          </a:xfrm>
        </p:grpSpPr>
        <p:sp>
          <p:nvSpPr>
            <p:cNvPr id="37984" name="Rectangle 19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5" name="AutoShape 20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7" name="Group 21"/>
          <p:cNvGrpSpPr>
            <a:grpSpLocks noChangeAspect="1"/>
          </p:cNvGrpSpPr>
          <p:nvPr/>
        </p:nvGrpSpPr>
        <p:grpSpPr bwMode="auto">
          <a:xfrm>
            <a:off x="3635375" y="4437063"/>
            <a:ext cx="107950" cy="144462"/>
            <a:chOff x="3470" y="3113"/>
            <a:chExt cx="272" cy="272"/>
          </a:xfrm>
        </p:grpSpPr>
        <p:sp>
          <p:nvSpPr>
            <p:cNvPr id="37982" name="Rectangle 22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3" name="AutoShape 23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8" name="Group 24"/>
          <p:cNvGrpSpPr>
            <a:grpSpLocks noChangeAspect="1"/>
          </p:cNvGrpSpPr>
          <p:nvPr/>
        </p:nvGrpSpPr>
        <p:grpSpPr bwMode="auto">
          <a:xfrm>
            <a:off x="3275013" y="4725988"/>
            <a:ext cx="107950" cy="144462"/>
            <a:chOff x="3470" y="3113"/>
            <a:chExt cx="272" cy="272"/>
          </a:xfrm>
        </p:grpSpPr>
        <p:sp>
          <p:nvSpPr>
            <p:cNvPr id="37980" name="Rectangle 25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81" name="AutoShape 26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9" name="Group 27"/>
          <p:cNvGrpSpPr>
            <a:grpSpLocks noChangeAspect="1"/>
          </p:cNvGrpSpPr>
          <p:nvPr/>
        </p:nvGrpSpPr>
        <p:grpSpPr bwMode="auto">
          <a:xfrm>
            <a:off x="3922713" y="4652963"/>
            <a:ext cx="107950" cy="144462"/>
            <a:chOff x="3470" y="3113"/>
            <a:chExt cx="272" cy="272"/>
          </a:xfrm>
        </p:grpSpPr>
        <p:sp>
          <p:nvSpPr>
            <p:cNvPr id="37978" name="Rectangle 28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9" name="AutoShape 29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0" name="Group 30"/>
          <p:cNvGrpSpPr>
            <a:grpSpLocks noChangeAspect="1"/>
          </p:cNvGrpSpPr>
          <p:nvPr/>
        </p:nvGrpSpPr>
        <p:grpSpPr bwMode="auto">
          <a:xfrm>
            <a:off x="2914650" y="5086350"/>
            <a:ext cx="107950" cy="144463"/>
            <a:chOff x="3470" y="3113"/>
            <a:chExt cx="272" cy="272"/>
          </a:xfrm>
        </p:grpSpPr>
        <p:sp>
          <p:nvSpPr>
            <p:cNvPr id="37976" name="Rectangle 31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7" name="AutoShape 32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1" name="Group 33"/>
          <p:cNvGrpSpPr>
            <a:grpSpLocks noChangeAspect="1"/>
          </p:cNvGrpSpPr>
          <p:nvPr/>
        </p:nvGrpSpPr>
        <p:grpSpPr bwMode="auto">
          <a:xfrm>
            <a:off x="3635375" y="5878513"/>
            <a:ext cx="107950" cy="144462"/>
            <a:chOff x="3470" y="3113"/>
            <a:chExt cx="272" cy="272"/>
          </a:xfrm>
        </p:grpSpPr>
        <p:sp>
          <p:nvSpPr>
            <p:cNvPr id="37974" name="Rectangle 34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5" name="AutoShape 35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2" name="Group 36"/>
          <p:cNvGrpSpPr>
            <a:grpSpLocks noChangeAspect="1"/>
          </p:cNvGrpSpPr>
          <p:nvPr/>
        </p:nvGrpSpPr>
        <p:grpSpPr bwMode="auto">
          <a:xfrm>
            <a:off x="5003800" y="5445125"/>
            <a:ext cx="107950" cy="144463"/>
            <a:chOff x="3470" y="3113"/>
            <a:chExt cx="272" cy="272"/>
          </a:xfrm>
        </p:grpSpPr>
        <p:sp>
          <p:nvSpPr>
            <p:cNvPr id="37972" name="Rectangle 37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3" name="AutoShape 38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3" name="Group 39"/>
          <p:cNvGrpSpPr>
            <a:grpSpLocks noChangeAspect="1"/>
          </p:cNvGrpSpPr>
          <p:nvPr/>
        </p:nvGrpSpPr>
        <p:grpSpPr bwMode="auto">
          <a:xfrm>
            <a:off x="3419475" y="3502025"/>
            <a:ext cx="107950" cy="144463"/>
            <a:chOff x="3470" y="3113"/>
            <a:chExt cx="272" cy="272"/>
          </a:xfrm>
        </p:grpSpPr>
        <p:sp>
          <p:nvSpPr>
            <p:cNvPr id="37970" name="Rectangle 40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71" name="AutoShape 41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4" name="Group 42"/>
          <p:cNvGrpSpPr>
            <a:grpSpLocks noChangeAspect="1"/>
          </p:cNvGrpSpPr>
          <p:nvPr/>
        </p:nvGrpSpPr>
        <p:grpSpPr bwMode="auto">
          <a:xfrm>
            <a:off x="3635375" y="3933825"/>
            <a:ext cx="107950" cy="144463"/>
            <a:chOff x="3470" y="3113"/>
            <a:chExt cx="272" cy="272"/>
          </a:xfrm>
        </p:grpSpPr>
        <p:sp>
          <p:nvSpPr>
            <p:cNvPr id="37968" name="Rectangle 43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9" name="AutoShape 44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5" name="Group 45"/>
          <p:cNvGrpSpPr>
            <a:grpSpLocks noChangeAspect="1"/>
          </p:cNvGrpSpPr>
          <p:nvPr/>
        </p:nvGrpSpPr>
        <p:grpSpPr bwMode="auto">
          <a:xfrm>
            <a:off x="3778250" y="4221163"/>
            <a:ext cx="107950" cy="144462"/>
            <a:chOff x="3470" y="3113"/>
            <a:chExt cx="272" cy="272"/>
          </a:xfrm>
        </p:grpSpPr>
        <p:sp>
          <p:nvSpPr>
            <p:cNvPr id="37966" name="Rectangle 46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7" name="AutoShape 47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6" name="Group 48"/>
          <p:cNvGrpSpPr>
            <a:grpSpLocks noChangeAspect="1"/>
          </p:cNvGrpSpPr>
          <p:nvPr/>
        </p:nvGrpSpPr>
        <p:grpSpPr bwMode="auto">
          <a:xfrm>
            <a:off x="4283075" y="5013325"/>
            <a:ext cx="107950" cy="144463"/>
            <a:chOff x="3470" y="3113"/>
            <a:chExt cx="272" cy="272"/>
          </a:xfrm>
        </p:grpSpPr>
        <p:sp>
          <p:nvSpPr>
            <p:cNvPr id="37964" name="Rectangle 49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5" name="AutoShape 50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7" name="Group 51"/>
          <p:cNvGrpSpPr>
            <a:grpSpLocks noChangeAspect="1"/>
          </p:cNvGrpSpPr>
          <p:nvPr/>
        </p:nvGrpSpPr>
        <p:grpSpPr bwMode="auto">
          <a:xfrm>
            <a:off x="3995738" y="4005263"/>
            <a:ext cx="107950" cy="144462"/>
            <a:chOff x="3470" y="3113"/>
            <a:chExt cx="272" cy="272"/>
          </a:xfrm>
        </p:grpSpPr>
        <p:sp>
          <p:nvSpPr>
            <p:cNvPr id="37962" name="Rectangle 52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3" name="AutoShape 53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8" name="Group 54"/>
          <p:cNvGrpSpPr>
            <a:grpSpLocks noChangeAspect="1"/>
          </p:cNvGrpSpPr>
          <p:nvPr/>
        </p:nvGrpSpPr>
        <p:grpSpPr bwMode="auto">
          <a:xfrm>
            <a:off x="5073650" y="4940300"/>
            <a:ext cx="107950" cy="144463"/>
            <a:chOff x="3470" y="3113"/>
            <a:chExt cx="272" cy="272"/>
          </a:xfrm>
        </p:grpSpPr>
        <p:sp>
          <p:nvSpPr>
            <p:cNvPr id="37960" name="Rectangle 55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61" name="AutoShape 56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9" name="Group 57"/>
          <p:cNvGrpSpPr>
            <a:grpSpLocks noChangeAspect="1"/>
          </p:cNvGrpSpPr>
          <p:nvPr/>
        </p:nvGrpSpPr>
        <p:grpSpPr bwMode="auto">
          <a:xfrm>
            <a:off x="5289550" y="5156200"/>
            <a:ext cx="107950" cy="144463"/>
            <a:chOff x="3470" y="3113"/>
            <a:chExt cx="272" cy="272"/>
          </a:xfrm>
        </p:grpSpPr>
        <p:sp>
          <p:nvSpPr>
            <p:cNvPr id="37958" name="Rectangle 58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9" name="AutoShape 59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0" name="Group 60"/>
          <p:cNvGrpSpPr>
            <a:grpSpLocks noChangeAspect="1"/>
          </p:cNvGrpSpPr>
          <p:nvPr/>
        </p:nvGrpSpPr>
        <p:grpSpPr bwMode="auto">
          <a:xfrm>
            <a:off x="4714875" y="3429000"/>
            <a:ext cx="107950" cy="144463"/>
            <a:chOff x="3470" y="3113"/>
            <a:chExt cx="272" cy="272"/>
          </a:xfrm>
        </p:grpSpPr>
        <p:sp>
          <p:nvSpPr>
            <p:cNvPr id="37956" name="Rectangle 61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7" name="AutoShape 62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1" name="Group 63"/>
          <p:cNvGrpSpPr>
            <a:grpSpLocks noChangeAspect="1"/>
          </p:cNvGrpSpPr>
          <p:nvPr/>
        </p:nvGrpSpPr>
        <p:grpSpPr bwMode="auto">
          <a:xfrm>
            <a:off x="3922713" y="4365625"/>
            <a:ext cx="107950" cy="144463"/>
            <a:chOff x="3470" y="3113"/>
            <a:chExt cx="272" cy="272"/>
          </a:xfrm>
        </p:grpSpPr>
        <p:sp>
          <p:nvSpPr>
            <p:cNvPr id="37954" name="Rectangle 64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5" name="AutoShape 65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2" name="Group 66"/>
          <p:cNvGrpSpPr>
            <a:grpSpLocks noChangeAspect="1"/>
          </p:cNvGrpSpPr>
          <p:nvPr/>
        </p:nvGrpSpPr>
        <p:grpSpPr bwMode="auto">
          <a:xfrm>
            <a:off x="4930775" y="3862388"/>
            <a:ext cx="107950" cy="144462"/>
            <a:chOff x="3470" y="3113"/>
            <a:chExt cx="272" cy="272"/>
          </a:xfrm>
        </p:grpSpPr>
        <p:sp>
          <p:nvSpPr>
            <p:cNvPr id="37952" name="Rectangle 67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3" name="AutoShape 68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3" name="Group 69"/>
          <p:cNvGrpSpPr>
            <a:grpSpLocks noChangeAspect="1"/>
          </p:cNvGrpSpPr>
          <p:nvPr/>
        </p:nvGrpSpPr>
        <p:grpSpPr bwMode="auto">
          <a:xfrm>
            <a:off x="3778250" y="4510088"/>
            <a:ext cx="107950" cy="144462"/>
            <a:chOff x="3470" y="3113"/>
            <a:chExt cx="272" cy="272"/>
          </a:xfrm>
        </p:grpSpPr>
        <p:sp>
          <p:nvSpPr>
            <p:cNvPr id="37950" name="Rectangle 70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51" name="AutoShape 71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4" name="Group 72"/>
          <p:cNvGrpSpPr>
            <a:grpSpLocks noChangeAspect="1"/>
          </p:cNvGrpSpPr>
          <p:nvPr/>
        </p:nvGrpSpPr>
        <p:grpSpPr bwMode="auto">
          <a:xfrm>
            <a:off x="5146675" y="4581525"/>
            <a:ext cx="107950" cy="144463"/>
            <a:chOff x="3470" y="3113"/>
            <a:chExt cx="272" cy="272"/>
          </a:xfrm>
        </p:grpSpPr>
        <p:sp>
          <p:nvSpPr>
            <p:cNvPr id="37948" name="Rectangle 73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9" name="AutoShape 74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5" name="Group 75"/>
          <p:cNvGrpSpPr>
            <a:grpSpLocks noChangeAspect="1"/>
          </p:cNvGrpSpPr>
          <p:nvPr/>
        </p:nvGrpSpPr>
        <p:grpSpPr bwMode="auto">
          <a:xfrm>
            <a:off x="5362575" y="4797425"/>
            <a:ext cx="107950" cy="144463"/>
            <a:chOff x="3470" y="3113"/>
            <a:chExt cx="272" cy="272"/>
          </a:xfrm>
        </p:grpSpPr>
        <p:sp>
          <p:nvSpPr>
            <p:cNvPr id="37946" name="Rectangle 76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7" name="AutoShape 77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6" name="Group 78"/>
          <p:cNvGrpSpPr>
            <a:grpSpLocks noChangeAspect="1"/>
          </p:cNvGrpSpPr>
          <p:nvPr/>
        </p:nvGrpSpPr>
        <p:grpSpPr bwMode="auto">
          <a:xfrm>
            <a:off x="5578475" y="5013325"/>
            <a:ext cx="107950" cy="144463"/>
            <a:chOff x="3470" y="3113"/>
            <a:chExt cx="272" cy="272"/>
          </a:xfrm>
        </p:grpSpPr>
        <p:sp>
          <p:nvSpPr>
            <p:cNvPr id="37944" name="Rectangle 79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5" name="AutoShape 80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7" name="Group 81"/>
          <p:cNvGrpSpPr>
            <a:grpSpLocks noChangeAspect="1"/>
          </p:cNvGrpSpPr>
          <p:nvPr/>
        </p:nvGrpSpPr>
        <p:grpSpPr bwMode="auto">
          <a:xfrm>
            <a:off x="3346450" y="4510088"/>
            <a:ext cx="107950" cy="144462"/>
            <a:chOff x="3470" y="3113"/>
            <a:chExt cx="272" cy="272"/>
          </a:xfrm>
        </p:grpSpPr>
        <p:sp>
          <p:nvSpPr>
            <p:cNvPr id="37942" name="Rectangle 82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3" name="AutoShape 83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8" name="Group 84"/>
          <p:cNvGrpSpPr>
            <a:grpSpLocks noChangeAspect="1"/>
          </p:cNvGrpSpPr>
          <p:nvPr/>
        </p:nvGrpSpPr>
        <p:grpSpPr bwMode="auto">
          <a:xfrm>
            <a:off x="3059113" y="4365625"/>
            <a:ext cx="107950" cy="144463"/>
            <a:chOff x="3470" y="3113"/>
            <a:chExt cx="272" cy="272"/>
          </a:xfrm>
        </p:grpSpPr>
        <p:sp>
          <p:nvSpPr>
            <p:cNvPr id="37940" name="Rectangle 85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41" name="AutoShape 86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19" name="Group 87"/>
          <p:cNvGrpSpPr>
            <a:grpSpLocks noChangeAspect="1"/>
          </p:cNvGrpSpPr>
          <p:nvPr/>
        </p:nvGrpSpPr>
        <p:grpSpPr bwMode="auto">
          <a:xfrm>
            <a:off x="3059113" y="3933825"/>
            <a:ext cx="107950" cy="144463"/>
            <a:chOff x="3470" y="3113"/>
            <a:chExt cx="272" cy="272"/>
          </a:xfrm>
        </p:grpSpPr>
        <p:sp>
          <p:nvSpPr>
            <p:cNvPr id="37938" name="Rectangle 88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9" name="AutoShape 89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20" name="Group 90"/>
          <p:cNvGrpSpPr>
            <a:grpSpLocks noChangeAspect="1"/>
          </p:cNvGrpSpPr>
          <p:nvPr/>
        </p:nvGrpSpPr>
        <p:grpSpPr bwMode="auto">
          <a:xfrm>
            <a:off x="3490913" y="5229225"/>
            <a:ext cx="107950" cy="144463"/>
            <a:chOff x="3470" y="3113"/>
            <a:chExt cx="272" cy="272"/>
          </a:xfrm>
        </p:grpSpPr>
        <p:sp>
          <p:nvSpPr>
            <p:cNvPr id="37936" name="Rectangle 91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7" name="AutoShape 92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21" name="Group 93"/>
          <p:cNvGrpSpPr>
            <a:grpSpLocks noChangeAspect="1"/>
          </p:cNvGrpSpPr>
          <p:nvPr/>
        </p:nvGrpSpPr>
        <p:grpSpPr bwMode="auto">
          <a:xfrm>
            <a:off x="3203575" y="5013325"/>
            <a:ext cx="107950" cy="144463"/>
            <a:chOff x="3470" y="3113"/>
            <a:chExt cx="272" cy="272"/>
          </a:xfrm>
        </p:grpSpPr>
        <p:sp>
          <p:nvSpPr>
            <p:cNvPr id="37934" name="Rectangle 94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5" name="AutoShape 95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22" name="Group 96"/>
          <p:cNvGrpSpPr>
            <a:grpSpLocks noChangeAspect="1"/>
          </p:cNvGrpSpPr>
          <p:nvPr/>
        </p:nvGrpSpPr>
        <p:grpSpPr bwMode="auto">
          <a:xfrm>
            <a:off x="3995738" y="5518150"/>
            <a:ext cx="107950" cy="144463"/>
            <a:chOff x="3470" y="3113"/>
            <a:chExt cx="272" cy="272"/>
          </a:xfrm>
        </p:grpSpPr>
        <p:sp>
          <p:nvSpPr>
            <p:cNvPr id="37932" name="Rectangle 97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3" name="AutoShape 98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23" name="Group 99"/>
          <p:cNvGrpSpPr>
            <a:grpSpLocks noChangeAspect="1"/>
          </p:cNvGrpSpPr>
          <p:nvPr/>
        </p:nvGrpSpPr>
        <p:grpSpPr bwMode="auto">
          <a:xfrm>
            <a:off x="3562350" y="4652963"/>
            <a:ext cx="107950" cy="144462"/>
            <a:chOff x="3470" y="3113"/>
            <a:chExt cx="272" cy="272"/>
          </a:xfrm>
        </p:grpSpPr>
        <p:sp>
          <p:nvSpPr>
            <p:cNvPr id="37930" name="Rectangle 100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1" name="AutoShape 101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24" name="Group 102"/>
          <p:cNvGrpSpPr>
            <a:grpSpLocks noChangeAspect="1"/>
          </p:cNvGrpSpPr>
          <p:nvPr/>
        </p:nvGrpSpPr>
        <p:grpSpPr bwMode="auto">
          <a:xfrm>
            <a:off x="4281488" y="5445125"/>
            <a:ext cx="107950" cy="144463"/>
            <a:chOff x="3470" y="3113"/>
            <a:chExt cx="272" cy="272"/>
          </a:xfrm>
        </p:grpSpPr>
        <p:sp>
          <p:nvSpPr>
            <p:cNvPr id="37928" name="Rectangle 103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9" name="AutoShape 104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25" name="Group 105"/>
          <p:cNvGrpSpPr>
            <a:grpSpLocks noChangeAspect="1"/>
          </p:cNvGrpSpPr>
          <p:nvPr/>
        </p:nvGrpSpPr>
        <p:grpSpPr bwMode="auto">
          <a:xfrm>
            <a:off x="4497388" y="5661025"/>
            <a:ext cx="107950" cy="144463"/>
            <a:chOff x="3470" y="3113"/>
            <a:chExt cx="272" cy="272"/>
          </a:xfrm>
        </p:grpSpPr>
        <p:sp>
          <p:nvSpPr>
            <p:cNvPr id="37926" name="Rectangle 106"/>
            <p:cNvSpPr>
              <a:spLocks noChangeAspect="1" noChangeArrowheads="1"/>
            </p:cNvSpPr>
            <p:nvPr/>
          </p:nvSpPr>
          <p:spPr bwMode="auto">
            <a:xfrm>
              <a:off x="3470" y="3249"/>
              <a:ext cx="272" cy="136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7" name="AutoShape 107"/>
            <p:cNvSpPr>
              <a:spLocks noChangeAspect="1" noChangeArrowheads="1"/>
            </p:cNvSpPr>
            <p:nvPr/>
          </p:nvSpPr>
          <p:spPr bwMode="auto">
            <a:xfrm>
              <a:off x="3470" y="3113"/>
              <a:ext cx="272" cy="1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650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23850" y="1196975"/>
            <a:ext cx="882015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3200"/>
              <a:t>Sampling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GB" sz="2800"/>
              <a:t>But  because they usually are not sampling is so important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GB" sz="2800"/>
              <a:t>Ideally one would have a complete list of all study objects (sampling frame) and directly selects from the list the needed number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GB" sz="2800"/>
              <a:t>If that is not possible sub-units of study objects can be selected (clusters)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400"/>
              <a:t>Health facilities</a:t>
            </a:r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400" smtClean="0"/>
              <a:t>Settlements</a:t>
            </a:r>
            <a:endParaRPr lang="en-GB" sz="2400"/>
          </a:p>
          <a:p>
            <a:pPr marL="1371600" lvl="2" indent="-4572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400"/>
              <a:t>Schools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GB" sz="2800"/>
              <a:t>Two-stage cluster sampling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57200" y="260648"/>
            <a:ext cx="8229600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000" b="1" err="1">
                <a:solidFill>
                  <a:srgbClr val="C00000"/>
                </a:solidFill>
                <a:latin typeface="+mj-lt"/>
              </a:rPr>
              <a:t>Accuracy</a:t>
            </a:r>
            <a:endParaRPr lang="en-US" sz="4000" b="1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03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57200" y="492195"/>
            <a:ext cx="8229600" cy="7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4000" b="1" err="1">
                <a:solidFill>
                  <a:srgbClr val="C00000"/>
                </a:solidFill>
                <a:latin typeface="+mj-lt"/>
              </a:rPr>
              <a:t>Cluster</a:t>
            </a:r>
            <a:r>
              <a:rPr lang="es-ES" sz="4000" b="1">
                <a:solidFill>
                  <a:srgbClr val="C00000"/>
                </a:solidFill>
                <a:latin typeface="+mj-lt"/>
              </a:rPr>
              <a:t> </a:t>
            </a:r>
            <a:r>
              <a:rPr lang="es-ES" sz="4000" b="1" err="1">
                <a:solidFill>
                  <a:srgbClr val="C00000"/>
                </a:solidFill>
                <a:latin typeface="+mj-lt"/>
              </a:rPr>
              <a:t>Sampling</a:t>
            </a:r>
            <a:endParaRPr lang="en-US" sz="4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3850" y="1700213"/>
            <a:ext cx="8351838" cy="1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3200" smtClean="0"/>
              <a:t>First </a:t>
            </a:r>
            <a:r>
              <a:rPr lang="en-GB" sz="3200"/>
              <a:t>select the clusters (stage one)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3200"/>
              <a:t>And then the study objects in cluster (stage two)</a:t>
            </a:r>
          </a:p>
        </p:txBody>
      </p:sp>
    </p:spTree>
    <p:extLst>
      <p:ext uri="{BB962C8B-B14F-4D97-AF65-F5344CB8AC3E}">
        <p14:creationId xmlns:p14="http://schemas.microsoft.com/office/powerpoint/2010/main" val="31104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3" y="292347"/>
            <a:ext cx="9252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+mj-lt"/>
              </a:rPr>
              <a:t>Overview</a:t>
            </a:r>
            <a:endParaRPr lang="en-US" sz="4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8" name="Content Placeholder 5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824536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" err="1" smtClean="0">
                <a:latin typeface="+mj-lt"/>
              </a:rPr>
              <a:t>The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principle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design</a:t>
            </a:r>
            <a:r>
              <a:rPr lang="es-ES" smtClean="0">
                <a:latin typeface="+mj-lt"/>
              </a:rPr>
              <a:t> and </a:t>
            </a:r>
            <a:r>
              <a:rPr lang="es-ES" err="1" smtClean="0">
                <a:latin typeface="+mj-lt"/>
              </a:rPr>
              <a:t>why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it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was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chosen</a:t>
            </a:r>
            <a:endParaRPr lang="es-ES" smtClean="0">
              <a:latin typeface="+mj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" err="1" smtClean="0">
                <a:latin typeface="+mj-lt"/>
              </a:rPr>
              <a:t>Sample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size</a:t>
            </a:r>
            <a:r>
              <a:rPr lang="es-ES" smtClean="0">
                <a:latin typeface="+mj-lt"/>
              </a:rPr>
              <a:t> and </a:t>
            </a:r>
            <a:r>
              <a:rPr lang="es-ES" err="1" smtClean="0">
                <a:latin typeface="+mj-lt"/>
              </a:rPr>
              <a:t>how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to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calculate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variations</a:t>
            </a:r>
            <a:endParaRPr lang="es-ES" smtClean="0">
              <a:latin typeface="+mj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" err="1" smtClean="0">
                <a:latin typeface="+mj-lt"/>
              </a:rPr>
              <a:t>Sampling</a:t>
            </a:r>
            <a:r>
              <a:rPr lang="es-ES" smtClean="0">
                <a:latin typeface="+mj-lt"/>
              </a:rPr>
              <a:t> of </a:t>
            </a:r>
            <a:r>
              <a:rPr lang="es-ES" err="1" smtClean="0">
                <a:latin typeface="+mj-lt"/>
              </a:rPr>
              <a:t>clusters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using</a:t>
            </a:r>
            <a:r>
              <a:rPr lang="es-ES" smtClean="0">
                <a:latin typeface="+mj-lt"/>
              </a:rPr>
              <a:t> PPS</a:t>
            </a:r>
            <a:endParaRPr lang="en-US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681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23850" y="1700213"/>
            <a:ext cx="8569325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3200"/>
              <a:t>Whenever possible the first stage should be done from some kind of list using “Probability Proportionate to Size” or PPS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GB" sz="2800"/>
              <a:t>Need list of clusters and any measure of size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GB" sz="2800"/>
              <a:t>PPS is a systematic sampling which allocates more units where more people are living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GB" sz="2800" smtClean="0"/>
              <a:t>We have an excellent </a:t>
            </a:r>
            <a:r>
              <a:rPr lang="en-GB" sz="2800"/>
              <a:t>tool for a semi-automatic selection of </a:t>
            </a:r>
            <a:r>
              <a:rPr lang="en-GB" sz="2800" smtClean="0"/>
              <a:t>clusters (adapted from a tool developed by statisticians at LSTMH)</a:t>
            </a:r>
            <a:endParaRPr lang="en-GB" sz="280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0687" y="260648"/>
            <a:ext cx="8229600" cy="70788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C00000"/>
                </a:solidFill>
                <a:ea typeface="+mn-ea"/>
                <a:cs typeface="+mn-cs"/>
              </a:rPr>
              <a:t>Stage one</a:t>
            </a:r>
            <a:endParaRPr lang="en-US" sz="4000" b="1">
              <a:solidFill>
                <a:srgbClr val="C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40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54073" y="1052736"/>
            <a:ext cx="856932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3000" smtClean="0"/>
              <a:t>Obtain a sampling frame of every possible cluster (e.g. village) with some measure of size</a:t>
            </a:r>
            <a:endParaRPr lang="en-GB" sz="300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–"/>
            </a:pPr>
            <a:r>
              <a:rPr lang="en-GB" sz="2800" smtClean="0"/>
              <a:t>Registration or micro-planning list by village from campaign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3000" smtClean="0"/>
              <a:t>Create a cumulative list of the “size”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3000" smtClean="0"/>
              <a:t>Divide cumulative total by n=number of desired clusters &gt; this is k, the sampling interval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3000" smtClean="0"/>
              <a:t>Randomly find a number between 1 and k, this is the starting point &gt; the village where the selected “size” is found is selected as first cluster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3000" smtClean="0"/>
              <a:t>Now add the k interval to select the remaining clusters</a:t>
            </a:r>
            <a:endParaRPr lang="en-GB" sz="3000"/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endParaRPr lang="en-GB" sz="280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0687" y="260648"/>
            <a:ext cx="8229600" cy="70788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C00000"/>
                </a:solidFill>
                <a:ea typeface="+mn-ea"/>
                <a:cs typeface="+mn-cs"/>
              </a:rPr>
              <a:t>Principle of PPS sampling</a:t>
            </a:r>
            <a:endParaRPr lang="en-US" sz="4000" b="1">
              <a:solidFill>
                <a:srgbClr val="C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1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0687" y="260648"/>
            <a:ext cx="8229600" cy="70788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C00000"/>
                </a:solidFill>
                <a:ea typeface="+mn-ea"/>
                <a:cs typeface="+mn-cs"/>
              </a:rPr>
              <a:t>Principle of PPS sampling</a:t>
            </a:r>
            <a:endParaRPr lang="en-US" sz="4000" b="1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64274"/>
            <a:ext cx="2592288" cy="535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5146" y="1196752"/>
            <a:ext cx="2686954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smtClean="0"/>
              <a:t>k= 21,484/15=</a:t>
            </a:r>
            <a:r>
              <a:rPr lang="es-ES" sz="2400" b="1" smtClean="0"/>
              <a:t>1,432</a:t>
            </a:r>
            <a:endParaRPr lang="en-US" sz="2400" b="1"/>
          </a:p>
        </p:txBody>
      </p:sp>
      <p:sp>
        <p:nvSpPr>
          <p:cNvPr id="3" name="TextBox 2"/>
          <p:cNvSpPr txBox="1"/>
          <p:nvPr/>
        </p:nvSpPr>
        <p:spPr>
          <a:xfrm>
            <a:off x="5335146" y="2060848"/>
            <a:ext cx="330891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s-ES" err="1"/>
              <a:t>Random</a:t>
            </a:r>
            <a:r>
              <a:rPr lang="es-ES"/>
              <a:t> </a:t>
            </a:r>
            <a:r>
              <a:rPr lang="es-ES" err="1"/>
              <a:t>number</a:t>
            </a:r>
            <a:r>
              <a:rPr lang="es-ES"/>
              <a:t> </a:t>
            </a:r>
            <a:r>
              <a:rPr lang="es-ES" smtClean="0"/>
              <a:t>1-1,432</a:t>
            </a:r>
            <a:r>
              <a:rPr lang="es-ES"/>
              <a:t/>
            </a:r>
            <a:br>
              <a:rPr lang="es-ES"/>
            </a:br>
            <a:r>
              <a:rPr lang="es-ES"/>
              <a:t>= </a:t>
            </a:r>
            <a:r>
              <a:rPr lang="es-ES" smtClean="0"/>
              <a:t>1,251</a:t>
            </a:r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059832" y="1691516"/>
            <a:ext cx="1872208" cy="369332"/>
            <a:chOff x="3059832" y="1691516"/>
            <a:chExt cx="1872208" cy="369332"/>
          </a:xfrm>
        </p:grpSpPr>
        <p:sp>
          <p:nvSpPr>
            <p:cNvPr id="5" name="TextBox 4"/>
            <p:cNvSpPr txBox="1"/>
            <p:nvPr/>
          </p:nvSpPr>
          <p:spPr>
            <a:xfrm>
              <a:off x="3707904" y="169151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mtClean="0"/>
                <a:t>1st </a:t>
              </a:r>
              <a:r>
                <a:rPr lang="es-ES" err="1" smtClean="0"/>
                <a:t>cluster</a:t>
              </a:r>
              <a:endParaRPr lang="en-US"/>
            </a:p>
          </p:txBody>
        </p:sp>
        <p:cxnSp>
          <p:nvCxnSpPr>
            <p:cNvPr id="7" name="Straight Arrow Connector 6"/>
            <p:cNvCxnSpPr>
              <a:stCxn id="5" idx="1"/>
            </p:cNvCxnSpPr>
            <p:nvPr/>
          </p:nvCxnSpPr>
          <p:spPr>
            <a:xfrm flipH="1">
              <a:off x="3059832" y="1876182"/>
              <a:ext cx="6480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335145" y="3044245"/>
            <a:ext cx="258917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s-ES" err="1" smtClean="0"/>
              <a:t>Start</a:t>
            </a:r>
            <a:r>
              <a:rPr lang="es-ES" smtClean="0"/>
              <a:t> +k</a:t>
            </a:r>
            <a:br>
              <a:rPr lang="es-ES" smtClean="0"/>
            </a:br>
            <a:r>
              <a:rPr lang="es-ES" smtClean="0"/>
              <a:t>1,251+1,432=2,683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059832" y="1883078"/>
            <a:ext cx="1872208" cy="369332"/>
            <a:chOff x="3059832" y="1691516"/>
            <a:chExt cx="1872208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3707904" y="169151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mtClean="0"/>
                <a:t>2nd </a:t>
              </a:r>
              <a:r>
                <a:rPr lang="es-ES" err="1" smtClean="0"/>
                <a:t>cluster</a:t>
              </a:r>
              <a:endParaRPr lang="en-US"/>
            </a:p>
          </p:txBody>
        </p:sp>
        <p:cxnSp>
          <p:nvCxnSpPr>
            <p:cNvPr id="14" name="Straight Arrow Connector 13"/>
            <p:cNvCxnSpPr>
              <a:stCxn id="13" idx="1"/>
            </p:cNvCxnSpPr>
            <p:nvPr/>
          </p:nvCxnSpPr>
          <p:spPr>
            <a:xfrm flipH="1">
              <a:off x="3059832" y="1876182"/>
              <a:ext cx="6480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335146" y="4015129"/>
            <a:ext cx="258917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s-ES" err="1" smtClean="0"/>
              <a:t>Last</a:t>
            </a:r>
            <a:r>
              <a:rPr lang="es-ES" smtClean="0"/>
              <a:t> +k</a:t>
            </a:r>
            <a:br>
              <a:rPr lang="es-ES" smtClean="0"/>
            </a:br>
            <a:r>
              <a:rPr lang="es-ES" smtClean="0"/>
              <a:t>2,683+1,432=4,115</a:t>
            </a:r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059832" y="2107014"/>
            <a:ext cx="1872208" cy="369332"/>
            <a:chOff x="3059832" y="1691516"/>
            <a:chExt cx="1872208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3707904" y="169151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mtClean="0"/>
                <a:t>3rd </a:t>
              </a:r>
              <a:r>
                <a:rPr lang="es-ES" err="1" smtClean="0"/>
                <a:t>cluster</a:t>
              </a:r>
              <a:endParaRPr lang="en-US"/>
            </a:p>
          </p:txBody>
        </p:sp>
        <p:cxnSp>
          <p:nvCxnSpPr>
            <p:cNvPr id="18" name="Straight Arrow Connector 17"/>
            <p:cNvCxnSpPr>
              <a:stCxn id="17" idx="1"/>
            </p:cNvCxnSpPr>
            <p:nvPr/>
          </p:nvCxnSpPr>
          <p:spPr>
            <a:xfrm flipH="1">
              <a:off x="3059832" y="1876182"/>
              <a:ext cx="6480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347721" y="5005174"/>
            <a:ext cx="258917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/>
            </a:lvl1pPr>
          </a:lstStyle>
          <a:p>
            <a:r>
              <a:rPr lang="es-ES" err="1" smtClean="0"/>
              <a:t>Last</a:t>
            </a:r>
            <a:r>
              <a:rPr lang="es-ES" smtClean="0"/>
              <a:t> +k</a:t>
            </a:r>
            <a:br>
              <a:rPr lang="es-ES" smtClean="0"/>
            </a:br>
            <a:r>
              <a:rPr lang="es-ES" smtClean="0"/>
              <a:t>4,115+1,432=5,547</a:t>
            </a:r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3059832" y="2616443"/>
            <a:ext cx="1872208" cy="369332"/>
            <a:chOff x="3059832" y="1691516"/>
            <a:chExt cx="1872208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3707904" y="169151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mtClean="0"/>
                <a:t>4th </a:t>
              </a:r>
              <a:r>
                <a:rPr lang="es-ES" err="1" smtClean="0"/>
                <a:t>cluster</a:t>
              </a:r>
              <a:endParaRPr lang="en-US"/>
            </a:p>
          </p:txBody>
        </p:sp>
        <p:cxnSp>
          <p:nvCxnSpPr>
            <p:cNvPr id="22" name="Straight Arrow Connector 21"/>
            <p:cNvCxnSpPr>
              <a:stCxn id="21" idx="1"/>
            </p:cNvCxnSpPr>
            <p:nvPr/>
          </p:nvCxnSpPr>
          <p:spPr>
            <a:xfrm flipH="1">
              <a:off x="3059832" y="1876182"/>
              <a:ext cx="6480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941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5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0687" y="260648"/>
            <a:ext cx="8229600" cy="70788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C00000"/>
                </a:solidFill>
                <a:ea typeface="+mn-ea"/>
                <a:cs typeface="+mn-cs"/>
              </a:rPr>
              <a:t>Cluster Sampling Tool</a:t>
            </a:r>
            <a:endParaRPr lang="en-US" sz="4000" b="1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" y="1268760"/>
            <a:ext cx="8650287" cy="374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55576" y="2060849"/>
            <a:ext cx="5112568" cy="4464495"/>
            <a:chOff x="755576" y="2060849"/>
            <a:chExt cx="5112568" cy="4464495"/>
          </a:xfrm>
        </p:grpSpPr>
        <p:sp>
          <p:nvSpPr>
            <p:cNvPr id="2" name="Rectangle 1"/>
            <p:cNvSpPr/>
            <p:nvPr/>
          </p:nvSpPr>
          <p:spPr>
            <a:xfrm>
              <a:off x="755576" y="2060849"/>
              <a:ext cx="5112568" cy="28803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ular Callout 2"/>
            <p:cNvSpPr/>
            <p:nvPr/>
          </p:nvSpPr>
          <p:spPr>
            <a:xfrm>
              <a:off x="2411760" y="5517232"/>
              <a:ext cx="2304256" cy="1008112"/>
            </a:xfrm>
            <a:prstGeom prst="wedgeRoundRectCallout">
              <a:avLst>
                <a:gd name="adj1" fmla="val -15569"/>
                <a:gd name="adj2" fmla="val -103174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mtClean="0">
                  <a:solidFill>
                    <a:schemeClr val="tx1"/>
                  </a:solidFill>
                </a:rPr>
                <a:t>Data </a:t>
              </a:r>
              <a:r>
                <a:rPr lang="es-ES" err="1" smtClean="0">
                  <a:solidFill>
                    <a:schemeClr val="tx1"/>
                  </a:solidFill>
                </a:rPr>
                <a:t>entered</a:t>
              </a:r>
              <a:r>
                <a:rPr lang="es-ES" smtClean="0">
                  <a:solidFill>
                    <a:schemeClr val="tx1"/>
                  </a:solidFill>
                </a:rPr>
                <a:t> </a:t>
              </a:r>
              <a:r>
                <a:rPr lang="es-ES" err="1" smtClean="0">
                  <a:solidFill>
                    <a:schemeClr val="tx1"/>
                  </a:solidFill>
                </a:rPr>
                <a:t>from</a:t>
              </a:r>
              <a:r>
                <a:rPr lang="es-ES" smtClean="0">
                  <a:solidFill>
                    <a:schemeClr val="tx1"/>
                  </a:solidFill>
                </a:rPr>
                <a:t> </a:t>
              </a:r>
              <a:r>
                <a:rPr lang="es-ES" err="1" smtClean="0">
                  <a:solidFill>
                    <a:schemeClr val="tx1"/>
                  </a:solidFill>
                </a:rPr>
                <a:t>sampling</a:t>
              </a:r>
              <a:r>
                <a:rPr lang="es-ES" smtClean="0">
                  <a:solidFill>
                    <a:schemeClr val="tx1"/>
                  </a:solidFill>
                </a:rPr>
                <a:t> </a:t>
              </a:r>
              <a:r>
                <a:rPr lang="es-ES" err="1" smtClean="0">
                  <a:solidFill>
                    <a:schemeClr val="tx1"/>
                  </a:solidFill>
                </a:rPr>
                <a:t>frame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40152" y="2060850"/>
            <a:ext cx="2920478" cy="4212769"/>
            <a:chOff x="5940152" y="2060850"/>
            <a:chExt cx="2920478" cy="4212769"/>
          </a:xfrm>
        </p:grpSpPr>
        <p:sp>
          <p:nvSpPr>
            <p:cNvPr id="5" name="Rectangle 4"/>
            <p:cNvSpPr/>
            <p:nvPr/>
          </p:nvSpPr>
          <p:spPr>
            <a:xfrm>
              <a:off x="5940152" y="2060850"/>
              <a:ext cx="2920478" cy="288032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ular Callout 7"/>
            <p:cNvSpPr/>
            <p:nvPr/>
          </p:nvSpPr>
          <p:spPr>
            <a:xfrm>
              <a:off x="6012160" y="5631430"/>
              <a:ext cx="2304256" cy="642189"/>
            </a:xfrm>
            <a:prstGeom prst="wedgeRoundRectCallout">
              <a:avLst>
                <a:gd name="adj1" fmla="val -15974"/>
                <a:gd name="adj2" fmla="val -148215"/>
                <a:gd name="adj3" fmla="val 16667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mtClean="0">
                  <a:solidFill>
                    <a:schemeClr val="tx1"/>
                  </a:solidFill>
                </a:rPr>
                <a:t>Data </a:t>
              </a:r>
              <a:r>
                <a:rPr lang="es-ES" err="1" smtClean="0">
                  <a:solidFill>
                    <a:schemeClr val="tx1"/>
                  </a:solidFill>
                </a:rPr>
                <a:t>produced</a:t>
              </a:r>
              <a:r>
                <a:rPr lang="es-ES" smtClean="0">
                  <a:solidFill>
                    <a:schemeClr val="tx1"/>
                  </a:solidFill>
                </a:rPr>
                <a:t> </a:t>
              </a:r>
              <a:r>
                <a:rPr lang="es-ES" err="1" smtClean="0">
                  <a:solidFill>
                    <a:schemeClr val="tx1"/>
                  </a:solidFill>
                </a:rPr>
                <a:t>by</a:t>
              </a:r>
              <a:r>
                <a:rPr lang="es-ES" smtClean="0">
                  <a:solidFill>
                    <a:schemeClr val="tx1"/>
                  </a:solidFill>
                </a:rPr>
                <a:t> </a:t>
              </a:r>
              <a:r>
                <a:rPr lang="es-ES" err="1" smtClean="0">
                  <a:solidFill>
                    <a:schemeClr val="tx1"/>
                  </a:solidFill>
                </a:rPr>
                <a:t>tool</a:t>
              </a:r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880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0687" y="260648"/>
            <a:ext cx="8229600" cy="70788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C00000"/>
                </a:solidFill>
                <a:ea typeface="+mn-ea"/>
                <a:cs typeface="+mn-cs"/>
              </a:rPr>
              <a:t>Cluster Sampling Tool</a:t>
            </a:r>
            <a:endParaRPr lang="en-US" sz="4000" b="1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" y="1268760"/>
            <a:ext cx="8650287" cy="374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5868144" y="2132856"/>
            <a:ext cx="720080" cy="28083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6481" y="5301208"/>
            <a:ext cx="8351838" cy="126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3200" smtClean="0"/>
              <a:t>Step 1: create cumulative list of “size”, here population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74807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0687" y="260648"/>
            <a:ext cx="8229600" cy="70788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C00000"/>
                </a:solidFill>
                <a:ea typeface="+mn-ea"/>
                <a:cs typeface="+mn-cs"/>
              </a:rPr>
              <a:t>Cluster Sampling Tool</a:t>
            </a:r>
            <a:endParaRPr lang="en-US" sz="4000" b="1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3" y="1412776"/>
            <a:ext cx="8583844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37" y="5229200"/>
            <a:ext cx="3027095" cy="85228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79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0687" y="260648"/>
            <a:ext cx="8229600" cy="70788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C00000"/>
                </a:solidFill>
                <a:ea typeface="+mn-ea"/>
                <a:cs typeface="+mn-cs"/>
              </a:rPr>
              <a:t>Cluster Sampling Tool</a:t>
            </a:r>
            <a:endParaRPr lang="en-US" sz="4000" b="1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1" y="1412776"/>
            <a:ext cx="8598778" cy="35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04048" y="1628800"/>
            <a:ext cx="1008112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2569245" cy="864096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6481" y="5301208"/>
            <a:ext cx="8351838" cy="126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3200" smtClean="0"/>
              <a:t>Step 2: make sure the sub-total of “size” is set correctly (default=495 rows of data)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328194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0687" y="260648"/>
            <a:ext cx="8229600" cy="70788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C00000"/>
                </a:solidFill>
                <a:ea typeface="+mn-ea"/>
                <a:cs typeface="+mn-cs"/>
              </a:rPr>
              <a:t>Cluster Sampling Tool</a:t>
            </a:r>
            <a:endParaRPr lang="en-US" sz="4000" b="1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" y="1268760"/>
            <a:ext cx="8650287" cy="3743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84168" y="1700808"/>
            <a:ext cx="72008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6481" y="5301208"/>
            <a:ext cx="8351838" cy="126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3200" smtClean="0"/>
              <a:t>Step 5: set the number of clusters you want, here 15</a:t>
            </a:r>
            <a:endParaRPr lang="en-GB" sz="3200"/>
          </a:p>
        </p:txBody>
      </p:sp>
    </p:spTree>
    <p:extLst>
      <p:ext uri="{BB962C8B-B14F-4D97-AF65-F5344CB8AC3E}">
        <p14:creationId xmlns:p14="http://schemas.microsoft.com/office/powerpoint/2010/main" val="418192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0687" y="260648"/>
            <a:ext cx="8229600" cy="70788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C00000"/>
                </a:solidFill>
                <a:ea typeface="+mn-ea"/>
                <a:cs typeface="+mn-cs"/>
              </a:rPr>
              <a:t>Cluster Sampling Tool</a:t>
            </a:r>
            <a:endParaRPr lang="en-US" sz="4000" b="1">
              <a:solidFill>
                <a:srgbClr val="C00000"/>
              </a:solidFill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0" y="1267200"/>
            <a:ext cx="8734800" cy="36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6481" y="5229200"/>
            <a:ext cx="8351838" cy="126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3000" smtClean="0"/>
              <a:t>Step 6: a scaled cumulative “size” is created that is scaled to the number of clusters selected: </a:t>
            </a:r>
            <a:br>
              <a:rPr lang="en-GB" sz="3000" smtClean="0"/>
            </a:br>
            <a:r>
              <a:rPr lang="en-GB" sz="3000" smtClean="0"/>
              <a:t>cumulative total in row/total*# of clusters</a:t>
            </a:r>
            <a:endParaRPr lang="en-GB" sz="30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4826"/>
            <a:ext cx="3680579" cy="1875012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04248" y="4588294"/>
            <a:ext cx="76398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8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0687" y="260648"/>
            <a:ext cx="8229600" cy="70788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C00000"/>
                </a:solidFill>
                <a:ea typeface="+mn-ea"/>
                <a:cs typeface="+mn-cs"/>
              </a:rPr>
              <a:t>Cluster Sampling Tool</a:t>
            </a:r>
            <a:endParaRPr lang="en-US" sz="4000" b="1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6481" y="5229200"/>
            <a:ext cx="8351838" cy="126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800" smtClean="0"/>
              <a:t>Step 7: next a random number between 0 and 1 is selected as starting point, copied to a “fixed” field (paste &gt; value only!) and added to the first scaled value</a:t>
            </a:r>
            <a:endParaRPr lang="en-GB" sz="28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0" y="1267200"/>
            <a:ext cx="8733947" cy="36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36296" y="1484784"/>
            <a:ext cx="76398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14591"/>
            <a:ext cx="1640061" cy="61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60848"/>
            <a:ext cx="1892300" cy="4635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386421" y="4593568"/>
            <a:ext cx="76398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6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539750" y="188640"/>
            <a:ext cx="8229600" cy="707886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+mj-lt"/>
              </a:rPr>
              <a:t>Basic Requirement</a:t>
            </a:r>
            <a:endParaRPr lang="en-US" sz="4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4068" y="1268760"/>
            <a:ext cx="8640960" cy="505752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" err="1" smtClean="0">
                <a:latin typeface="+mj-lt"/>
              </a:rPr>
              <a:t>Need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unique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starting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point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for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measurement</a:t>
            </a:r>
            <a:endParaRPr lang="es-ES" smtClean="0">
              <a:latin typeface="+mj-lt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s-ES" err="1" smtClean="0">
                <a:latin typeface="+mj-lt"/>
              </a:rPr>
              <a:t>Distribution</a:t>
            </a:r>
            <a:r>
              <a:rPr lang="es-ES" smtClean="0">
                <a:latin typeface="+mj-lt"/>
              </a:rPr>
              <a:t> of nets </a:t>
            </a:r>
            <a:r>
              <a:rPr lang="es-ES" err="1" smtClean="0">
                <a:latin typeface="+mj-lt"/>
              </a:rPr>
              <a:t>by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study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team</a:t>
            </a:r>
            <a:endParaRPr lang="es-ES" smtClean="0">
              <a:latin typeface="+mj-lt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s-ES" smtClean="0">
                <a:latin typeface="+mj-lt"/>
              </a:rPr>
              <a:t>Use </a:t>
            </a:r>
            <a:r>
              <a:rPr lang="es-ES" err="1" smtClean="0">
                <a:latin typeface="+mj-lt"/>
              </a:rPr>
              <a:t>campaign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distribution</a:t>
            </a:r>
            <a:endParaRPr lang="es-ES" smtClean="0">
              <a:latin typeface="+mj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" err="1" smtClean="0">
                <a:latin typeface="+mj-lt"/>
              </a:rPr>
              <a:t>Durability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assessment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not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feasible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for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continuous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distribution</a:t>
            </a:r>
            <a:endParaRPr lang="es-ES" smtClean="0">
              <a:latin typeface="+mj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" err="1" smtClean="0">
                <a:latin typeface="+mj-lt"/>
              </a:rPr>
              <a:t>For</a:t>
            </a:r>
            <a:r>
              <a:rPr lang="es-ES" smtClean="0">
                <a:latin typeface="+mj-lt"/>
              </a:rPr>
              <a:t> post-</a:t>
            </a:r>
            <a:r>
              <a:rPr lang="es-ES" err="1" smtClean="0">
                <a:latin typeface="+mj-lt"/>
              </a:rPr>
              <a:t>campaign</a:t>
            </a:r>
            <a:r>
              <a:rPr lang="es-ES" smtClean="0">
                <a:latin typeface="+mj-lt"/>
              </a:rPr>
              <a:t> DM </a:t>
            </a:r>
            <a:r>
              <a:rPr lang="es-ES" err="1" smtClean="0">
                <a:latin typeface="+mj-lt"/>
              </a:rPr>
              <a:t>need</a:t>
            </a:r>
            <a:r>
              <a:rPr lang="es-ES" smtClean="0">
                <a:latin typeface="+mj-lt"/>
              </a:rPr>
              <a:t> a </a:t>
            </a:r>
            <a:r>
              <a:rPr lang="es-ES" err="1" smtClean="0">
                <a:latin typeface="+mj-lt"/>
              </a:rPr>
              <a:t>representative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sample</a:t>
            </a:r>
            <a:r>
              <a:rPr lang="es-ES" smtClean="0">
                <a:latin typeface="+mj-lt"/>
              </a:rPr>
              <a:t> of </a:t>
            </a:r>
            <a:r>
              <a:rPr lang="es-ES" err="1" smtClean="0">
                <a:latin typeface="+mj-lt"/>
              </a:rPr>
              <a:t>distributed</a:t>
            </a:r>
            <a:r>
              <a:rPr lang="es-ES" smtClean="0">
                <a:latin typeface="+mj-lt"/>
              </a:rPr>
              <a:t> nets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s-ES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39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0687" y="260648"/>
            <a:ext cx="8229600" cy="70788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C00000"/>
                </a:solidFill>
                <a:ea typeface="+mn-ea"/>
                <a:cs typeface="+mn-cs"/>
              </a:rPr>
              <a:t>Cluster Sampling Tool</a:t>
            </a:r>
            <a:endParaRPr lang="en-US" sz="4000" b="1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6481" y="5229200"/>
            <a:ext cx="8351838" cy="126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800" smtClean="0"/>
              <a:t>Step 8: now a selection of clusters by PPS can be made by determining each time the scaled + random changes the integer</a:t>
            </a:r>
            <a:endParaRPr lang="en-GB" sz="280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0" y="1267200"/>
            <a:ext cx="8791784" cy="36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2107723" cy="662806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940349" y="2348880"/>
            <a:ext cx="720080" cy="25327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918397" y="1700808"/>
            <a:ext cx="763984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7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0687" y="260648"/>
            <a:ext cx="8229600" cy="70788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C00000"/>
                </a:solidFill>
                <a:ea typeface="+mn-ea"/>
                <a:cs typeface="+mn-cs"/>
              </a:rPr>
              <a:t>Cluster Sampling Tool</a:t>
            </a:r>
            <a:endParaRPr lang="en-US" sz="4000" b="1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6481" y="5229200"/>
            <a:ext cx="8351838" cy="126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800" smtClean="0"/>
              <a:t>Step 9: we now want to filter for the selected clusters. In order to do that we need to copy-paste the selection into a “fixed” column using “values only”</a:t>
            </a:r>
            <a:endParaRPr lang="en-GB" sz="280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00" y="1267200"/>
            <a:ext cx="8774903" cy="36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4"/>
            <a:ext cx="291465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56376" y="2348880"/>
            <a:ext cx="432048" cy="2532720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0687" y="260648"/>
            <a:ext cx="8229600" cy="70788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C00000"/>
                </a:solidFill>
                <a:ea typeface="+mn-ea"/>
                <a:cs typeface="+mn-cs"/>
              </a:rPr>
              <a:t>Cluster Sampling Tool</a:t>
            </a:r>
            <a:endParaRPr lang="en-US" sz="4000" b="1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6481" y="5229200"/>
            <a:ext cx="8351838" cy="126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800" smtClean="0"/>
              <a:t>Step 10: using the “filter option” select all values &gt;0 in “</a:t>
            </a:r>
            <a:endParaRPr lang="en-GB" sz="28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3"/>
            <a:ext cx="8864625" cy="291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74" y="2636912"/>
            <a:ext cx="2152650" cy="205105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7812360" y="2564904"/>
            <a:ext cx="1080120" cy="720080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05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0687" y="260648"/>
            <a:ext cx="8229600" cy="70788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C00000"/>
                </a:solidFill>
                <a:ea typeface="+mn-ea"/>
                <a:cs typeface="+mn-cs"/>
              </a:rPr>
              <a:t>Cluster Sampling Tool</a:t>
            </a:r>
            <a:endParaRPr lang="en-US" sz="4000" b="1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6481" y="4941168"/>
            <a:ext cx="8351838" cy="126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800" smtClean="0"/>
              <a:t>Step 11: Finally, the selected clusters are copy-pasted into a new sheet called “selected clusters” and given a cluster number 101-115 for site 1 and 201-215 for site 2</a:t>
            </a:r>
            <a:endParaRPr lang="en-GB" sz="280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39" y="1484784"/>
            <a:ext cx="8125236" cy="31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5576" y="2085764"/>
            <a:ext cx="720080" cy="25327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7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0687" y="260648"/>
            <a:ext cx="8229600" cy="1323439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C00000"/>
                </a:solidFill>
                <a:ea typeface="+mn-ea"/>
                <a:cs typeface="+mn-cs"/>
              </a:rPr>
              <a:t>What to do when sampling frame at cluster level is not available?</a:t>
            </a:r>
            <a:endParaRPr lang="en-US" sz="4000" b="1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4210" y="1772816"/>
            <a:ext cx="835183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600" smtClean="0"/>
              <a:t>Often lists from campaigns (micro-planning, registration or distribution) are only available at a higher administrative level (Health facility catchment area, DP or ward etc.)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600" smtClean="0"/>
              <a:t>In this case the PPS is done as described but at the higher level</a:t>
            </a:r>
          </a:p>
          <a:p>
            <a:pPr marL="1066800" lvl="1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600" smtClean="0"/>
              <a:t>May result in multiple clusters allocated to one unit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600" smtClean="0"/>
              <a:t>In a second step a list of all possible clusters (villages or communities) of the selected higher level units are compiled and clusters are selected using simple random sampling</a:t>
            </a:r>
            <a:endParaRPr lang="en-GB" sz="2600"/>
          </a:p>
        </p:txBody>
      </p:sp>
    </p:spTree>
    <p:extLst>
      <p:ext uri="{BB962C8B-B14F-4D97-AF65-F5344CB8AC3E}">
        <p14:creationId xmlns:p14="http://schemas.microsoft.com/office/powerpoint/2010/main" val="37091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0687" y="260648"/>
            <a:ext cx="8229600" cy="70788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C00000"/>
                </a:solidFill>
                <a:ea typeface="+mn-ea"/>
                <a:cs typeface="+mn-cs"/>
              </a:rPr>
              <a:t>Exercise</a:t>
            </a:r>
            <a:endParaRPr lang="en-US" sz="4000" b="1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052736"/>
            <a:ext cx="835183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800" smtClean="0"/>
              <a:t>In the materials under “sample size and cluster sampling” you will find</a:t>
            </a:r>
          </a:p>
          <a:p>
            <a:pPr marL="1066800" lvl="1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800" smtClean="0"/>
              <a:t>The DM sample size tool (file 2h…)</a:t>
            </a:r>
          </a:p>
          <a:p>
            <a:pPr marL="1066800" lvl="1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800" smtClean="0"/>
              <a:t>PPS cluster sampling tool.xlsx</a:t>
            </a:r>
          </a:p>
          <a:p>
            <a:pPr marL="1524000" lvl="2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800" smtClean="0"/>
              <a:t>The tool not yet filled</a:t>
            </a:r>
          </a:p>
          <a:p>
            <a:pPr marL="1066800" lvl="1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800" smtClean="0"/>
              <a:t>Sampling frame data.xlsx</a:t>
            </a:r>
          </a:p>
          <a:p>
            <a:pPr marL="1524000" lvl="2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800" smtClean="0"/>
              <a:t>Example sample frame from Kenya</a:t>
            </a:r>
          </a:p>
          <a:p>
            <a:pPr marL="1066800" lvl="1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800" smtClean="0"/>
              <a:t>Filled PPS cluster sampling too as Example.xlsx</a:t>
            </a:r>
          </a:p>
          <a:p>
            <a:pPr marL="1524000" lvl="2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800" smtClean="0"/>
              <a:t>The tool filled with the Kenya data to see what it should look like</a:t>
            </a:r>
          </a:p>
          <a:p>
            <a:pPr marL="1066800" lvl="1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en-GB" sz="2800" smtClean="0"/>
          </a:p>
        </p:txBody>
      </p:sp>
    </p:spTree>
    <p:extLst>
      <p:ext uri="{BB962C8B-B14F-4D97-AF65-F5344CB8AC3E}">
        <p14:creationId xmlns:p14="http://schemas.microsoft.com/office/powerpoint/2010/main" val="21686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20687" y="260648"/>
            <a:ext cx="8229600" cy="70788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mtClean="0">
                <a:solidFill>
                  <a:srgbClr val="C00000"/>
                </a:solidFill>
                <a:ea typeface="+mn-ea"/>
                <a:cs typeface="+mn-cs"/>
              </a:rPr>
              <a:t>Exercise (2)</a:t>
            </a:r>
            <a:endParaRPr lang="en-US" sz="4000" b="1">
              <a:solidFill>
                <a:srgbClr val="C00000"/>
              </a:solidFill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39552" y="1052736"/>
            <a:ext cx="835183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800" smtClean="0"/>
              <a:t>Open the sample size calculator and adjust sample size for a situation where mean household size is only 4.0 but we still need at least 345 cohort nets at baseline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800" smtClean="0"/>
              <a:t>Use the PPS sampling tool and the Kenya sampling frame data to make a PPS selection of 15 clusters and copy them to the “selected clusters” sheet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2800" smtClean="0"/>
              <a:t>Play around with the tool so you understand how it works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23113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539750" y="188640"/>
            <a:ext cx="8229600" cy="707886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+mj-lt"/>
              </a:rPr>
              <a:t>Early Design - WHOPES</a:t>
            </a:r>
            <a:endParaRPr lang="en-US" sz="4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4070" y="1124744"/>
            <a:ext cx="8640960" cy="144016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" smtClean="0">
                <a:latin typeface="+mj-lt"/>
              </a:rPr>
              <a:t>WHOPES </a:t>
            </a:r>
            <a:r>
              <a:rPr lang="es-ES" err="1" smtClean="0">
                <a:latin typeface="+mj-lt"/>
              </a:rPr>
              <a:t>Phase</a:t>
            </a:r>
            <a:r>
              <a:rPr lang="es-ES" smtClean="0">
                <a:latin typeface="+mj-lt"/>
              </a:rPr>
              <a:t> III </a:t>
            </a:r>
            <a:r>
              <a:rPr lang="es-ES" err="1" smtClean="0">
                <a:latin typeface="+mj-lt"/>
              </a:rPr>
              <a:t>field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trials</a:t>
            </a:r>
            <a:endParaRPr lang="es-ES" smtClean="0">
              <a:latin typeface="+mj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" err="1" smtClean="0">
                <a:latin typeface="+mj-lt"/>
              </a:rPr>
              <a:t>Focus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on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bio-assay</a:t>
            </a:r>
            <a:r>
              <a:rPr lang="es-ES" smtClean="0">
                <a:latin typeface="+mj-lt"/>
              </a:rPr>
              <a:t> and </a:t>
            </a:r>
            <a:r>
              <a:rPr lang="es-ES" err="1" smtClean="0">
                <a:latin typeface="+mj-lt"/>
              </a:rPr>
              <a:t>chemical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residue</a:t>
            </a:r>
            <a:endParaRPr lang="es-ES" smtClean="0">
              <a:latin typeface="+mj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s-ES" smtClean="0"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059" y="2564904"/>
            <a:ext cx="2659732" cy="399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15624" y="2735786"/>
            <a:ext cx="5004556" cy="1979603"/>
            <a:chOff x="395536" y="3284984"/>
            <a:chExt cx="5004556" cy="1979603"/>
          </a:xfrm>
        </p:grpSpPr>
        <p:sp>
          <p:nvSpPr>
            <p:cNvPr id="2" name="Rectangle 1"/>
            <p:cNvSpPr/>
            <p:nvPr/>
          </p:nvSpPr>
          <p:spPr>
            <a:xfrm>
              <a:off x="395536" y="3284984"/>
              <a:ext cx="648072" cy="100811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/>
              <a:endParaRPr lang="en-US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835696" y="3501008"/>
              <a:ext cx="648072" cy="792088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/>
              <a:endParaRPr lang="en-US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347864" y="3717032"/>
              <a:ext cx="648072" cy="576064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/>
              <a:endParaRPr lang="en-US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752020" y="3897052"/>
              <a:ext cx="648072" cy="396044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/>
              <a:endParaRPr lang="en-US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" name="Down Arrow 2"/>
            <p:cNvSpPr/>
            <p:nvPr/>
          </p:nvSpPr>
          <p:spPr>
            <a:xfrm>
              <a:off x="2051720" y="4561619"/>
              <a:ext cx="216024" cy="307541"/>
            </a:xfrm>
            <a:prstGeom prst="downArrow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>
              <a:off x="3563888" y="4561619"/>
              <a:ext cx="216024" cy="307541"/>
            </a:xfrm>
            <a:prstGeom prst="downArrow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4968044" y="4561619"/>
              <a:ext cx="216024" cy="307541"/>
            </a:xfrm>
            <a:prstGeom prst="downArrow">
              <a:avLst/>
            </a:prstGeom>
            <a:solidFill>
              <a:srgbClr val="C00000"/>
            </a:solidFill>
            <a:ln w="2540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algn="ctr"/>
              <a:endParaRPr lang="en-US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35696" y="5013176"/>
              <a:ext cx="648072" cy="19802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/>
              <a:endParaRPr lang="en-US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47864" y="5066565"/>
              <a:ext cx="648072" cy="19802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/>
              <a:endParaRPr lang="en-US" kern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752020" y="5013176"/>
              <a:ext cx="648072" cy="198022"/>
            </a:xfrm>
            <a:prstGeom prst="rect">
              <a:avLst/>
            </a:prstGeom>
            <a:solidFill>
              <a:srgbClr val="FFFF99"/>
            </a:solidFill>
            <a:ln w="25400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tlCol="0" anchor="ctr"/>
            <a:lstStyle/>
            <a:p>
              <a:pPr algn="ctr"/>
              <a:endParaRPr lang="en-US" kern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5" name="Content Placeholder 5"/>
          <p:cNvSpPr txBox="1">
            <a:spLocks/>
          </p:cNvSpPr>
          <p:nvPr/>
        </p:nvSpPr>
        <p:spPr>
          <a:xfrm>
            <a:off x="340746" y="5146984"/>
            <a:ext cx="5754313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" err="1" smtClean="0">
                <a:latin typeface="+mj-lt"/>
              </a:rPr>
              <a:t>Not</a:t>
            </a:r>
            <a:r>
              <a:rPr lang="es-ES" smtClean="0">
                <a:latin typeface="+mj-lt"/>
              </a:rPr>
              <a:t> ideal </a:t>
            </a:r>
            <a:r>
              <a:rPr lang="es-ES" err="1" smtClean="0">
                <a:latin typeface="+mj-lt"/>
              </a:rPr>
              <a:t>for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durability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monitoring</a:t>
            </a:r>
            <a:endParaRPr lang="es-ES" smtClean="0">
              <a:latin typeface="+mj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s-ES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649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550950" y="27798"/>
            <a:ext cx="8515065" cy="88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</a:defRPr>
            </a:lvl9pPr>
          </a:lstStyle>
          <a:p>
            <a:pPr algn="ctr"/>
            <a:r>
              <a:rPr lang="en-US" sz="4400" kern="0" smtClean="0">
                <a:solidFill>
                  <a:srgbClr val="C00000"/>
                </a:solidFill>
                <a:latin typeface="Calibri"/>
                <a:cs typeface="Calibri"/>
              </a:rPr>
              <a:t>Design options for Post-campaign</a:t>
            </a:r>
            <a:endParaRPr lang="en-US" sz="4400" kern="0">
              <a:solidFill>
                <a:srgbClr val="C00000"/>
              </a:solidFill>
              <a:latin typeface="Calibri"/>
              <a:cs typeface="Calibri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1485778" y="1814388"/>
            <a:ext cx="6754640" cy="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Oval 53"/>
          <p:cNvSpPr>
            <a:spLocks noChangeAspect="1"/>
          </p:cNvSpPr>
          <p:nvPr/>
        </p:nvSpPr>
        <p:spPr bwMode="auto">
          <a:xfrm>
            <a:off x="3246708" y="1670806"/>
            <a:ext cx="252256" cy="252000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5061210" y="1654351"/>
            <a:ext cx="252256" cy="252000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6852499" y="1687108"/>
            <a:ext cx="252256" cy="252000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344513" y="1947859"/>
            <a:ext cx="13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err="1" smtClean="0">
                <a:latin typeface="Calibri" panose="020F0502020204030204" pitchFamily="34" charset="0"/>
              </a:rPr>
              <a:t>Distribution</a:t>
            </a:r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46708" y="1949206"/>
            <a:ext cx="10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err="1" smtClean="0">
                <a:latin typeface="Calibri" panose="020F0502020204030204" pitchFamily="34" charset="0"/>
              </a:rPr>
              <a:t>Assess</a:t>
            </a:r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1370785" y="1697206"/>
            <a:ext cx="252256" cy="252000"/>
          </a:xfrm>
          <a:prstGeom prst="ellipse">
            <a:avLst/>
          </a:prstGeom>
          <a:solidFill>
            <a:srgbClr val="00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61210" y="1939108"/>
            <a:ext cx="10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err="1" smtClean="0">
                <a:latin typeface="Calibri" panose="020F0502020204030204" pitchFamily="34" charset="0"/>
              </a:rPr>
              <a:t>Assess</a:t>
            </a:r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2499" y="1949206"/>
            <a:ext cx="10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err="1" smtClean="0">
                <a:latin typeface="Calibri" panose="020F0502020204030204" pitchFamily="34" charset="0"/>
              </a:rPr>
              <a:t>Assess</a:t>
            </a:r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1638179" y="1108440"/>
            <a:ext cx="278528" cy="545911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147" y="676708"/>
            <a:ext cx="5001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err="1" smtClean="0">
                <a:latin typeface="Calibri" panose="020F0502020204030204" pitchFamily="34" charset="0"/>
              </a:rPr>
              <a:t>Prospective</a:t>
            </a:r>
            <a:r>
              <a:rPr lang="es-ES" b="1" smtClean="0">
                <a:latin typeface="Calibri" panose="020F0502020204030204" pitchFamily="34" charset="0"/>
              </a:rPr>
              <a:t>, longitudinal</a:t>
            </a:r>
            <a:endParaRPr lang="en-US" b="1">
              <a:latin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7038" y="4636770"/>
            <a:ext cx="8153379" cy="2140227"/>
            <a:chOff x="87038" y="4636770"/>
            <a:chExt cx="8153379" cy="2140227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1485777" y="5630106"/>
              <a:ext cx="6754640" cy="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3246707" y="5486524"/>
              <a:ext cx="252256" cy="252000"/>
            </a:xfrm>
            <a:prstGeom prst="ellipse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5061209" y="5470069"/>
              <a:ext cx="252256" cy="25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6852498" y="5502826"/>
              <a:ext cx="252256" cy="252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1370784" y="5512924"/>
              <a:ext cx="252256" cy="252000"/>
            </a:xfrm>
            <a:prstGeom prst="ellipse">
              <a:avLst/>
            </a:prstGeom>
            <a:solidFill>
              <a:srgbClr val="00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3" name="Down Arrow 32"/>
            <p:cNvSpPr/>
            <p:nvPr/>
          </p:nvSpPr>
          <p:spPr bwMode="auto">
            <a:xfrm>
              <a:off x="6852498" y="4852553"/>
              <a:ext cx="278528" cy="545911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4" name="Down Arrow 33"/>
            <p:cNvSpPr/>
            <p:nvPr/>
          </p:nvSpPr>
          <p:spPr bwMode="auto">
            <a:xfrm>
              <a:off x="5061696" y="4821436"/>
              <a:ext cx="278528" cy="545911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5" name="Down Arrow 34"/>
            <p:cNvSpPr/>
            <p:nvPr/>
          </p:nvSpPr>
          <p:spPr bwMode="auto">
            <a:xfrm>
              <a:off x="3233571" y="4821436"/>
              <a:ext cx="278528" cy="545911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038" y="4636770"/>
              <a:ext cx="3180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err="1" smtClean="0">
                  <a:latin typeface="Calibri" panose="020F0502020204030204" pitchFamily="34" charset="0"/>
                </a:rPr>
                <a:t>Retrospective</a:t>
              </a:r>
              <a:r>
                <a:rPr lang="es-ES" b="1" smtClean="0">
                  <a:latin typeface="Calibri" panose="020F0502020204030204" pitchFamily="34" charset="0"/>
                </a:rPr>
                <a:t>, </a:t>
              </a:r>
              <a:r>
                <a:rPr lang="es-ES" b="1" err="1" smtClean="0">
                  <a:latin typeface="Calibri" panose="020F0502020204030204" pitchFamily="34" charset="0"/>
                </a:rPr>
                <a:t>cross-sectional</a:t>
              </a:r>
              <a:endParaRPr lang="en-US" b="1">
                <a:latin typeface="Calibri" panose="020F0502020204030204" pitchFamily="34" charset="0"/>
              </a:endParaRPr>
            </a:p>
          </p:txBody>
        </p:sp>
        <p:cxnSp>
          <p:nvCxnSpPr>
            <p:cNvPr id="6" name="Elbow Connector 5"/>
            <p:cNvCxnSpPr>
              <a:stCxn id="25" idx="4"/>
              <a:endCxn id="30" idx="4"/>
            </p:cNvCxnSpPr>
            <p:nvPr/>
          </p:nvCxnSpPr>
          <p:spPr bwMode="auto">
            <a:xfrm rot="5400000">
              <a:off x="2421674" y="4813763"/>
              <a:ext cx="26400" cy="1875923"/>
            </a:xfrm>
            <a:prstGeom prst="bentConnector3">
              <a:avLst>
                <a:gd name="adj1" fmla="val 96590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" name="Elbow Connector 7"/>
            <p:cNvCxnSpPr>
              <a:stCxn id="26" idx="4"/>
              <a:endCxn id="30" idx="4"/>
            </p:cNvCxnSpPr>
            <p:nvPr/>
          </p:nvCxnSpPr>
          <p:spPr bwMode="auto">
            <a:xfrm rot="5400000">
              <a:off x="3320698" y="3898284"/>
              <a:ext cx="42855" cy="3690425"/>
            </a:xfrm>
            <a:prstGeom prst="bentConnector3">
              <a:avLst>
                <a:gd name="adj1" fmla="val 155697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1" name="Elbow Connector 10"/>
            <p:cNvCxnSpPr>
              <a:stCxn id="27" idx="4"/>
              <a:endCxn id="30" idx="4"/>
            </p:cNvCxnSpPr>
            <p:nvPr/>
          </p:nvCxnSpPr>
          <p:spPr bwMode="auto">
            <a:xfrm rot="5400000">
              <a:off x="4232720" y="3019018"/>
              <a:ext cx="10098" cy="5481714"/>
            </a:xfrm>
            <a:prstGeom prst="bentConnector3">
              <a:avLst>
                <a:gd name="adj1" fmla="val 1047299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1596768" y="6407665"/>
              <a:ext cx="534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err="1" smtClean="0">
                  <a:latin typeface="Calibri" panose="020F0502020204030204" pitchFamily="34" charset="0"/>
                </a:rPr>
                <a:t>Recall</a:t>
              </a:r>
              <a:r>
                <a:rPr lang="es-ES" sz="1800" smtClean="0">
                  <a:latin typeface="Calibri" panose="020F0502020204030204" pitchFamily="34" charset="0"/>
                </a:rPr>
                <a:t> </a:t>
              </a:r>
              <a:r>
                <a:rPr lang="es-ES" sz="1800" err="1" smtClean="0">
                  <a:latin typeface="Calibri" panose="020F0502020204030204" pitchFamily="34" charset="0"/>
                </a:rPr>
                <a:t>for</a:t>
              </a:r>
              <a:r>
                <a:rPr lang="es-ES" sz="1800" smtClean="0">
                  <a:latin typeface="Calibri" panose="020F0502020204030204" pitchFamily="34" charset="0"/>
                </a:rPr>
                <a:t> nets </a:t>
              </a:r>
              <a:r>
                <a:rPr lang="es-ES" sz="1800" err="1" smtClean="0">
                  <a:latin typeface="Calibri" panose="020F0502020204030204" pitchFamily="34" charset="0"/>
                </a:rPr>
                <a:t>received</a:t>
              </a:r>
              <a:r>
                <a:rPr lang="es-ES" sz="1800" smtClean="0">
                  <a:latin typeface="Calibri" panose="020F0502020204030204" pitchFamily="34" charset="0"/>
                </a:rPr>
                <a:t>, nets </a:t>
              </a:r>
              <a:r>
                <a:rPr lang="es-ES" sz="1800" err="1" smtClean="0">
                  <a:latin typeface="Calibri" panose="020F0502020204030204" pitchFamily="34" charset="0"/>
                </a:rPr>
                <a:t>lost</a:t>
              </a:r>
              <a:endParaRPr lang="en-US" sz="1800">
                <a:latin typeface="Calibri" panose="020F0502020204030204" pitchFamily="34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916706" y="1140732"/>
            <a:ext cx="294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err="1" smtClean="0">
                <a:latin typeface="Calibri" panose="020F0502020204030204" pitchFamily="34" charset="0"/>
              </a:rPr>
              <a:t>Sample</a:t>
            </a:r>
            <a:r>
              <a:rPr lang="es-ES" sz="1800" smtClean="0">
                <a:latin typeface="Calibri" panose="020F0502020204030204" pitchFamily="34" charset="0"/>
              </a:rPr>
              <a:t> net </a:t>
            </a:r>
            <a:r>
              <a:rPr lang="es-ES" sz="1800" err="1" smtClean="0">
                <a:latin typeface="Calibri" panose="020F0502020204030204" pitchFamily="34" charset="0"/>
              </a:rPr>
              <a:t>cohort</a:t>
            </a:r>
            <a:endParaRPr lang="en-US" sz="180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670239"/>
            <a:ext cx="8240418" cy="1641830"/>
            <a:chOff x="0" y="2670239"/>
            <a:chExt cx="8240418" cy="164183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1485778" y="3807919"/>
              <a:ext cx="6754640" cy="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3246708" y="3664337"/>
              <a:ext cx="252256" cy="252000"/>
            </a:xfrm>
            <a:prstGeom prst="ellipse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5061210" y="3647882"/>
              <a:ext cx="252256" cy="25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6852499" y="3680639"/>
              <a:ext cx="252256" cy="252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44513" y="3941390"/>
              <a:ext cx="1392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err="1" smtClean="0">
                  <a:latin typeface="Calibri" panose="020F0502020204030204" pitchFamily="34" charset="0"/>
                </a:rPr>
                <a:t>Distribution</a:t>
              </a:r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46708" y="3942737"/>
              <a:ext cx="1027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err="1" smtClean="0">
                  <a:latin typeface="Calibri" panose="020F0502020204030204" pitchFamily="34" charset="0"/>
                </a:rPr>
                <a:t>Assess</a:t>
              </a:r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1370785" y="3690737"/>
              <a:ext cx="252256" cy="252000"/>
            </a:xfrm>
            <a:prstGeom prst="ellipse">
              <a:avLst/>
            </a:prstGeom>
            <a:solidFill>
              <a:srgbClr val="00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61210" y="3932639"/>
              <a:ext cx="1027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err="1" smtClean="0">
                  <a:latin typeface="Calibri" panose="020F0502020204030204" pitchFamily="34" charset="0"/>
                </a:rPr>
                <a:t>Assess</a:t>
              </a:r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52499" y="3942737"/>
              <a:ext cx="1027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err="1" smtClean="0">
                  <a:latin typeface="Calibri" panose="020F0502020204030204" pitchFamily="34" charset="0"/>
                </a:rPr>
                <a:t>Assess</a:t>
              </a:r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46" name="Down Arrow 45"/>
            <p:cNvSpPr/>
            <p:nvPr/>
          </p:nvSpPr>
          <p:spPr bwMode="auto">
            <a:xfrm>
              <a:off x="1340172" y="3101970"/>
              <a:ext cx="278528" cy="545911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147" y="2670239"/>
              <a:ext cx="5001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err="1" smtClean="0">
                  <a:latin typeface="Calibri" panose="020F0502020204030204" pitchFamily="34" charset="0"/>
                </a:rPr>
                <a:t>Prospective</a:t>
              </a:r>
              <a:r>
                <a:rPr lang="es-ES" b="1" smtClean="0">
                  <a:latin typeface="Calibri" panose="020F0502020204030204" pitchFamily="34" charset="0"/>
                </a:rPr>
                <a:t>, </a:t>
              </a:r>
              <a:r>
                <a:rPr lang="es-ES" b="1" err="1" smtClean="0">
                  <a:latin typeface="Calibri" panose="020F0502020204030204" pitchFamily="34" charset="0"/>
                </a:rPr>
                <a:t>cross-sectional</a:t>
              </a:r>
              <a:r>
                <a:rPr lang="es-ES" b="1" smtClean="0">
                  <a:latin typeface="Calibri" panose="020F0502020204030204" pitchFamily="34" charset="0"/>
                </a:rPr>
                <a:t> (sub-</a:t>
              </a:r>
              <a:r>
                <a:rPr lang="es-ES" b="1" err="1" smtClean="0">
                  <a:latin typeface="Calibri" panose="020F0502020204030204" pitchFamily="34" charset="0"/>
                </a:rPr>
                <a:t>population</a:t>
              </a:r>
              <a:r>
                <a:rPr lang="es-ES" b="1" smtClean="0">
                  <a:latin typeface="Calibri" panose="020F0502020204030204" pitchFamily="34" charset="0"/>
                </a:rPr>
                <a:t>)</a:t>
              </a:r>
              <a:endParaRPr lang="en-US" b="1">
                <a:latin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0" y="3134262"/>
              <a:ext cx="1473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err="1" smtClean="0">
                  <a:latin typeface="Calibri" panose="020F0502020204030204" pitchFamily="34" charset="0"/>
                </a:rPr>
                <a:t>Distr</a:t>
              </a:r>
              <a:r>
                <a:rPr lang="es-ES" smtClean="0">
                  <a:latin typeface="Calibri" panose="020F0502020204030204" pitchFamily="34" charset="0"/>
                </a:rPr>
                <a:t>. </a:t>
              </a:r>
              <a:r>
                <a:rPr lang="es-ES" err="1" smtClean="0">
                  <a:latin typeface="Calibri" panose="020F0502020204030204" pitchFamily="34" charset="0"/>
                </a:rPr>
                <a:t>cohort</a:t>
              </a:r>
              <a:r>
                <a:rPr lang="es-ES" smtClean="0">
                  <a:latin typeface="Calibri" panose="020F0502020204030204" pitchFamily="34" charset="0"/>
                </a:rPr>
                <a:t>  </a:t>
              </a:r>
              <a:r>
                <a:rPr lang="es-ES" err="1" smtClean="0">
                  <a:latin typeface="Calibri" panose="020F0502020204030204" pitchFamily="34" charset="0"/>
                </a:rPr>
                <a:t>tagged</a:t>
              </a:r>
              <a:r>
                <a:rPr lang="es-ES" smtClean="0">
                  <a:latin typeface="Calibri" panose="020F0502020204030204" pitchFamily="34" charset="0"/>
                </a:rPr>
                <a:t> nets</a:t>
              </a:r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49" name="Down Arrow 48"/>
            <p:cNvSpPr/>
            <p:nvPr/>
          </p:nvSpPr>
          <p:spPr bwMode="auto">
            <a:xfrm>
              <a:off x="3233572" y="3039571"/>
              <a:ext cx="278528" cy="545911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0" name="Down Arrow 49"/>
            <p:cNvSpPr/>
            <p:nvPr/>
          </p:nvSpPr>
          <p:spPr bwMode="auto">
            <a:xfrm>
              <a:off x="5048074" y="3045973"/>
              <a:ext cx="278528" cy="545911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1" name="Down Arrow 50"/>
            <p:cNvSpPr/>
            <p:nvPr/>
          </p:nvSpPr>
          <p:spPr bwMode="auto">
            <a:xfrm>
              <a:off x="6826227" y="3045973"/>
              <a:ext cx="278528" cy="545911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2" name="Down Arrow 51"/>
            <p:cNvSpPr/>
            <p:nvPr/>
          </p:nvSpPr>
          <p:spPr bwMode="auto">
            <a:xfrm>
              <a:off x="1677163" y="3101969"/>
              <a:ext cx="278528" cy="545911"/>
            </a:xfrm>
            <a:prstGeom prst="downArrow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55692" y="3134262"/>
              <a:ext cx="1277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err="1" smtClean="0">
                  <a:latin typeface="Calibri" panose="020F0502020204030204" pitchFamily="34" charset="0"/>
                </a:rPr>
                <a:t>Establish</a:t>
              </a:r>
              <a:r>
                <a:rPr lang="es-ES" sz="1800" smtClean="0">
                  <a:latin typeface="Calibri" panose="020F0502020204030204" pitchFamily="34" charset="0"/>
                </a:rPr>
                <a:t>  s.-</a:t>
              </a:r>
              <a:r>
                <a:rPr lang="es-ES" sz="1800" err="1" smtClean="0">
                  <a:latin typeface="Calibri" panose="020F0502020204030204" pitchFamily="34" charset="0"/>
                </a:rPr>
                <a:t>frame</a:t>
              </a:r>
              <a:endParaRPr lang="en-US" sz="180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809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7038" y="4636770"/>
            <a:ext cx="8153379" cy="2140227"/>
            <a:chOff x="87038" y="4636770"/>
            <a:chExt cx="8153379" cy="2140227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1485777" y="5630106"/>
              <a:ext cx="6754640" cy="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3246707" y="5486524"/>
              <a:ext cx="252256" cy="252000"/>
            </a:xfrm>
            <a:prstGeom prst="ellipse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5061209" y="5470069"/>
              <a:ext cx="252256" cy="25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6852498" y="5502826"/>
              <a:ext cx="252256" cy="252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1370784" y="5512924"/>
              <a:ext cx="252256" cy="252000"/>
            </a:xfrm>
            <a:prstGeom prst="ellipse">
              <a:avLst/>
            </a:prstGeom>
            <a:solidFill>
              <a:srgbClr val="00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3" name="Down Arrow 32"/>
            <p:cNvSpPr/>
            <p:nvPr/>
          </p:nvSpPr>
          <p:spPr bwMode="auto">
            <a:xfrm>
              <a:off x="6852498" y="4852553"/>
              <a:ext cx="278528" cy="545911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4" name="Down Arrow 33"/>
            <p:cNvSpPr/>
            <p:nvPr/>
          </p:nvSpPr>
          <p:spPr bwMode="auto">
            <a:xfrm>
              <a:off x="5061696" y="4821436"/>
              <a:ext cx="278528" cy="545911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5" name="Down Arrow 34"/>
            <p:cNvSpPr/>
            <p:nvPr/>
          </p:nvSpPr>
          <p:spPr bwMode="auto">
            <a:xfrm>
              <a:off x="3233571" y="4821436"/>
              <a:ext cx="278528" cy="545911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7038" y="4636770"/>
              <a:ext cx="31802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err="1" smtClean="0">
                  <a:latin typeface="Calibri" panose="020F0502020204030204" pitchFamily="34" charset="0"/>
                </a:rPr>
                <a:t>Retrospective</a:t>
              </a:r>
              <a:r>
                <a:rPr lang="es-ES" b="1" smtClean="0">
                  <a:latin typeface="Calibri" panose="020F0502020204030204" pitchFamily="34" charset="0"/>
                </a:rPr>
                <a:t>, </a:t>
              </a:r>
              <a:r>
                <a:rPr lang="es-ES" b="1" err="1" smtClean="0">
                  <a:latin typeface="Calibri" panose="020F0502020204030204" pitchFamily="34" charset="0"/>
                </a:rPr>
                <a:t>cross-sectional</a:t>
              </a:r>
              <a:endParaRPr lang="en-US" b="1">
                <a:latin typeface="Calibri" panose="020F0502020204030204" pitchFamily="34" charset="0"/>
              </a:endParaRPr>
            </a:p>
          </p:txBody>
        </p:sp>
        <p:cxnSp>
          <p:nvCxnSpPr>
            <p:cNvPr id="6" name="Elbow Connector 5"/>
            <p:cNvCxnSpPr>
              <a:stCxn id="25" idx="4"/>
              <a:endCxn id="30" idx="4"/>
            </p:cNvCxnSpPr>
            <p:nvPr/>
          </p:nvCxnSpPr>
          <p:spPr bwMode="auto">
            <a:xfrm rot="5400000">
              <a:off x="2421674" y="4813763"/>
              <a:ext cx="26400" cy="1875923"/>
            </a:xfrm>
            <a:prstGeom prst="bentConnector3">
              <a:avLst>
                <a:gd name="adj1" fmla="val 96590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" name="Elbow Connector 7"/>
            <p:cNvCxnSpPr>
              <a:stCxn id="26" idx="4"/>
              <a:endCxn id="30" idx="4"/>
            </p:cNvCxnSpPr>
            <p:nvPr/>
          </p:nvCxnSpPr>
          <p:spPr bwMode="auto">
            <a:xfrm rot="5400000">
              <a:off x="3320698" y="3898284"/>
              <a:ext cx="42855" cy="3690425"/>
            </a:xfrm>
            <a:prstGeom prst="bentConnector3">
              <a:avLst>
                <a:gd name="adj1" fmla="val 155697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1" name="Elbow Connector 10"/>
            <p:cNvCxnSpPr>
              <a:stCxn id="27" idx="4"/>
              <a:endCxn id="30" idx="4"/>
            </p:cNvCxnSpPr>
            <p:nvPr/>
          </p:nvCxnSpPr>
          <p:spPr bwMode="auto">
            <a:xfrm rot="5400000">
              <a:off x="4232720" y="3019018"/>
              <a:ext cx="10098" cy="5481714"/>
            </a:xfrm>
            <a:prstGeom prst="bentConnector3">
              <a:avLst>
                <a:gd name="adj1" fmla="val 10472995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1596768" y="6407665"/>
              <a:ext cx="53424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err="1" smtClean="0">
                  <a:latin typeface="Calibri" panose="020F0502020204030204" pitchFamily="34" charset="0"/>
                </a:rPr>
                <a:t>Recall</a:t>
              </a:r>
              <a:r>
                <a:rPr lang="es-ES" sz="1800" smtClean="0">
                  <a:latin typeface="Calibri" panose="020F0502020204030204" pitchFamily="34" charset="0"/>
                </a:rPr>
                <a:t> </a:t>
              </a:r>
              <a:r>
                <a:rPr lang="es-ES" sz="1800" err="1" smtClean="0">
                  <a:latin typeface="Calibri" panose="020F0502020204030204" pitchFamily="34" charset="0"/>
                </a:rPr>
                <a:t>for</a:t>
              </a:r>
              <a:r>
                <a:rPr lang="es-ES" sz="1800" smtClean="0">
                  <a:latin typeface="Calibri" panose="020F0502020204030204" pitchFamily="34" charset="0"/>
                </a:rPr>
                <a:t> nets </a:t>
              </a:r>
              <a:r>
                <a:rPr lang="es-ES" sz="1800" err="1" smtClean="0">
                  <a:latin typeface="Calibri" panose="020F0502020204030204" pitchFamily="34" charset="0"/>
                </a:rPr>
                <a:t>received</a:t>
              </a:r>
              <a:r>
                <a:rPr lang="es-ES" sz="1800" smtClean="0">
                  <a:latin typeface="Calibri" panose="020F0502020204030204" pitchFamily="34" charset="0"/>
                </a:rPr>
                <a:t>, nets </a:t>
              </a:r>
              <a:r>
                <a:rPr lang="es-ES" sz="1800" err="1" smtClean="0">
                  <a:latin typeface="Calibri" panose="020F0502020204030204" pitchFamily="34" charset="0"/>
                </a:rPr>
                <a:t>lost</a:t>
              </a:r>
              <a:endParaRPr lang="en-US" sz="1800">
                <a:latin typeface="Calibri" panose="020F0502020204030204" pitchFamily="34" charset="0"/>
              </a:endParaRPr>
            </a:p>
          </p:txBody>
        </p:sp>
      </p:grp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36693" y="1556792"/>
            <a:ext cx="8433444" cy="2376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2400" smtClean="0">
                <a:latin typeface="Comic Sans MS" pitchFamily="66" charset="0"/>
              </a:rPr>
              <a:t>Recall bias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550950" y="27798"/>
            <a:ext cx="8515065" cy="88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</a:defRPr>
            </a:lvl9pPr>
          </a:lstStyle>
          <a:p>
            <a:pPr algn="ctr"/>
            <a:r>
              <a:rPr lang="en-US" sz="4400" kern="0" smtClean="0">
                <a:solidFill>
                  <a:srgbClr val="C00000"/>
                </a:solidFill>
                <a:latin typeface="Calibri"/>
                <a:cs typeface="Calibri"/>
              </a:rPr>
              <a:t>Design options for Post-campaign</a:t>
            </a:r>
            <a:endParaRPr lang="en-US" sz="4400" kern="0">
              <a:solidFill>
                <a:srgbClr val="C00000"/>
              </a:solidFill>
              <a:latin typeface="Calibri"/>
              <a:cs typeface="Calibri"/>
            </a:endParaRPr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46" y="896796"/>
            <a:ext cx="5978669" cy="3737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56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Arrow Connector 36"/>
          <p:cNvCxnSpPr/>
          <p:nvPr/>
        </p:nvCxnSpPr>
        <p:spPr bwMode="auto">
          <a:xfrm>
            <a:off x="1485778" y="1814388"/>
            <a:ext cx="6754640" cy="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4" name="Oval 53"/>
          <p:cNvSpPr>
            <a:spLocks noChangeAspect="1"/>
          </p:cNvSpPr>
          <p:nvPr/>
        </p:nvSpPr>
        <p:spPr bwMode="auto">
          <a:xfrm>
            <a:off x="3246708" y="1670806"/>
            <a:ext cx="252256" cy="252000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 bwMode="auto">
          <a:xfrm>
            <a:off x="5061210" y="1654351"/>
            <a:ext cx="252256" cy="252000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 bwMode="auto">
          <a:xfrm>
            <a:off x="6852499" y="1687108"/>
            <a:ext cx="252256" cy="252000"/>
          </a:xfrm>
          <a:prstGeom prst="ellipse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344513" y="1947859"/>
            <a:ext cx="139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err="1" smtClean="0">
                <a:latin typeface="Calibri" panose="020F0502020204030204" pitchFamily="34" charset="0"/>
              </a:rPr>
              <a:t>Distribution</a:t>
            </a:r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46708" y="1949206"/>
            <a:ext cx="10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err="1" smtClean="0">
                <a:latin typeface="Calibri" panose="020F0502020204030204" pitchFamily="34" charset="0"/>
              </a:rPr>
              <a:t>Assess</a:t>
            </a:r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1370785" y="1697206"/>
            <a:ext cx="252256" cy="252000"/>
          </a:xfrm>
          <a:prstGeom prst="ellipse">
            <a:avLst/>
          </a:prstGeom>
          <a:solidFill>
            <a:srgbClr val="00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61210" y="1939108"/>
            <a:ext cx="10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err="1" smtClean="0">
                <a:latin typeface="Calibri" panose="020F0502020204030204" pitchFamily="34" charset="0"/>
              </a:rPr>
              <a:t>Assess</a:t>
            </a:r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2499" y="1949206"/>
            <a:ext cx="102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err="1" smtClean="0">
                <a:latin typeface="Calibri" panose="020F0502020204030204" pitchFamily="34" charset="0"/>
              </a:rPr>
              <a:t>Assess</a:t>
            </a:r>
            <a:endParaRPr lang="en-US" sz="1800">
              <a:latin typeface="Calibri" panose="020F0502020204030204" pitchFamily="34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1638179" y="1108440"/>
            <a:ext cx="278528" cy="545911"/>
          </a:xfrm>
          <a:prstGeom prst="down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147" y="676708"/>
            <a:ext cx="5001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err="1" smtClean="0">
                <a:latin typeface="Calibri" panose="020F0502020204030204" pitchFamily="34" charset="0"/>
              </a:rPr>
              <a:t>Prospective</a:t>
            </a:r>
            <a:r>
              <a:rPr lang="es-ES" b="1" smtClean="0">
                <a:latin typeface="Calibri" panose="020F0502020204030204" pitchFamily="34" charset="0"/>
              </a:rPr>
              <a:t>, longitudinal</a:t>
            </a:r>
            <a:endParaRPr lang="en-US" b="1">
              <a:latin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16706" y="1140732"/>
            <a:ext cx="294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err="1" smtClean="0">
                <a:latin typeface="Calibri" panose="020F0502020204030204" pitchFamily="34" charset="0"/>
              </a:rPr>
              <a:t>Sample</a:t>
            </a:r>
            <a:r>
              <a:rPr lang="es-ES" sz="1800" smtClean="0">
                <a:latin typeface="Calibri" panose="020F0502020204030204" pitchFamily="34" charset="0"/>
              </a:rPr>
              <a:t> net </a:t>
            </a:r>
            <a:r>
              <a:rPr lang="es-ES" sz="1800" err="1" smtClean="0">
                <a:latin typeface="Calibri" panose="020F0502020204030204" pitchFamily="34" charset="0"/>
              </a:rPr>
              <a:t>cohort</a:t>
            </a:r>
            <a:endParaRPr lang="en-US" sz="180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670239"/>
            <a:ext cx="8240418" cy="1641830"/>
            <a:chOff x="0" y="2670239"/>
            <a:chExt cx="8240418" cy="1641830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1485778" y="3807919"/>
              <a:ext cx="6754640" cy="1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2" name="Oval 31"/>
            <p:cNvSpPr>
              <a:spLocks noChangeAspect="1"/>
            </p:cNvSpPr>
            <p:nvPr/>
          </p:nvSpPr>
          <p:spPr bwMode="auto">
            <a:xfrm>
              <a:off x="3246708" y="3664337"/>
              <a:ext cx="252256" cy="252000"/>
            </a:xfrm>
            <a:prstGeom prst="ellipse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5061210" y="3647882"/>
              <a:ext cx="252256" cy="25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 bwMode="auto">
            <a:xfrm>
              <a:off x="6852499" y="3680639"/>
              <a:ext cx="252256" cy="252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344513" y="3941390"/>
              <a:ext cx="1392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err="1" smtClean="0">
                  <a:latin typeface="Calibri" panose="020F0502020204030204" pitchFamily="34" charset="0"/>
                </a:rPr>
                <a:t>Distribution</a:t>
              </a:r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246708" y="3942737"/>
              <a:ext cx="1027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err="1" smtClean="0">
                  <a:latin typeface="Calibri" panose="020F0502020204030204" pitchFamily="34" charset="0"/>
                </a:rPr>
                <a:t>Assess</a:t>
              </a:r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 bwMode="auto">
            <a:xfrm>
              <a:off x="1370785" y="3690737"/>
              <a:ext cx="252256" cy="252000"/>
            </a:xfrm>
            <a:prstGeom prst="ellipse">
              <a:avLst/>
            </a:prstGeom>
            <a:solidFill>
              <a:srgbClr val="00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061210" y="3932639"/>
              <a:ext cx="1027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err="1" smtClean="0">
                  <a:latin typeface="Calibri" panose="020F0502020204030204" pitchFamily="34" charset="0"/>
                </a:rPr>
                <a:t>Assess</a:t>
              </a:r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52499" y="3942737"/>
              <a:ext cx="1027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err="1" smtClean="0">
                  <a:latin typeface="Calibri" panose="020F0502020204030204" pitchFamily="34" charset="0"/>
                </a:rPr>
                <a:t>Assess</a:t>
              </a:r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46" name="Down Arrow 45"/>
            <p:cNvSpPr/>
            <p:nvPr/>
          </p:nvSpPr>
          <p:spPr bwMode="auto">
            <a:xfrm>
              <a:off x="1382490" y="3101970"/>
              <a:ext cx="278528" cy="545911"/>
            </a:xfrm>
            <a:prstGeom prst="downArrow">
              <a:avLst/>
            </a:prstGeom>
            <a:solidFill>
              <a:schemeClr val="accent3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6147" y="2670239"/>
              <a:ext cx="50011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err="1" smtClean="0">
                  <a:latin typeface="Calibri" panose="020F0502020204030204" pitchFamily="34" charset="0"/>
                </a:rPr>
                <a:t>Prospective</a:t>
              </a:r>
              <a:r>
                <a:rPr lang="es-ES" b="1" smtClean="0">
                  <a:latin typeface="Calibri" panose="020F0502020204030204" pitchFamily="34" charset="0"/>
                </a:rPr>
                <a:t>, </a:t>
              </a:r>
              <a:r>
                <a:rPr lang="es-ES" b="1" err="1" smtClean="0">
                  <a:latin typeface="Calibri" panose="020F0502020204030204" pitchFamily="34" charset="0"/>
                </a:rPr>
                <a:t>cross-sectional</a:t>
              </a:r>
              <a:r>
                <a:rPr lang="es-ES" b="1" smtClean="0">
                  <a:latin typeface="Calibri" panose="020F0502020204030204" pitchFamily="34" charset="0"/>
                </a:rPr>
                <a:t> (sub-</a:t>
              </a:r>
              <a:r>
                <a:rPr lang="es-ES" b="1" err="1" smtClean="0">
                  <a:latin typeface="Calibri" panose="020F0502020204030204" pitchFamily="34" charset="0"/>
                </a:rPr>
                <a:t>population</a:t>
              </a:r>
              <a:endParaRPr lang="en-US" b="1">
                <a:latin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0" y="3134262"/>
              <a:ext cx="1473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err="1" smtClean="0">
                  <a:latin typeface="Calibri" panose="020F0502020204030204" pitchFamily="34" charset="0"/>
                </a:rPr>
                <a:t>Distr</a:t>
              </a:r>
              <a:r>
                <a:rPr lang="es-ES" smtClean="0">
                  <a:latin typeface="Calibri" panose="020F0502020204030204" pitchFamily="34" charset="0"/>
                </a:rPr>
                <a:t>. </a:t>
              </a:r>
              <a:r>
                <a:rPr lang="es-ES" err="1" smtClean="0">
                  <a:latin typeface="Calibri" panose="020F0502020204030204" pitchFamily="34" charset="0"/>
                </a:rPr>
                <a:t>cohort</a:t>
              </a:r>
              <a:r>
                <a:rPr lang="es-ES" smtClean="0">
                  <a:latin typeface="Calibri" panose="020F0502020204030204" pitchFamily="34" charset="0"/>
                </a:rPr>
                <a:t>  </a:t>
              </a:r>
              <a:r>
                <a:rPr lang="es-ES" err="1" smtClean="0">
                  <a:latin typeface="Calibri" panose="020F0502020204030204" pitchFamily="34" charset="0"/>
                </a:rPr>
                <a:t>tagged</a:t>
              </a:r>
              <a:r>
                <a:rPr lang="es-ES" smtClean="0">
                  <a:latin typeface="Calibri" panose="020F0502020204030204" pitchFamily="34" charset="0"/>
                </a:rPr>
                <a:t> nets</a:t>
              </a:r>
              <a:endParaRPr lang="en-US" sz="1800">
                <a:latin typeface="Calibri" panose="020F0502020204030204" pitchFamily="34" charset="0"/>
              </a:endParaRPr>
            </a:p>
          </p:txBody>
        </p:sp>
        <p:sp>
          <p:nvSpPr>
            <p:cNvPr id="49" name="Down Arrow 48"/>
            <p:cNvSpPr/>
            <p:nvPr/>
          </p:nvSpPr>
          <p:spPr bwMode="auto">
            <a:xfrm>
              <a:off x="3233572" y="3039571"/>
              <a:ext cx="278528" cy="545911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0" name="Down Arrow 49"/>
            <p:cNvSpPr/>
            <p:nvPr/>
          </p:nvSpPr>
          <p:spPr bwMode="auto">
            <a:xfrm>
              <a:off x="5048074" y="3045973"/>
              <a:ext cx="278528" cy="545911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1" name="Down Arrow 50"/>
            <p:cNvSpPr/>
            <p:nvPr/>
          </p:nvSpPr>
          <p:spPr bwMode="auto">
            <a:xfrm>
              <a:off x="6826227" y="3045973"/>
              <a:ext cx="278528" cy="545911"/>
            </a:xfrm>
            <a:prstGeom prst="down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2" name="Down Arrow 51"/>
            <p:cNvSpPr/>
            <p:nvPr/>
          </p:nvSpPr>
          <p:spPr bwMode="auto">
            <a:xfrm>
              <a:off x="1677163" y="3101969"/>
              <a:ext cx="278528" cy="545911"/>
            </a:xfrm>
            <a:prstGeom prst="downArrow">
              <a:avLst/>
            </a:prstGeom>
            <a:solidFill>
              <a:schemeClr val="accent4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55692" y="3134262"/>
              <a:ext cx="12778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err="1" smtClean="0">
                  <a:latin typeface="Calibri" panose="020F0502020204030204" pitchFamily="34" charset="0"/>
                </a:rPr>
                <a:t>Establish</a:t>
              </a:r>
              <a:r>
                <a:rPr lang="es-ES" sz="1800" smtClean="0">
                  <a:latin typeface="Calibri" panose="020F0502020204030204" pitchFamily="34" charset="0"/>
                </a:rPr>
                <a:t>  s.-</a:t>
              </a:r>
              <a:r>
                <a:rPr lang="es-ES" sz="1800" err="1" smtClean="0">
                  <a:latin typeface="Calibri" panose="020F0502020204030204" pitchFamily="34" charset="0"/>
                </a:rPr>
                <a:t>frame</a:t>
              </a:r>
              <a:endParaRPr lang="en-US" sz="1800">
                <a:latin typeface="Calibri" panose="020F0502020204030204" pitchFamily="34" charset="0"/>
              </a:endParaRPr>
            </a:p>
          </p:txBody>
        </p:sp>
      </p:grp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462643" y="4653136"/>
            <a:ext cx="8433444" cy="23762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sz="2400" smtClean="0">
                <a:latin typeface="Comic Sans MS" pitchFamily="66" charset="0"/>
              </a:rPr>
              <a:t>Hawthorne effect, but not important as both attrition and integrity are included</a:t>
            </a:r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550950" y="27798"/>
            <a:ext cx="8515065" cy="880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29B"/>
                </a:solidFill>
                <a:latin typeface="Arial" charset="0"/>
              </a:defRPr>
            </a:lvl9pPr>
          </a:lstStyle>
          <a:p>
            <a:pPr algn="ctr"/>
            <a:r>
              <a:rPr lang="en-US" sz="4400" kern="0" smtClean="0">
                <a:solidFill>
                  <a:srgbClr val="C00000"/>
                </a:solidFill>
                <a:latin typeface="Calibri"/>
                <a:cs typeface="Calibri"/>
              </a:rPr>
              <a:t>Design options for Post-campaign</a:t>
            </a:r>
            <a:endParaRPr lang="en-US" sz="4400" kern="0">
              <a:solidFill>
                <a:srgbClr val="C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733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539750" y="188640"/>
            <a:ext cx="8229600" cy="707886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+mj-lt"/>
              </a:rPr>
              <a:t>PMI guidance on DM</a:t>
            </a:r>
            <a:endParaRPr lang="en-US" sz="4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4070" y="1052736"/>
            <a:ext cx="8640960" cy="1512168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" err="1" smtClean="0">
                <a:latin typeface="+mj-lt"/>
              </a:rPr>
              <a:t>Prospective</a:t>
            </a:r>
            <a:r>
              <a:rPr lang="es-ES" smtClean="0">
                <a:latin typeface="+mj-lt"/>
              </a:rPr>
              <a:t>, longitudinal </a:t>
            </a:r>
            <a:r>
              <a:rPr lang="es-ES" err="1" smtClean="0">
                <a:latin typeface="+mj-lt"/>
              </a:rPr>
              <a:t>design</a:t>
            </a:r>
            <a:endParaRPr lang="es-ES" smtClean="0">
              <a:latin typeface="+mj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" err="1" smtClean="0">
                <a:latin typeface="+mj-lt"/>
              </a:rPr>
              <a:t>Representative</a:t>
            </a:r>
            <a:r>
              <a:rPr lang="es-ES" smtClean="0">
                <a:latin typeface="+mj-lt"/>
              </a:rPr>
              <a:t> </a:t>
            </a:r>
            <a:r>
              <a:rPr lang="es-ES" err="1" smtClean="0">
                <a:latin typeface="+mj-lt"/>
              </a:rPr>
              <a:t>sample</a:t>
            </a:r>
            <a:endParaRPr lang="es-ES" smtClean="0">
              <a:latin typeface="+mj-lt"/>
            </a:endParaRPr>
          </a:p>
          <a:p>
            <a:pPr marL="0" indent="0">
              <a:buClr>
                <a:srgbClr val="C00000"/>
              </a:buClr>
              <a:buNone/>
            </a:pPr>
            <a:endParaRPr lang="es-ES" smtClean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60232" y="5757232"/>
            <a:ext cx="19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err="1" smtClean="0">
                <a:solidFill>
                  <a:srgbClr val="C00000"/>
                </a:solidFill>
              </a:rPr>
              <a:t>optional</a:t>
            </a:r>
            <a:endParaRPr lang="en-US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3556" y="3212976"/>
            <a:ext cx="7976064" cy="2544256"/>
            <a:chOff x="543556" y="3212976"/>
            <a:chExt cx="7976064" cy="2544256"/>
          </a:xfrm>
        </p:grpSpPr>
        <p:grpSp>
          <p:nvGrpSpPr>
            <p:cNvPr id="4" name="Group 3"/>
            <p:cNvGrpSpPr/>
            <p:nvPr/>
          </p:nvGrpSpPr>
          <p:grpSpPr>
            <a:xfrm>
              <a:off x="543556" y="3212976"/>
              <a:ext cx="7976064" cy="2544256"/>
              <a:chOff x="264354" y="1076148"/>
              <a:chExt cx="7976064" cy="2544256"/>
            </a:xfrm>
          </p:grpSpPr>
          <p:cxnSp>
            <p:nvCxnSpPr>
              <p:cNvPr id="5" name="Straight Arrow Connector 4"/>
              <p:cNvCxnSpPr/>
              <p:nvPr/>
            </p:nvCxnSpPr>
            <p:spPr bwMode="auto">
              <a:xfrm>
                <a:off x="1485778" y="1904378"/>
                <a:ext cx="6754640" cy="1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7" name="Oval 6"/>
              <p:cNvSpPr>
                <a:spLocks noChangeAspect="1"/>
              </p:cNvSpPr>
              <p:nvPr/>
            </p:nvSpPr>
            <p:spPr bwMode="auto">
              <a:xfrm>
                <a:off x="3246708" y="1675778"/>
                <a:ext cx="457665" cy="457200"/>
              </a:xfrm>
              <a:prstGeom prst="ellipse">
                <a:avLst/>
              </a:prstGeom>
              <a:solidFill>
                <a:srgbClr val="FF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12</a:t>
                </a: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 bwMode="auto">
              <a:xfrm>
                <a:off x="5061210" y="1675778"/>
                <a:ext cx="457665" cy="457200"/>
              </a:xfrm>
              <a:prstGeom prst="ellipse">
                <a:avLst/>
              </a:prstGeom>
              <a:solidFill>
                <a:srgbClr val="FF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000" smtClean="0"/>
                  <a:t>24</a:t>
                </a:r>
                <a:endParaRPr lang="en-US" sz="1000"/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 bwMode="auto">
              <a:xfrm>
                <a:off x="6852499" y="1675778"/>
                <a:ext cx="457665" cy="457200"/>
              </a:xfrm>
              <a:prstGeom prst="ellipse">
                <a:avLst/>
              </a:prstGeom>
              <a:solidFill>
                <a:srgbClr val="FF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000" smtClean="0"/>
                  <a:t>36</a:t>
                </a:r>
                <a:endParaRPr lang="en-US" sz="100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4354" y="2169744"/>
                <a:ext cx="13928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GB" sz="1800" smtClean="0">
                    <a:latin typeface="Calibri" panose="020F0502020204030204" pitchFamily="34" charset="0"/>
                  </a:rPr>
                  <a:t>Distribution</a:t>
                </a:r>
                <a:endParaRPr lang="en-GB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180628" y="2143076"/>
                <a:ext cx="1027352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smtClean="0">
                    <a:latin typeface="Calibri" panose="020F0502020204030204" pitchFamily="34" charset="0"/>
                  </a:rPr>
                  <a:t>Assess</a:t>
                </a:r>
              </a:p>
              <a:p>
                <a:r>
                  <a:rPr lang="en-GB" sz="1200" smtClean="0">
                    <a:latin typeface="Calibri" panose="020F0502020204030204" pitchFamily="34" charset="0"/>
                  </a:rPr>
                  <a:t>Attrition</a:t>
                </a:r>
              </a:p>
              <a:p>
                <a:r>
                  <a:rPr lang="en-GB" sz="1200" smtClean="0">
                    <a:latin typeface="Calibri" panose="020F0502020204030204" pitchFamily="34" charset="0"/>
                  </a:rPr>
                  <a:t>Integrity</a:t>
                </a:r>
              </a:p>
              <a:p>
                <a:endParaRPr lang="en-GB" sz="1200">
                  <a:latin typeface="Calibri" panose="020F0502020204030204" pitchFamily="34" charset="0"/>
                </a:endParaRPr>
              </a:p>
              <a:p>
                <a:r>
                  <a:rPr lang="en-GB" sz="1200" b="1">
                    <a:latin typeface="Calibri" panose="020F0502020204030204" pitchFamily="34" charset="0"/>
                  </a:rPr>
                  <a:t>Subsample:</a:t>
                </a:r>
              </a:p>
              <a:p>
                <a:r>
                  <a:rPr lang="en-GB" sz="1200" smtClean="0">
                    <a:latin typeface="Calibri" panose="020F0502020204030204" pitchFamily="34" charset="0"/>
                  </a:rPr>
                  <a:t>Bio-assay</a:t>
                </a:r>
                <a:endParaRPr lang="en-GB" sz="120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 bwMode="auto">
              <a:xfrm>
                <a:off x="1370785" y="1721498"/>
                <a:ext cx="366132" cy="36576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983989" y="2132978"/>
                <a:ext cx="1027352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smtClean="0">
                    <a:latin typeface="Calibri" panose="020F0502020204030204" pitchFamily="34" charset="0"/>
                  </a:rPr>
                  <a:t>Assess</a:t>
                </a:r>
              </a:p>
              <a:p>
                <a:r>
                  <a:rPr lang="en-GB" sz="1200" smtClean="0">
                    <a:latin typeface="Calibri" panose="020F0502020204030204" pitchFamily="34" charset="0"/>
                  </a:rPr>
                  <a:t>Attrition</a:t>
                </a:r>
              </a:p>
              <a:p>
                <a:r>
                  <a:rPr lang="en-GB" sz="1200" smtClean="0">
                    <a:latin typeface="Calibri" panose="020F0502020204030204" pitchFamily="34" charset="0"/>
                  </a:rPr>
                  <a:t>Integrity</a:t>
                </a:r>
              </a:p>
              <a:p>
                <a:endParaRPr lang="en-GB" sz="1200">
                  <a:latin typeface="Calibri" panose="020F0502020204030204" pitchFamily="34" charset="0"/>
                </a:endParaRPr>
              </a:p>
              <a:p>
                <a:r>
                  <a:rPr lang="en-GB" sz="1200" b="1">
                    <a:latin typeface="Calibri" panose="020F0502020204030204" pitchFamily="34" charset="0"/>
                  </a:rPr>
                  <a:t>Subsample:</a:t>
                </a:r>
              </a:p>
              <a:p>
                <a:r>
                  <a:rPr lang="en-GB" sz="1200" smtClean="0">
                    <a:latin typeface="Calibri" panose="020F0502020204030204" pitchFamily="34" charset="0"/>
                  </a:rPr>
                  <a:t>Bio-assay</a:t>
                </a:r>
                <a:endParaRPr lang="en-GB" sz="120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19841" y="2143076"/>
                <a:ext cx="129761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smtClean="0">
                    <a:latin typeface="Calibri" panose="020F0502020204030204" pitchFamily="34" charset="0"/>
                  </a:rPr>
                  <a:t>Assess</a:t>
                </a:r>
              </a:p>
              <a:p>
                <a:r>
                  <a:rPr lang="en-GB" sz="1200" smtClean="0">
                    <a:latin typeface="Calibri" panose="020F0502020204030204" pitchFamily="34" charset="0"/>
                  </a:rPr>
                  <a:t>Attrition</a:t>
                </a:r>
              </a:p>
              <a:p>
                <a:r>
                  <a:rPr lang="en-GB" sz="1200" smtClean="0">
                    <a:latin typeface="Calibri" panose="020F0502020204030204" pitchFamily="34" charset="0"/>
                  </a:rPr>
                  <a:t>Integrity</a:t>
                </a:r>
              </a:p>
              <a:p>
                <a:endParaRPr lang="en-GB" sz="1200" smtClean="0">
                  <a:latin typeface="Calibri" panose="020F0502020204030204" pitchFamily="34" charset="0"/>
                </a:endParaRPr>
              </a:p>
              <a:p>
                <a:r>
                  <a:rPr lang="en-GB" sz="1200" b="1" smtClean="0">
                    <a:latin typeface="Calibri" panose="020F0502020204030204" pitchFamily="34" charset="0"/>
                  </a:rPr>
                  <a:t>Subsample:</a:t>
                </a:r>
              </a:p>
              <a:p>
                <a:r>
                  <a:rPr lang="en-GB" sz="1200" smtClean="0">
                    <a:latin typeface="Calibri" panose="020F0502020204030204" pitchFamily="34" charset="0"/>
                  </a:rPr>
                  <a:t>Bio-assay</a:t>
                </a:r>
              </a:p>
              <a:p>
                <a:r>
                  <a:rPr lang="en-GB" sz="1200" smtClean="0">
                    <a:latin typeface="Calibri" panose="020F0502020204030204" pitchFamily="34" charset="0"/>
                  </a:rPr>
                  <a:t>Chemical residue</a:t>
                </a:r>
              </a:p>
            </p:txBody>
          </p:sp>
          <p:sp>
            <p:nvSpPr>
              <p:cNvPr id="15" name="Down Arrow 14"/>
              <p:cNvSpPr/>
              <p:nvPr/>
            </p:nvSpPr>
            <p:spPr bwMode="auto">
              <a:xfrm>
                <a:off x="2118981" y="1076148"/>
                <a:ext cx="278528" cy="545911"/>
              </a:xfrm>
              <a:prstGeom prst="downArrow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97508" y="1108440"/>
                <a:ext cx="29463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800" err="1" smtClean="0">
                    <a:latin typeface="Calibri" panose="020F0502020204030204" pitchFamily="34" charset="0"/>
                  </a:rPr>
                  <a:t>Baseline</a:t>
                </a:r>
                <a:r>
                  <a:rPr lang="es-ES" sz="1800" smtClean="0">
                    <a:latin typeface="Calibri" panose="020F0502020204030204" pitchFamily="34" charset="0"/>
                  </a:rPr>
                  <a:t> (</a:t>
                </a:r>
                <a:r>
                  <a:rPr lang="es-ES" sz="1800" err="1" smtClean="0">
                    <a:latin typeface="Calibri" panose="020F0502020204030204" pitchFamily="34" charset="0"/>
                  </a:rPr>
                  <a:t>establish</a:t>
                </a:r>
                <a:r>
                  <a:rPr lang="es-ES" sz="1800" smtClean="0">
                    <a:latin typeface="Calibri" panose="020F0502020204030204" pitchFamily="34" charset="0"/>
                  </a:rPr>
                  <a:t> </a:t>
                </a:r>
                <a:r>
                  <a:rPr lang="es-ES" sz="1800" err="1" smtClean="0">
                    <a:latin typeface="Calibri" panose="020F0502020204030204" pitchFamily="34" charset="0"/>
                  </a:rPr>
                  <a:t>cohort</a:t>
                </a:r>
                <a:r>
                  <a:rPr lang="es-ES" sz="1800" smtClean="0">
                    <a:latin typeface="Calibri" panose="020F0502020204030204" pitchFamily="34" charset="0"/>
                  </a:rPr>
                  <a:t>)</a:t>
                </a:r>
                <a:endParaRPr lang="en-US" sz="1800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 bwMode="auto">
              <a:xfrm>
                <a:off x="2031376" y="1721498"/>
                <a:ext cx="366132" cy="365760"/>
              </a:xfrm>
              <a:prstGeom prst="ellipse">
                <a:avLst/>
              </a:prstGeom>
              <a:solidFill>
                <a:srgbClr val="FF99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36000" tIns="45720" rIns="3600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1-6</a:t>
                </a: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71419" y="4290452"/>
              <a:ext cx="102735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smtClean="0">
                  <a:latin typeface="Calibri" panose="020F0502020204030204" pitchFamily="34" charset="0"/>
                </a:rPr>
                <a:t>Assess</a:t>
              </a:r>
            </a:p>
            <a:p>
              <a:r>
                <a:rPr lang="en-GB" sz="1200" smtClean="0">
                  <a:latin typeface="Calibri" panose="020F0502020204030204" pitchFamily="34" charset="0"/>
                </a:rPr>
                <a:t>Attrition</a:t>
              </a:r>
            </a:p>
            <a:p>
              <a:r>
                <a:rPr lang="en-GB" sz="1200" smtClean="0">
                  <a:latin typeface="Calibri" panose="020F0502020204030204" pitchFamily="34" charset="0"/>
                </a:rPr>
                <a:t>Integrity</a:t>
              </a:r>
            </a:p>
            <a:p>
              <a:endParaRPr lang="en-GB" sz="1200">
                <a:latin typeface="Calibri" panose="020F0502020204030204" pitchFamily="34" charset="0"/>
              </a:endParaRPr>
            </a:p>
            <a:p>
              <a:r>
                <a:rPr lang="en-GB" sz="1200" b="1">
                  <a:latin typeface="Calibri" panose="020F0502020204030204" pitchFamily="34" charset="0"/>
                </a:rPr>
                <a:t>Subsample:</a:t>
              </a:r>
            </a:p>
            <a:p>
              <a:r>
                <a:rPr lang="en-GB" sz="1200" smtClean="0">
                  <a:latin typeface="Calibri" panose="020F0502020204030204" pitchFamily="34" charset="0"/>
                </a:rPr>
                <a:t>Bio-assay</a:t>
              </a:r>
              <a:endParaRPr lang="en-GB" sz="120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29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539750" y="188640"/>
            <a:ext cx="8229600" cy="707886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C00000"/>
                </a:solidFill>
                <a:latin typeface="+mj-lt"/>
              </a:rPr>
              <a:t>PMI guidance on DM</a:t>
            </a:r>
            <a:endParaRPr lang="en-US" sz="4000" b="1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052736"/>
            <a:ext cx="8723510" cy="5328592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800" err="1" smtClean="0">
                <a:latin typeface="+mj-lt"/>
              </a:rPr>
              <a:t>Inform</a:t>
            </a:r>
            <a:r>
              <a:rPr lang="es-ES" sz="2800" smtClean="0">
                <a:latin typeface="+mj-lt"/>
              </a:rPr>
              <a:t> </a:t>
            </a:r>
            <a:r>
              <a:rPr lang="es-ES" sz="2800" err="1" smtClean="0">
                <a:latin typeface="+mj-lt"/>
              </a:rPr>
              <a:t>decisions</a:t>
            </a:r>
            <a:r>
              <a:rPr lang="es-ES" sz="2800" smtClean="0">
                <a:latin typeface="+mj-lt"/>
              </a:rPr>
              <a:t> </a:t>
            </a:r>
            <a:r>
              <a:rPr lang="es-ES" sz="2800" err="1" smtClean="0">
                <a:latin typeface="+mj-lt"/>
              </a:rPr>
              <a:t>on</a:t>
            </a:r>
            <a:r>
              <a:rPr lang="es-ES" sz="2800" smtClean="0">
                <a:latin typeface="+mj-lt"/>
              </a:rPr>
              <a:t> </a:t>
            </a:r>
            <a:r>
              <a:rPr lang="es-ES" sz="2800" err="1" smtClean="0">
                <a:latin typeface="+mj-lt"/>
              </a:rPr>
              <a:t>replacement</a:t>
            </a:r>
            <a:r>
              <a:rPr lang="es-ES" sz="2800" smtClean="0">
                <a:latin typeface="+mj-lt"/>
              </a:rPr>
              <a:t> of LLIN (</a:t>
            </a:r>
            <a:r>
              <a:rPr lang="es-ES" sz="2800" err="1" smtClean="0">
                <a:latin typeface="+mj-lt"/>
              </a:rPr>
              <a:t>intervel</a:t>
            </a:r>
            <a:r>
              <a:rPr lang="es-ES" sz="2800" smtClean="0">
                <a:latin typeface="+mj-lt"/>
              </a:rPr>
              <a:t>, </a:t>
            </a:r>
            <a:r>
              <a:rPr lang="es-ES" sz="2800" err="1" smtClean="0">
                <a:latin typeface="+mj-lt"/>
              </a:rPr>
              <a:t>strategy</a:t>
            </a:r>
            <a:r>
              <a:rPr lang="es-ES" sz="2800" smtClean="0">
                <a:latin typeface="+mj-lt"/>
              </a:rPr>
              <a:t>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800" err="1" smtClean="0">
                <a:latin typeface="+mj-lt"/>
              </a:rPr>
              <a:t>Identify</a:t>
            </a:r>
            <a:r>
              <a:rPr lang="es-ES" sz="2800" smtClean="0">
                <a:latin typeface="+mj-lt"/>
              </a:rPr>
              <a:t> LLIN </a:t>
            </a:r>
            <a:r>
              <a:rPr lang="es-ES" sz="2800" err="1" smtClean="0">
                <a:latin typeface="+mj-lt"/>
              </a:rPr>
              <a:t>brands</a:t>
            </a:r>
            <a:r>
              <a:rPr lang="es-ES" sz="2800" smtClean="0">
                <a:latin typeface="+mj-lt"/>
              </a:rPr>
              <a:t> </a:t>
            </a:r>
            <a:r>
              <a:rPr lang="es-ES" sz="2800" err="1" smtClean="0">
                <a:latin typeface="+mj-lt"/>
              </a:rPr>
              <a:t>with</a:t>
            </a:r>
            <a:r>
              <a:rPr lang="es-ES" sz="2800" smtClean="0">
                <a:latin typeface="+mj-lt"/>
              </a:rPr>
              <a:t> </a:t>
            </a:r>
            <a:r>
              <a:rPr lang="es-ES" sz="2800" err="1" smtClean="0">
                <a:latin typeface="+mj-lt"/>
              </a:rPr>
              <a:t>good</a:t>
            </a:r>
            <a:r>
              <a:rPr lang="es-ES" sz="2800" smtClean="0">
                <a:latin typeface="+mj-lt"/>
              </a:rPr>
              <a:t> </a:t>
            </a:r>
            <a:r>
              <a:rPr lang="es-ES" sz="2800" err="1" smtClean="0">
                <a:latin typeface="+mj-lt"/>
              </a:rPr>
              <a:t>or</a:t>
            </a:r>
            <a:r>
              <a:rPr lang="es-ES" sz="2800" smtClean="0">
                <a:latin typeface="+mj-lt"/>
              </a:rPr>
              <a:t> </a:t>
            </a:r>
            <a:r>
              <a:rPr lang="es-ES" sz="2800" err="1" smtClean="0">
                <a:latin typeface="+mj-lt"/>
              </a:rPr>
              <a:t>poor</a:t>
            </a:r>
            <a:r>
              <a:rPr lang="es-ES" sz="2800" smtClean="0">
                <a:latin typeface="+mj-lt"/>
              </a:rPr>
              <a:t> performance in </a:t>
            </a:r>
            <a:r>
              <a:rPr lang="es-ES" sz="2800" err="1" smtClean="0">
                <a:latin typeface="+mj-lt"/>
              </a:rPr>
              <a:t>the</a:t>
            </a:r>
            <a:r>
              <a:rPr lang="es-ES" sz="2800" smtClean="0">
                <a:latin typeface="+mj-lt"/>
              </a:rPr>
              <a:t> country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800" err="1" smtClean="0">
                <a:latin typeface="+mj-lt"/>
              </a:rPr>
              <a:t>Highlight</a:t>
            </a:r>
            <a:r>
              <a:rPr lang="es-ES" sz="2800" smtClean="0">
                <a:latin typeface="+mj-lt"/>
              </a:rPr>
              <a:t> </a:t>
            </a:r>
            <a:r>
              <a:rPr lang="es-ES" sz="2800" err="1" smtClean="0">
                <a:latin typeface="+mj-lt"/>
              </a:rPr>
              <a:t>potential</a:t>
            </a:r>
            <a:r>
              <a:rPr lang="es-ES" sz="2800" smtClean="0">
                <a:latin typeface="+mj-lt"/>
              </a:rPr>
              <a:t> </a:t>
            </a:r>
            <a:r>
              <a:rPr lang="es-ES" sz="2800" err="1" smtClean="0">
                <a:latin typeface="+mj-lt"/>
              </a:rPr>
              <a:t>differences</a:t>
            </a:r>
            <a:r>
              <a:rPr lang="es-ES" sz="2800" smtClean="0">
                <a:latin typeface="+mj-lt"/>
              </a:rPr>
              <a:t> </a:t>
            </a:r>
            <a:r>
              <a:rPr lang="es-ES" sz="2800" err="1" smtClean="0">
                <a:latin typeface="+mj-lt"/>
              </a:rPr>
              <a:t>or</a:t>
            </a:r>
            <a:r>
              <a:rPr lang="es-ES" sz="2800" smtClean="0">
                <a:latin typeface="+mj-lt"/>
              </a:rPr>
              <a:t> </a:t>
            </a:r>
            <a:r>
              <a:rPr lang="es-ES" sz="2800" err="1" smtClean="0">
                <a:latin typeface="+mj-lt"/>
              </a:rPr>
              <a:t>trends</a:t>
            </a:r>
            <a:r>
              <a:rPr lang="es-ES" sz="2800" smtClean="0">
                <a:latin typeface="+mj-lt"/>
              </a:rPr>
              <a:t> in net </a:t>
            </a:r>
            <a:r>
              <a:rPr lang="es-ES" sz="2800" err="1" smtClean="0">
                <a:latin typeface="+mj-lt"/>
              </a:rPr>
              <a:t>care</a:t>
            </a:r>
            <a:r>
              <a:rPr lang="es-ES" sz="2800" smtClean="0">
                <a:latin typeface="+mj-lt"/>
              </a:rPr>
              <a:t> and </a:t>
            </a:r>
            <a:r>
              <a:rPr lang="es-ES" sz="2800" err="1" smtClean="0">
                <a:latin typeface="+mj-lt"/>
              </a:rPr>
              <a:t>repair</a:t>
            </a:r>
            <a:r>
              <a:rPr lang="es-ES" sz="2800" smtClean="0">
                <a:latin typeface="+mj-lt"/>
              </a:rPr>
              <a:t> </a:t>
            </a:r>
            <a:r>
              <a:rPr lang="es-ES" sz="2800" err="1" smtClean="0">
                <a:latin typeface="+mj-lt"/>
              </a:rPr>
              <a:t>behavior</a:t>
            </a:r>
            <a:r>
              <a:rPr lang="es-ES" sz="2800" smtClean="0">
                <a:latin typeface="+mj-lt"/>
              </a:rPr>
              <a:t>  and </a:t>
            </a:r>
            <a:r>
              <a:rPr lang="es-ES" sz="2800" err="1" smtClean="0">
                <a:latin typeface="+mj-lt"/>
              </a:rPr>
              <a:t>inform</a:t>
            </a:r>
            <a:r>
              <a:rPr lang="es-ES" sz="2800" smtClean="0">
                <a:latin typeface="+mj-lt"/>
              </a:rPr>
              <a:t> BCC </a:t>
            </a:r>
            <a:r>
              <a:rPr lang="es-ES" sz="2800" err="1" smtClean="0">
                <a:latin typeface="+mj-lt"/>
              </a:rPr>
              <a:t>activities</a:t>
            </a:r>
            <a:endParaRPr lang="es-ES" sz="2800" smtClean="0">
              <a:latin typeface="+mj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s-ES" sz="2800" err="1" smtClean="0">
                <a:latin typeface="+mj-lt"/>
              </a:rPr>
              <a:t>Two</a:t>
            </a:r>
            <a:r>
              <a:rPr lang="es-ES" sz="2800" smtClean="0">
                <a:latin typeface="+mj-lt"/>
              </a:rPr>
              <a:t> </a:t>
            </a:r>
            <a:r>
              <a:rPr lang="es-ES" sz="2800" err="1" smtClean="0">
                <a:latin typeface="+mj-lt"/>
              </a:rPr>
              <a:t>options</a:t>
            </a:r>
            <a:r>
              <a:rPr lang="es-ES" sz="2800" smtClean="0">
                <a:latin typeface="+mj-lt"/>
              </a:rPr>
              <a:t>:</a:t>
            </a: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s-ES" b="1" smtClean="0">
                <a:latin typeface="+mj-lt"/>
              </a:rPr>
              <a:t>Compare </a:t>
            </a:r>
            <a:r>
              <a:rPr lang="es-ES" b="1" err="1" smtClean="0">
                <a:latin typeface="+mj-lt"/>
              </a:rPr>
              <a:t>two</a:t>
            </a:r>
            <a:r>
              <a:rPr lang="es-ES" b="1" smtClean="0">
                <a:latin typeface="+mj-lt"/>
              </a:rPr>
              <a:t> </a:t>
            </a:r>
            <a:r>
              <a:rPr lang="es-ES" b="1" err="1" smtClean="0">
                <a:latin typeface="+mj-lt"/>
              </a:rPr>
              <a:t>different</a:t>
            </a:r>
            <a:r>
              <a:rPr lang="es-ES" b="1" smtClean="0">
                <a:latin typeface="+mj-lt"/>
              </a:rPr>
              <a:t> LLIN </a:t>
            </a:r>
            <a:r>
              <a:rPr lang="es-ES" b="1" err="1" smtClean="0">
                <a:latin typeface="+mj-lt"/>
              </a:rPr>
              <a:t>brands</a:t>
            </a:r>
            <a:r>
              <a:rPr lang="es-ES" b="1" smtClean="0">
                <a:latin typeface="+mj-lt"/>
              </a:rPr>
              <a:t> in similar </a:t>
            </a:r>
            <a:r>
              <a:rPr lang="es-ES" b="1" err="1" smtClean="0">
                <a:latin typeface="+mj-lt"/>
              </a:rPr>
              <a:t>environment</a:t>
            </a:r>
            <a:endParaRPr lang="es-ES" b="1" smtClean="0">
              <a:latin typeface="+mj-lt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r>
              <a:rPr lang="es-ES" b="1" smtClean="0">
                <a:latin typeface="+mj-lt"/>
              </a:rPr>
              <a:t>Compare </a:t>
            </a:r>
            <a:r>
              <a:rPr lang="es-ES" b="1" err="1" smtClean="0">
                <a:latin typeface="+mj-lt"/>
              </a:rPr>
              <a:t>same</a:t>
            </a:r>
            <a:r>
              <a:rPr lang="es-ES" b="1" smtClean="0">
                <a:latin typeface="+mj-lt"/>
              </a:rPr>
              <a:t> LLIN </a:t>
            </a:r>
            <a:r>
              <a:rPr lang="es-ES" b="1" err="1" smtClean="0">
                <a:latin typeface="+mj-lt"/>
              </a:rPr>
              <a:t>brand</a:t>
            </a:r>
            <a:r>
              <a:rPr lang="es-ES" b="1" smtClean="0">
                <a:latin typeface="+mj-lt"/>
              </a:rPr>
              <a:t> in </a:t>
            </a:r>
            <a:r>
              <a:rPr lang="es-ES" b="1" err="1" smtClean="0">
                <a:latin typeface="+mj-lt"/>
              </a:rPr>
              <a:t>different</a:t>
            </a:r>
            <a:r>
              <a:rPr lang="es-ES" b="1" smtClean="0">
                <a:latin typeface="+mj-lt"/>
              </a:rPr>
              <a:t> </a:t>
            </a:r>
            <a:r>
              <a:rPr lang="es-ES" b="1" err="1" smtClean="0">
                <a:latin typeface="+mj-lt"/>
              </a:rPr>
              <a:t>environments</a:t>
            </a:r>
            <a:endParaRPr lang="es-ES" b="1" smtClean="0">
              <a:latin typeface="+mj-lt"/>
            </a:endParaRPr>
          </a:p>
          <a:p>
            <a:pPr lvl="1">
              <a:buClr>
                <a:srgbClr val="C00000"/>
              </a:buClr>
              <a:buFont typeface="Wingdings" pitchFamily="2" charset="2"/>
              <a:buChar char="§"/>
            </a:pPr>
            <a:endParaRPr lang="es-ES" smtClean="0">
              <a:latin typeface="+mj-lt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s-ES" sz="2800" smtClean="0">
              <a:latin typeface="+mj-lt"/>
            </a:endParaRPr>
          </a:p>
          <a:p>
            <a:pPr marL="0" indent="0">
              <a:buClr>
                <a:srgbClr val="C00000"/>
              </a:buClr>
              <a:buNone/>
            </a:pPr>
            <a:endParaRPr lang="es-ES" sz="280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89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1301</Words>
  <Application>Microsoft Office PowerPoint</Application>
  <PresentationFormat>On-screen Show (4:3)</PresentationFormat>
  <Paragraphs>201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Objective of Surveys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butzer</dc:creator>
  <cp:lastModifiedBy>Sean Blaufuss</cp:lastModifiedBy>
  <cp:revision>47</cp:revision>
  <dcterms:created xsi:type="dcterms:W3CDTF">2016-06-15T13:59:02Z</dcterms:created>
  <dcterms:modified xsi:type="dcterms:W3CDTF">2019-07-10T16:16:57Z</dcterms:modified>
</cp:coreProperties>
</file>