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51" r:id="rId2"/>
    <p:sldId id="338" r:id="rId3"/>
    <p:sldId id="305" r:id="rId4"/>
    <p:sldId id="306" r:id="rId5"/>
    <p:sldId id="307" r:id="rId6"/>
    <p:sldId id="308" r:id="rId7"/>
    <p:sldId id="309" r:id="rId8"/>
    <p:sldId id="337" r:id="rId9"/>
    <p:sldId id="352" r:id="rId10"/>
    <p:sldId id="364" r:id="rId11"/>
    <p:sldId id="365" r:id="rId12"/>
    <p:sldId id="366" r:id="rId13"/>
    <p:sldId id="356" r:id="rId14"/>
    <p:sldId id="357" r:id="rId15"/>
    <p:sldId id="358" r:id="rId16"/>
    <p:sldId id="359" r:id="rId17"/>
    <p:sldId id="360" r:id="rId18"/>
    <p:sldId id="361" r:id="rId19"/>
    <p:sldId id="362" r:id="rId20"/>
    <p:sldId id="363" r:id="rId21"/>
    <p:sldId id="372" r:id="rId22"/>
    <p:sldId id="380" r:id="rId23"/>
    <p:sldId id="367" r:id="rId24"/>
    <p:sldId id="368" r:id="rId25"/>
    <p:sldId id="369" r:id="rId26"/>
    <p:sldId id="370" r:id="rId27"/>
    <p:sldId id="371" r:id="rId28"/>
    <p:sldId id="373" r:id="rId29"/>
    <p:sldId id="374" r:id="rId30"/>
    <p:sldId id="376" r:id="rId31"/>
    <p:sldId id="377" r:id="rId32"/>
    <p:sldId id="378" r:id="rId33"/>
    <p:sldId id="379" r:id="rId34"/>
    <p:sldId id="382" r:id="rId35"/>
    <p:sldId id="383" r:id="rId36"/>
    <p:sldId id="38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1740" y="-258"/>
      </p:cViewPr>
      <p:guideLst>
        <p:guide orient="horz" pos="2160"/>
        <p:guide pos="2880"/>
      </p:guideLst>
    </p:cSldViewPr>
  </p:slideViewPr>
  <p:notesTextViewPr>
    <p:cViewPr>
      <p:scale>
        <a:sx n="1" d="1"/>
        <a:sy n="1" d="1"/>
      </p:scale>
      <p:origin x="0" y="0"/>
    </p:cViewPr>
  </p:notesTextViewPr>
  <p:sorterViewPr>
    <p:cViewPr>
      <p:scale>
        <a:sx n="100" d="100"/>
        <a:sy n="100" d="100"/>
      </p:scale>
      <p:origin x="0" y="113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33BE8-0E1B-43F9-BA87-6EDD08BF8B67}" type="datetimeFigureOut">
              <a:rPr lang="en-US" smtClean="0"/>
              <a:t>7/30/2019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32C69-DF80-4B0F-97D5-816860545F11}" type="slidenum">
              <a:rPr lang="en-US" smtClean="0"/>
              <a:t>‹#›</a:t>
            </a:fld>
            <a:endParaRPr lang="en-US"/>
          </a:p>
        </p:txBody>
      </p:sp>
    </p:spTree>
    <p:extLst>
      <p:ext uri="{BB962C8B-B14F-4D97-AF65-F5344CB8AC3E}">
        <p14:creationId xmlns:p14="http://schemas.microsoft.com/office/powerpoint/2010/main" val="72362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632C69-DF80-4B0F-97D5-816860545F11}" type="slidenum">
              <a:rPr lang="en-US" smtClean="0"/>
              <a:t>31</a:t>
            </a:fld>
            <a:endParaRPr lang="en-US"/>
          </a:p>
        </p:txBody>
      </p:sp>
    </p:spTree>
    <p:extLst>
      <p:ext uri="{BB962C8B-B14F-4D97-AF65-F5344CB8AC3E}">
        <p14:creationId xmlns:p14="http://schemas.microsoft.com/office/powerpoint/2010/main" val="324860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506BAD-B550-4901-A56B-4621E4576BF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BEB60-A923-46FE-ADC6-7FBB8C7DA916}" type="slidenum">
              <a:rPr lang="en-US" smtClean="0"/>
              <a:t>‹#›</a:t>
            </a:fld>
            <a:endParaRPr lang="en-US"/>
          </a:p>
        </p:txBody>
      </p:sp>
    </p:spTree>
    <p:extLst>
      <p:ext uri="{BB962C8B-B14F-4D97-AF65-F5344CB8AC3E}">
        <p14:creationId xmlns:p14="http://schemas.microsoft.com/office/powerpoint/2010/main" val="109613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06BAD-B550-4901-A56B-4621E4576BF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BEB60-A923-46FE-ADC6-7FBB8C7DA916}" type="slidenum">
              <a:rPr lang="en-US" smtClean="0"/>
              <a:t>‹#›</a:t>
            </a:fld>
            <a:endParaRPr lang="en-US"/>
          </a:p>
        </p:txBody>
      </p:sp>
    </p:spTree>
    <p:extLst>
      <p:ext uri="{BB962C8B-B14F-4D97-AF65-F5344CB8AC3E}">
        <p14:creationId xmlns:p14="http://schemas.microsoft.com/office/powerpoint/2010/main" val="133556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06BAD-B550-4901-A56B-4621E4576BF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BEB60-A923-46FE-ADC6-7FBB8C7DA916}" type="slidenum">
              <a:rPr lang="en-US" smtClean="0"/>
              <a:t>‹#›</a:t>
            </a:fld>
            <a:endParaRPr lang="en-US"/>
          </a:p>
        </p:txBody>
      </p:sp>
    </p:spTree>
    <p:extLst>
      <p:ext uri="{BB962C8B-B14F-4D97-AF65-F5344CB8AC3E}">
        <p14:creationId xmlns:p14="http://schemas.microsoft.com/office/powerpoint/2010/main" val="220188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06BAD-B550-4901-A56B-4621E4576BF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BEB60-A923-46FE-ADC6-7FBB8C7DA916}" type="slidenum">
              <a:rPr lang="en-US" smtClean="0"/>
              <a:t>‹#›</a:t>
            </a:fld>
            <a:endParaRPr lang="en-US"/>
          </a:p>
        </p:txBody>
      </p:sp>
    </p:spTree>
    <p:extLst>
      <p:ext uri="{BB962C8B-B14F-4D97-AF65-F5344CB8AC3E}">
        <p14:creationId xmlns:p14="http://schemas.microsoft.com/office/powerpoint/2010/main" val="183450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506BAD-B550-4901-A56B-4621E4576BF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BEB60-A923-46FE-ADC6-7FBB8C7DA916}" type="slidenum">
              <a:rPr lang="en-US" smtClean="0"/>
              <a:t>‹#›</a:t>
            </a:fld>
            <a:endParaRPr lang="en-US"/>
          </a:p>
        </p:txBody>
      </p:sp>
    </p:spTree>
    <p:extLst>
      <p:ext uri="{BB962C8B-B14F-4D97-AF65-F5344CB8AC3E}">
        <p14:creationId xmlns:p14="http://schemas.microsoft.com/office/powerpoint/2010/main" val="158113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506BAD-B550-4901-A56B-4621E4576BF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BEB60-A923-46FE-ADC6-7FBB8C7DA916}" type="slidenum">
              <a:rPr lang="en-US" smtClean="0"/>
              <a:t>‹#›</a:t>
            </a:fld>
            <a:endParaRPr lang="en-US"/>
          </a:p>
        </p:txBody>
      </p:sp>
    </p:spTree>
    <p:extLst>
      <p:ext uri="{BB962C8B-B14F-4D97-AF65-F5344CB8AC3E}">
        <p14:creationId xmlns:p14="http://schemas.microsoft.com/office/powerpoint/2010/main" val="1701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506BAD-B550-4901-A56B-4621E4576BFE}"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BEB60-A923-46FE-ADC6-7FBB8C7DA916}" type="slidenum">
              <a:rPr lang="en-US" smtClean="0"/>
              <a:t>‹#›</a:t>
            </a:fld>
            <a:endParaRPr lang="en-US"/>
          </a:p>
        </p:txBody>
      </p:sp>
    </p:spTree>
    <p:extLst>
      <p:ext uri="{BB962C8B-B14F-4D97-AF65-F5344CB8AC3E}">
        <p14:creationId xmlns:p14="http://schemas.microsoft.com/office/powerpoint/2010/main" val="264605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506BAD-B550-4901-A56B-4621E4576BFE}"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BEB60-A923-46FE-ADC6-7FBB8C7DA916}" type="slidenum">
              <a:rPr lang="en-US" smtClean="0"/>
              <a:t>‹#›</a:t>
            </a:fld>
            <a:endParaRPr lang="en-US"/>
          </a:p>
        </p:txBody>
      </p:sp>
    </p:spTree>
    <p:extLst>
      <p:ext uri="{BB962C8B-B14F-4D97-AF65-F5344CB8AC3E}">
        <p14:creationId xmlns:p14="http://schemas.microsoft.com/office/powerpoint/2010/main" val="280838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06BAD-B550-4901-A56B-4621E4576BFE}"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BBEB60-A923-46FE-ADC6-7FBB8C7DA916}" type="slidenum">
              <a:rPr lang="en-US" smtClean="0"/>
              <a:t>‹#›</a:t>
            </a:fld>
            <a:endParaRPr lang="en-US"/>
          </a:p>
        </p:txBody>
      </p:sp>
    </p:spTree>
    <p:extLst>
      <p:ext uri="{BB962C8B-B14F-4D97-AF65-F5344CB8AC3E}">
        <p14:creationId xmlns:p14="http://schemas.microsoft.com/office/powerpoint/2010/main" val="347511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06BAD-B550-4901-A56B-4621E4576BF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BEB60-A923-46FE-ADC6-7FBB8C7DA916}" type="slidenum">
              <a:rPr lang="en-US" smtClean="0"/>
              <a:t>‹#›</a:t>
            </a:fld>
            <a:endParaRPr lang="en-US"/>
          </a:p>
        </p:txBody>
      </p:sp>
    </p:spTree>
    <p:extLst>
      <p:ext uri="{BB962C8B-B14F-4D97-AF65-F5344CB8AC3E}">
        <p14:creationId xmlns:p14="http://schemas.microsoft.com/office/powerpoint/2010/main" val="263645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06BAD-B550-4901-A56B-4621E4576BF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BEB60-A923-46FE-ADC6-7FBB8C7DA916}" type="slidenum">
              <a:rPr lang="en-US" smtClean="0"/>
              <a:t>‹#›</a:t>
            </a:fld>
            <a:endParaRPr lang="en-US"/>
          </a:p>
        </p:txBody>
      </p:sp>
    </p:spTree>
    <p:extLst>
      <p:ext uri="{BB962C8B-B14F-4D97-AF65-F5344CB8AC3E}">
        <p14:creationId xmlns:p14="http://schemas.microsoft.com/office/powerpoint/2010/main" val="225619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06BAD-B550-4901-A56B-4621E4576BFE}"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BEB60-A923-46FE-ADC6-7FBB8C7DA916}" type="slidenum">
              <a:rPr lang="en-US" smtClean="0"/>
              <a:t>‹#›</a:t>
            </a:fld>
            <a:endParaRPr lang="en-US"/>
          </a:p>
        </p:txBody>
      </p:sp>
    </p:spTree>
    <p:extLst>
      <p:ext uri="{BB962C8B-B14F-4D97-AF65-F5344CB8AC3E}">
        <p14:creationId xmlns:p14="http://schemas.microsoft.com/office/powerpoint/2010/main" val="2263304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23528" y="260648"/>
            <a:ext cx="871296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s-ES" sz="3600" b="1" dirty="0" smtClean="0">
                <a:solidFill>
                  <a:srgbClr val="C00000"/>
                </a:solidFill>
                <a:latin typeface="Comic Sans MS" pitchFamily="66" charset="0"/>
              </a:rPr>
              <a:t>La </a:t>
            </a:r>
            <a:r>
              <a:rPr lang="es-ES" sz="3600" b="1" dirty="0" smtClean="0">
                <a:solidFill>
                  <a:srgbClr val="C00000"/>
                </a:solidFill>
                <a:latin typeface="Comic Sans MS" pitchFamily="66" charset="0"/>
              </a:rPr>
              <a:t>surveillance</a:t>
            </a:r>
            <a:r>
              <a:rPr lang="es-ES" sz="3600" b="1" dirty="0" smtClean="0">
                <a:solidFill>
                  <a:srgbClr val="C00000"/>
                </a:solidFill>
                <a:latin typeface="Comic Sans MS" pitchFamily="66" charset="0"/>
              </a:rPr>
              <a:t> de la </a:t>
            </a:r>
            <a:r>
              <a:rPr lang="es-ES" sz="3600" b="1" dirty="0" smtClean="0">
                <a:solidFill>
                  <a:srgbClr val="C00000"/>
                </a:solidFill>
                <a:latin typeface="Comic Sans MS" pitchFamily="66" charset="0"/>
              </a:rPr>
              <a:t>durabilite</a:t>
            </a:r>
            <a:r>
              <a:rPr lang="es-ES" sz="3600" b="1" dirty="0" smtClean="0">
                <a:solidFill>
                  <a:srgbClr val="C00000"/>
                </a:solidFill>
                <a:latin typeface="Comic Sans MS" pitchFamily="66" charset="0"/>
              </a:rPr>
              <a:t> de MILD</a:t>
            </a:r>
            <a:r>
              <a:rPr lang="es-ES" sz="3600" b="1" dirty="0" smtClean="0">
                <a:solidFill>
                  <a:srgbClr val="C00000"/>
                </a:solidFill>
                <a:latin typeface="Comic Sans MS" pitchFamily="66" charset="0"/>
              </a:rPr>
              <a:t/>
            </a:r>
            <a:br>
              <a:rPr lang="es-ES" sz="3600" b="1" dirty="0" smtClean="0">
                <a:solidFill>
                  <a:srgbClr val="C00000"/>
                </a:solidFill>
                <a:latin typeface="Comic Sans MS" pitchFamily="66" charset="0"/>
              </a:rPr>
            </a:br>
            <a:endParaRPr lang="en-US" sz="3600" b="1" dirty="0">
              <a:solidFill>
                <a:srgbClr val="C00000"/>
              </a:solidFill>
              <a:latin typeface="Comic Sans MS" pitchFamily="66" charset="0"/>
            </a:endParaRPr>
          </a:p>
        </p:txBody>
      </p:sp>
      <p:sp>
        <p:nvSpPr>
          <p:cNvPr id="8" name="Text Box 4"/>
          <p:cNvSpPr txBox="1">
            <a:spLocks noChangeArrowheads="1"/>
          </p:cNvSpPr>
          <p:nvPr/>
        </p:nvSpPr>
        <p:spPr bwMode="auto">
          <a:xfrm>
            <a:off x="246378" y="2014974"/>
            <a:ext cx="849694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en-US" sz="3600" b="1" dirty="0" smtClean="0">
                <a:solidFill>
                  <a:schemeClr val="accent1">
                    <a:lumMod val="50000"/>
                  </a:schemeClr>
                </a:solidFill>
                <a:latin typeface="Comic Sans MS" pitchFamily="66" charset="0"/>
              </a:rPr>
              <a:t>PMI </a:t>
            </a:r>
            <a:r>
              <a:rPr lang="en-US" sz="3600" b="1" dirty="0" smtClean="0">
                <a:solidFill>
                  <a:schemeClr val="accent1">
                    <a:lumMod val="50000"/>
                  </a:schemeClr>
                </a:solidFill>
                <a:latin typeface="Comic Sans MS" pitchFamily="66" charset="0"/>
              </a:rPr>
              <a:t>SD conception des etudes, </a:t>
            </a:r>
            <a:r>
              <a:rPr lang="fr-FR" sz="3600" b="1" dirty="0">
                <a:solidFill>
                  <a:schemeClr val="accent1">
                    <a:lumMod val="50000"/>
                  </a:schemeClr>
                </a:solidFill>
                <a:latin typeface="Comic Sans MS" pitchFamily="66" charset="0"/>
              </a:rPr>
              <a:t>taille de l'échantillon et échantillonnage en grappes</a:t>
            </a:r>
            <a:endParaRPr lang="en-US" sz="3600" b="1" dirty="0">
              <a:solidFill>
                <a:schemeClr val="accent1">
                  <a:lumMod val="50000"/>
                </a:schemeClr>
              </a:solidFill>
              <a:latin typeface="Comic Sans MS" pitchFamily="66" charset="0"/>
            </a:endParaRPr>
          </a:p>
        </p:txBody>
      </p:sp>
      <p:pic>
        <p:nvPicPr>
          <p:cNvPr id="19461" name="Picture 5" descr="C:\Users\Harriet\Desktop\Tropical Health\Mozambique\Logos\VectorWorks-logo.jpg"/>
          <p:cNvPicPr>
            <a:picLocks noChangeAspect="1" noChangeArrowheads="1"/>
          </p:cNvPicPr>
          <p:nvPr/>
        </p:nvPicPr>
        <p:blipFill>
          <a:blip r:embed="rId2" cstate="print"/>
          <a:srcRect/>
          <a:stretch>
            <a:fillRect/>
          </a:stretch>
        </p:blipFill>
        <p:spPr bwMode="auto">
          <a:xfrm>
            <a:off x="2987824" y="3846342"/>
            <a:ext cx="3427865" cy="796812"/>
          </a:xfrm>
          <a:prstGeom prst="rect">
            <a:avLst/>
          </a:prstGeom>
          <a:noFill/>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108" y="5591599"/>
            <a:ext cx="3763360" cy="936104"/>
          </a:xfrm>
          <a:prstGeom prst="rect">
            <a:avLst/>
          </a:prstGeom>
        </p:spPr>
      </p:pic>
    </p:spTree>
    <p:extLst>
      <p:ext uri="{BB962C8B-B14F-4D97-AF65-F5344CB8AC3E}">
        <p14:creationId xmlns:p14="http://schemas.microsoft.com/office/powerpoint/2010/main" val="77703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2204864"/>
            <a:ext cx="7560840" cy="646331"/>
          </a:xfrm>
          <a:prstGeom prst="rect">
            <a:avLst/>
          </a:prstGeom>
          <a:noFill/>
        </p:spPr>
        <p:txBody>
          <a:bodyPr wrap="square" rtlCol="0">
            <a:spAutoFit/>
          </a:bodyPr>
          <a:lstStyle/>
          <a:p>
            <a:pPr algn="ctr"/>
            <a:r>
              <a:rPr lang="es-ES" sz="3600" smtClean="0"/>
              <a:t>La taille </a:t>
            </a:r>
            <a:r>
              <a:rPr lang="es-ES" sz="3600"/>
              <a:t>de l'échantillon</a:t>
            </a:r>
            <a:endParaRPr lang="en-US" sz="3600"/>
          </a:p>
        </p:txBody>
      </p:sp>
    </p:spTree>
    <p:extLst>
      <p:ext uri="{BB962C8B-B14F-4D97-AF65-F5344CB8AC3E}">
        <p14:creationId xmlns:p14="http://schemas.microsoft.com/office/powerpoint/2010/main" val="3726925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8" name="Rectangle 14"/>
          <p:cNvSpPr>
            <a:spLocks noChangeArrowheads="1"/>
          </p:cNvSpPr>
          <p:nvPr/>
        </p:nvSpPr>
        <p:spPr bwMode="auto">
          <a:xfrm>
            <a:off x="539750" y="188640"/>
            <a:ext cx="8229600" cy="954107"/>
          </a:xfrm>
          <a:prstGeom prst="rect">
            <a:avLst/>
          </a:prstGeom>
          <a:noFill/>
          <a:extLst/>
        </p:spPr>
        <p:txBody>
          <a:bodyPr wrap="square" rtlCol="0">
            <a:spAutoFit/>
          </a:bodyPr>
          <a:lstStyle/>
          <a:p>
            <a:pPr algn="ctr"/>
            <a:r>
              <a:rPr lang="fr-FR" sz="2800" b="1">
                <a:solidFill>
                  <a:srgbClr val="C00000"/>
                </a:solidFill>
                <a:latin typeface="+mj-lt"/>
              </a:rPr>
              <a:t>Taille de l'échantillon de surveillance de la durabilité </a:t>
            </a:r>
            <a:r>
              <a:rPr lang="fr-FR" sz="2800" b="1">
                <a:solidFill>
                  <a:srgbClr val="C00000"/>
                </a:solidFill>
                <a:latin typeface="+mj-lt"/>
              </a:rPr>
              <a:t>des </a:t>
            </a:r>
            <a:r>
              <a:rPr lang="fr-FR" sz="2800" b="1" smtClean="0">
                <a:solidFill>
                  <a:srgbClr val="C00000"/>
                </a:solidFill>
                <a:latin typeface="+mj-lt"/>
              </a:rPr>
              <a:t>MILD</a:t>
            </a:r>
            <a:endParaRPr lang="en-US" sz="2800" b="1">
              <a:solidFill>
                <a:srgbClr val="C00000"/>
              </a:solidFill>
              <a:latin typeface="+mj-lt"/>
            </a:endParaRPr>
          </a:p>
        </p:txBody>
      </p:sp>
      <p:sp>
        <p:nvSpPr>
          <p:cNvPr id="6" name="Content Placeholder 5"/>
          <p:cNvSpPr>
            <a:spLocks noGrp="1"/>
          </p:cNvSpPr>
          <p:nvPr>
            <p:ph idx="1"/>
          </p:nvPr>
        </p:nvSpPr>
        <p:spPr>
          <a:xfrm>
            <a:off x="334070" y="1134779"/>
            <a:ext cx="8640960" cy="5328592"/>
          </a:xfrm>
        </p:spPr>
        <p:txBody>
          <a:bodyPr>
            <a:normAutofit fontScale="92500" lnSpcReduction="10000"/>
          </a:bodyPr>
          <a:lstStyle/>
          <a:p>
            <a:pPr lvl="1">
              <a:buClr>
                <a:srgbClr val="C00000"/>
              </a:buClr>
              <a:buFont typeface="Wingdings" pitchFamily="2" charset="2"/>
              <a:buChar char="§"/>
            </a:pPr>
            <a:r>
              <a:rPr lang="fr-FR">
                <a:latin typeface="+mj-lt"/>
              </a:rPr>
              <a:t>La taille d'échantillon recommandée standard cible une cohorte de 345 moustiquaires de campagne par </a:t>
            </a:r>
            <a:r>
              <a:rPr lang="fr-FR">
                <a:latin typeface="+mj-lt"/>
              </a:rPr>
              <a:t>site</a:t>
            </a:r>
            <a:r>
              <a:rPr lang="fr-FR" smtClean="0">
                <a:latin typeface="+mj-lt"/>
              </a:rPr>
              <a:t>.</a:t>
            </a:r>
          </a:p>
          <a:p>
            <a:pPr lvl="1">
              <a:buClr>
                <a:srgbClr val="C00000"/>
              </a:buClr>
              <a:buFont typeface="Wingdings" pitchFamily="2" charset="2"/>
              <a:buChar char="§"/>
            </a:pPr>
            <a:r>
              <a:rPr lang="fr-FR">
                <a:latin typeface="+mj-lt"/>
              </a:rPr>
              <a:t>Ceci est suffisant pour détecter une différence de 18% par rapport à la survie attendue de 50% après trois ans en comparant le site ou la marque la plus performante et la moins </a:t>
            </a:r>
            <a:r>
              <a:rPr lang="fr-FR">
                <a:latin typeface="+mj-lt"/>
              </a:rPr>
              <a:t>performante</a:t>
            </a:r>
            <a:r>
              <a:rPr lang="fr-FR" smtClean="0">
                <a:latin typeface="+mj-lt"/>
              </a:rPr>
              <a:t>.</a:t>
            </a:r>
          </a:p>
          <a:p>
            <a:pPr lvl="1">
              <a:buClr>
                <a:srgbClr val="C00000"/>
              </a:buClr>
              <a:buFont typeface="Wingdings" pitchFamily="2" charset="2"/>
              <a:buChar char="§"/>
            </a:pPr>
            <a:r>
              <a:rPr lang="fr-FR">
                <a:latin typeface="+mj-lt"/>
              </a:rPr>
              <a:t>Il sera capable de détecter environ un an de différence de </a:t>
            </a:r>
            <a:r>
              <a:rPr lang="fr-FR">
                <a:latin typeface="+mj-lt"/>
              </a:rPr>
              <a:t>survie </a:t>
            </a:r>
            <a:r>
              <a:rPr lang="fr-FR" smtClean="0">
                <a:latin typeface="+mj-lt"/>
              </a:rPr>
              <a:t>médiane</a:t>
            </a:r>
          </a:p>
          <a:p>
            <a:pPr lvl="1">
              <a:buClr>
                <a:srgbClr val="C00000"/>
              </a:buClr>
              <a:buFont typeface="Wingdings" pitchFamily="2" charset="2"/>
              <a:buChar char="§"/>
            </a:pPr>
            <a:r>
              <a:rPr lang="fr-FR">
                <a:latin typeface="+mj-lt"/>
              </a:rPr>
              <a:t>L’échantillon représentatif des moustiquaires de cohorte est obtenu auprès de 150 ménages répartis dans 15 grappes, sur la base d’hypothèses standard de 5 personnes / ménage et de 1 LLIN par 2 personnes distribuées.</a:t>
            </a:r>
            <a:endParaRPr lang="es-ES" sz="2800" smtClean="0">
              <a:latin typeface="+mj-lt"/>
            </a:endParaRPr>
          </a:p>
          <a:p>
            <a:pPr marL="0" indent="0">
              <a:buClr>
                <a:srgbClr val="C00000"/>
              </a:buClr>
              <a:buNone/>
            </a:pPr>
            <a:endParaRPr lang="es-ES" sz="2800" smtClean="0">
              <a:latin typeface="+mj-lt"/>
            </a:endParaRPr>
          </a:p>
        </p:txBody>
      </p:sp>
    </p:spTree>
    <p:extLst>
      <p:ext uri="{BB962C8B-B14F-4D97-AF65-F5344CB8AC3E}">
        <p14:creationId xmlns:p14="http://schemas.microsoft.com/office/powerpoint/2010/main" val="2679760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8" name="Rectangle 14"/>
          <p:cNvSpPr>
            <a:spLocks noChangeArrowheads="1"/>
          </p:cNvSpPr>
          <p:nvPr/>
        </p:nvSpPr>
        <p:spPr bwMode="auto">
          <a:xfrm>
            <a:off x="539750" y="188640"/>
            <a:ext cx="8229600" cy="1077218"/>
          </a:xfrm>
          <a:prstGeom prst="rect">
            <a:avLst/>
          </a:prstGeom>
          <a:noFill/>
          <a:extLst/>
        </p:spPr>
        <p:txBody>
          <a:bodyPr wrap="square" rtlCol="0">
            <a:spAutoFit/>
          </a:bodyPr>
          <a:lstStyle/>
          <a:p>
            <a:pPr algn="ctr"/>
            <a:r>
              <a:rPr lang="fr-FR" sz="3200" b="1">
                <a:solidFill>
                  <a:srgbClr val="C00000"/>
                </a:solidFill>
                <a:latin typeface="+mj-lt"/>
              </a:rPr>
              <a:t>Taille de l'échantillon de surveillance de la durabilité des MILD</a:t>
            </a:r>
          </a:p>
        </p:txBody>
      </p:sp>
      <p:sp>
        <p:nvSpPr>
          <p:cNvPr id="6" name="Content Placeholder 5"/>
          <p:cNvSpPr>
            <a:spLocks noGrp="1"/>
          </p:cNvSpPr>
          <p:nvPr>
            <p:ph idx="1"/>
          </p:nvPr>
        </p:nvSpPr>
        <p:spPr>
          <a:xfrm>
            <a:off x="334070" y="1190974"/>
            <a:ext cx="8640960" cy="5328592"/>
          </a:xfrm>
        </p:spPr>
        <p:txBody>
          <a:bodyPr>
            <a:normAutofit/>
          </a:bodyPr>
          <a:lstStyle/>
          <a:p>
            <a:pPr lvl="1">
              <a:buClr>
                <a:srgbClr val="C00000"/>
              </a:buClr>
              <a:buFont typeface="Wingdings" pitchFamily="2" charset="2"/>
              <a:buChar char="§"/>
            </a:pPr>
            <a:r>
              <a:rPr lang="fr-FR" sz="2000">
                <a:latin typeface="+mj-lt"/>
              </a:rPr>
              <a:t>Si les hypothèses standard ne s'appliquent pas, la taille de l'échantillon peut être modifiée à l'aide du calculateur de taille de l'échantillon de surveillance de la durabilité.</a:t>
            </a:r>
            <a:endParaRPr lang="es-ES" sz="2000" smtClean="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02" y="2132856"/>
            <a:ext cx="7678936" cy="451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717032"/>
            <a:ext cx="3168243" cy="279221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05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2204864"/>
            <a:ext cx="7560840" cy="1200329"/>
          </a:xfrm>
          <a:prstGeom prst="rect">
            <a:avLst/>
          </a:prstGeom>
          <a:noFill/>
        </p:spPr>
        <p:txBody>
          <a:bodyPr wrap="square" rtlCol="0">
            <a:spAutoFit/>
          </a:bodyPr>
          <a:lstStyle/>
          <a:p>
            <a:pPr algn="ctr"/>
            <a:r>
              <a:rPr lang="es-ES" sz="3600"/>
              <a:t>échantillonnage d'une cohorte représentative</a:t>
            </a:r>
            <a:endParaRPr lang="en-US" sz="3600"/>
          </a:p>
        </p:txBody>
      </p:sp>
    </p:spTree>
    <p:extLst>
      <p:ext uri="{BB962C8B-B14F-4D97-AF65-F5344CB8AC3E}">
        <p14:creationId xmlns:p14="http://schemas.microsoft.com/office/powerpoint/2010/main" val="3818288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20687" y="260648"/>
            <a:ext cx="8229600" cy="707886"/>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p>
            <a:r>
              <a:rPr lang="en-US" sz="4000" b="1">
                <a:solidFill>
                  <a:srgbClr val="C00000"/>
                </a:solidFill>
                <a:ea typeface="+mn-ea"/>
                <a:cs typeface="+mn-cs"/>
              </a:rPr>
              <a:t>Objectif des enquêtes</a:t>
            </a:r>
            <a:endParaRPr lang="en-US" sz="4000" b="1">
              <a:solidFill>
                <a:srgbClr val="C00000"/>
              </a:solidFill>
              <a:ea typeface="+mn-ea"/>
              <a:cs typeface="+mn-cs"/>
            </a:endParaRPr>
          </a:p>
        </p:txBody>
      </p:sp>
      <p:sp>
        <p:nvSpPr>
          <p:cNvPr id="6147" name="Rectangle 3"/>
          <p:cNvSpPr>
            <a:spLocks noGrp="1" noChangeArrowheads="1"/>
          </p:cNvSpPr>
          <p:nvPr>
            <p:ph type="body" idx="1"/>
          </p:nvPr>
        </p:nvSpPr>
        <p:spPr>
          <a:xfrm>
            <a:off x="395288" y="1484313"/>
            <a:ext cx="8569325" cy="2232025"/>
          </a:xfrm>
        </p:spPr>
        <p:txBody>
          <a:bodyPr vert="horz" lIns="91440" tIns="45720" rIns="91440" bIns="45720" rtlCol="0">
            <a:normAutofit/>
          </a:bodyPr>
          <a:lstStyle/>
          <a:p>
            <a:pPr>
              <a:buClr>
                <a:srgbClr val="C00000"/>
              </a:buClr>
              <a:buFont typeface="Wingdings" pitchFamily="2" charset="2"/>
              <a:buChar char="§"/>
            </a:pPr>
            <a:r>
              <a:rPr lang="fr-FR" sz="2400">
                <a:latin typeface="+mj-lt"/>
              </a:rPr>
              <a:t>Obtenir une estimation représentative de l'indicateur d'intérêt de la population à risque (ou </a:t>
            </a:r>
            <a:r>
              <a:rPr lang="fr-FR" sz="2400">
                <a:latin typeface="+mj-lt"/>
              </a:rPr>
              <a:t>d'intérêt</a:t>
            </a:r>
            <a:r>
              <a:rPr lang="fr-FR" sz="2400" smtClean="0">
                <a:latin typeface="+mj-lt"/>
              </a:rPr>
              <a:t>)</a:t>
            </a:r>
          </a:p>
          <a:p>
            <a:pPr>
              <a:buClr>
                <a:srgbClr val="C00000"/>
              </a:buClr>
              <a:buFont typeface="Wingdings" pitchFamily="2" charset="2"/>
              <a:buChar char="§"/>
            </a:pPr>
            <a:r>
              <a:rPr lang="fr-FR" sz="2400" smtClean="0">
                <a:latin typeface="+mj-lt"/>
              </a:rPr>
              <a:t>…Une </a:t>
            </a:r>
            <a:r>
              <a:rPr lang="fr-FR" sz="2400">
                <a:latin typeface="+mj-lt"/>
              </a:rPr>
              <a:t>image impartiale de la «vérité» sans avoir à regarder tout le monde ou tout</a:t>
            </a:r>
            <a:endParaRPr lang="en-GB" sz="2400">
              <a:latin typeface="+mj-lt"/>
            </a:endParaRPr>
          </a:p>
        </p:txBody>
      </p:sp>
      <p:sp>
        <p:nvSpPr>
          <p:cNvPr id="6148" name="Rectangle 4"/>
          <p:cNvSpPr>
            <a:spLocks noChangeArrowheads="1"/>
          </p:cNvSpPr>
          <p:nvPr/>
        </p:nvSpPr>
        <p:spPr bwMode="auto">
          <a:xfrm>
            <a:off x="250825" y="3645024"/>
            <a:ext cx="8569325" cy="22320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ormAutofit/>
          </a:bodyPr>
          <a:lstStyle/>
          <a:p>
            <a:pPr marL="342900" indent="-342900">
              <a:spcBef>
                <a:spcPct val="20000"/>
              </a:spcBef>
              <a:buClr>
                <a:srgbClr val="C00000"/>
              </a:buClr>
              <a:buFont typeface="Wingdings" pitchFamily="2" charset="2"/>
              <a:buChar char="§"/>
            </a:pPr>
            <a:r>
              <a:rPr lang="en-GB" sz="2400" b="1" smtClean="0">
                <a:solidFill>
                  <a:srgbClr val="FF0000"/>
                </a:solidFill>
                <a:latin typeface="+mj-lt"/>
              </a:rPr>
              <a:t>Mythe:</a:t>
            </a:r>
            <a:endParaRPr lang="en-GB" sz="2400" b="1">
              <a:solidFill>
                <a:srgbClr val="FF0000"/>
              </a:solidFill>
              <a:latin typeface="+mj-lt"/>
            </a:endParaRPr>
          </a:p>
          <a:p>
            <a:pPr marL="342900" indent="-342900">
              <a:spcBef>
                <a:spcPct val="20000"/>
              </a:spcBef>
              <a:buClr>
                <a:srgbClr val="C00000"/>
              </a:buClr>
              <a:buFont typeface="Wingdings" pitchFamily="2" charset="2"/>
              <a:buChar char="§"/>
            </a:pPr>
            <a:r>
              <a:rPr lang="fr-FR" sz="2400">
                <a:latin typeface="+mj-lt"/>
              </a:rPr>
              <a:t>Afin d'être représentatif, je dois inclure au moins x% de ma population </a:t>
            </a:r>
            <a:r>
              <a:rPr lang="fr-FR" sz="2400">
                <a:latin typeface="+mj-lt"/>
              </a:rPr>
              <a:t>d'étude </a:t>
            </a:r>
            <a:r>
              <a:rPr lang="fr-FR" sz="2400" smtClean="0">
                <a:latin typeface="+mj-lt"/>
              </a:rPr>
              <a:t>…</a:t>
            </a:r>
            <a:endParaRPr lang="en-GB" sz="2400">
              <a:latin typeface="+mj-lt"/>
            </a:endParaRPr>
          </a:p>
        </p:txBody>
      </p:sp>
    </p:spTree>
    <p:extLst>
      <p:ext uri="{BB962C8B-B14F-4D97-AF65-F5344CB8AC3E}">
        <p14:creationId xmlns:p14="http://schemas.microsoft.com/office/powerpoint/2010/main" val="950859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7200" y="492195"/>
            <a:ext cx="8229600"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91440" tIns="45720" rIns="91440" bIns="45720" rtlCol="0" anchor="ctr">
            <a:spAutoFit/>
          </a:bodyPr>
          <a:lstStyle/>
          <a:p>
            <a:pPr algn="ctr">
              <a:spcBef>
                <a:spcPct val="0"/>
              </a:spcBef>
            </a:pPr>
            <a:r>
              <a:rPr lang="es-ES" sz="4000" b="1" smtClean="0">
                <a:solidFill>
                  <a:srgbClr val="C00000"/>
                </a:solidFill>
                <a:latin typeface="+mj-lt"/>
              </a:rPr>
              <a:t>Deux concepts</a:t>
            </a:r>
            <a:endParaRPr lang="en-US" sz="4000" b="1">
              <a:solidFill>
                <a:srgbClr val="C00000"/>
              </a:solidFill>
              <a:latin typeface="+mj-lt"/>
            </a:endParaRPr>
          </a:p>
        </p:txBody>
      </p:sp>
      <p:sp>
        <p:nvSpPr>
          <p:cNvPr id="35843" name="Rectangle 3"/>
          <p:cNvSpPr>
            <a:spLocks noChangeArrowheads="1"/>
          </p:cNvSpPr>
          <p:nvPr/>
        </p:nvSpPr>
        <p:spPr bwMode="auto">
          <a:xfrm>
            <a:off x="1042988" y="1773238"/>
            <a:ext cx="2376487" cy="863600"/>
          </a:xfrm>
          <a:prstGeom prst="rect">
            <a:avLst/>
          </a:prstGeom>
          <a:solidFill>
            <a:srgbClr val="FF0000">
              <a:alpha val="20000"/>
            </a:srgbClr>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smtClean="0"/>
              <a:t>Exactitude</a:t>
            </a:r>
            <a:endParaRPr lang="en-GB" sz="3200"/>
          </a:p>
        </p:txBody>
      </p:sp>
      <p:sp>
        <p:nvSpPr>
          <p:cNvPr id="35844" name="Rectangle 4"/>
          <p:cNvSpPr>
            <a:spLocks noChangeArrowheads="1"/>
          </p:cNvSpPr>
          <p:nvPr/>
        </p:nvSpPr>
        <p:spPr bwMode="auto">
          <a:xfrm>
            <a:off x="5580063" y="1773238"/>
            <a:ext cx="2376487" cy="863600"/>
          </a:xfrm>
          <a:prstGeom prst="rect">
            <a:avLst/>
          </a:prstGeom>
          <a:solidFill>
            <a:schemeClr val="accent2">
              <a:alpha val="20000"/>
            </a:schemeClr>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200" smtClean="0"/>
              <a:t>Précision</a:t>
            </a:r>
            <a:endParaRPr lang="en-GB" sz="3200"/>
          </a:p>
        </p:txBody>
      </p:sp>
      <p:sp>
        <p:nvSpPr>
          <p:cNvPr id="35845" name="Text Box 5"/>
          <p:cNvSpPr txBox="1">
            <a:spLocks noChangeArrowheads="1"/>
          </p:cNvSpPr>
          <p:nvPr/>
        </p:nvSpPr>
        <p:spPr bwMode="auto">
          <a:xfrm>
            <a:off x="250825" y="3235326"/>
            <a:ext cx="44651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fr-FR">
                <a:latin typeface="Comic Sans MS" pitchFamily="66" charset="0"/>
              </a:rPr>
              <a:t>Est-ce une image exacte de la réalité?</a:t>
            </a:r>
            <a:endParaRPr lang="en-GB">
              <a:latin typeface="Comic Sans MS" pitchFamily="66" charset="0"/>
            </a:endParaRPr>
          </a:p>
        </p:txBody>
      </p:sp>
      <p:sp>
        <p:nvSpPr>
          <p:cNvPr id="35846" name="Text Box 6"/>
          <p:cNvSpPr txBox="1">
            <a:spLocks noChangeArrowheads="1"/>
          </p:cNvSpPr>
          <p:nvPr/>
        </p:nvSpPr>
        <p:spPr bwMode="auto">
          <a:xfrm>
            <a:off x="5076825" y="3213100"/>
            <a:ext cx="3492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fr-FR">
                <a:latin typeface="Comic Sans MS" pitchFamily="66" charset="0"/>
              </a:rPr>
              <a:t>Quelle est la précision de mon estimation?</a:t>
            </a:r>
            <a:endParaRPr lang="en-GB">
              <a:latin typeface="Comic Sans MS" pitchFamily="66" charset="0"/>
            </a:endParaRPr>
          </a:p>
        </p:txBody>
      </p:sp>
      <p:sp>
        <p:nvSpPr>
          <p:cNvPr id="35847" name="Text Box 7"/>
          <p:cNvSpPr txBox="1">
            <a:spLocks noChangeArrowheads="1"/>
          </p:cNvSpPr>
          <p:nvPr/>
        </p:nvSpPr>
        <p:spPr bwMode="auto">
          <a:xfrm>
            <a:off x="684213" y="4076700"/>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2400" b="1" smtClean="0">
                <a:solidFill>
                  <a:srgbClr val="CC0000"/>
                </a:solidFill>
                <a:latin typeface="Comic Sans MS" pitchFamily="66" charset="0"/>
              </a:rPr>
              <a:t>Représentativité</a:t>
            </a:r>
            <a:endParaRPr lang="en-GB" sz="2400" b="1">
              <a:solidFill>
                <a:srgbClr val="CC0000"/>
              </a:solidFill>
              <a:latin typeface="Comic Sans MS" pitchFamily="66" charset="0"/>
            </a:endParaRPr>
          </a:p>
        </p:txBody>
      </p:sp>
      <p:sp>
        <p:nvSpPr>
          <p:cNvPr id="35848" name="Text Box 8"/>
          <p:cNvSpPr txBox="1">
            <a:spLocks noChangeArrowheads="1"/>
          </p:cNvSpPr>
          <p:nvPr/>
        </p:nvSpPr>
        <p:spPr bwMode="auto">
          <a:xfrm>
            <a:off x="5219700" y="4005263"/>
            <a:ext cx="302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GB" sz="2400" b="1" smtClean="0">
                <a:solidFill>
                  <a:schemeClr val="accent2"/>
                </a:solidFill>
                <a:latin typeface="Comic Sans MS" pitchFamily="66" charset="0"/>
              </a:rPr>
              <a:t>Répétabilité</a:t>
            </a:r>
            <a:endParaRPr lang="en-GB" sz="2400" b="1">
              <a:solidFill>
                <a:schemeClr val="accent2"/>
              </a:solidFill>
              <a:latin typeface="Comic Sans MS" pitchFamily="66" charset="0"/>
            </a:endParaRPr>
          </a:p>
        </p:txBody>
      </p:sp>
      <p:sp>
        <p:nvSpPr>
          <p:cNvPr id="35849" name="Line 9"/>
          <p:cNvSpPr>
            <a:spLocks noChangeShapeType="1"/>
          </p:cNvSpPr>
          <p:nvPr/>
        </p:nvSpPr>
        <p:spPr bwMode="auto">
          <a:xfrm>
            <a:off x="2195513" y="2708275"/>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Line 10"/>
          <p:cNvSpPr>
            <a:spLocks noChangeShapeType="1"/>
          </p:cNvSpPr>
          <p:nvPr/>
        </p:nvSpPr>
        <p:spPr bwMode="auto">
          <a:xfrm>
            <a:off x="6732588" y="2708275"/>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Line 11"/>
          <p:cNvSpPr>
            <a:spLocks noChangeShapeType="1"/>
          </p:cNvSpPr>
          <p:nvPr/>
        </p:nvSpPr>
        <p:spPr bwMode="auto">
          <a:xfrm>
            <a:off x="2195513" y="3644900"/>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Line 12"/>
          <p:cNvSpPr>
            <a:spLocks noChangeShapeType="1"/>
          </p:cNvSpPr>
          <p:nvPr/>
        </p:nvSpPr>
        <p:spPr bwMode="auto">
          <a:xfrm>
            <a:off x="6732588" y="3573463"/>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Line 13"/>
          <p:cNvSpPr>
            <a:spLocks noChangeShapeType="1"/>
          </p:cNvSpPr>
          <p:nvPr/>
        </p:nvSpPr>
        <p:spPr bwMode="auto">
          <a:xfrm>
            <a:off x="2195513" y="4652963"/>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Text Box 14"/>
          <p:cNvSpPr txBox="1">
            <a:spLocks noChangeArrowheads="1"/>
          </p:cNvSpPr>
          <p:nvPr/>
        </p:nvSpPr>
        <p:spPr bwMode="auto">
          <a:xfrm>
            <a:off x="468313" y="5229225"/>
            <a:ext cx="3311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GB" sz="3200" b="1" smtClean="0">
                <a:solidFill>
                  <a:srgbClr val="CC0000"/>
                </a:solidFill>
                <a:latin typeface="Comic Sans MS" pitchFamily="66" charset="0"/>
              </a:rPr>
              <a:t>Échantillonnage</a:t>
            </a:r>
            <a:endParaRPr lang="en-GB" sz="3200" b="1">
              <a:solidFill>
                <a:srgbClr val="CC0000"/>
              </a:solidFill>
              <a:latin typeface="Comic Sans MS" pitchFamily="66" charset="0"/>
            </a:endParaRPr>
          </a:p>
        </p:txBody>
      </p:sp>
      <p:sp>
        <p:nvSpPr>
          <p:cNvPr id="35855" name="Text Box 15"/>
          <p:cNvSpPr txBox="1">
            <a:spLocks noChangeArrowheads="1"/>
          </p:cNvSpPr>
          <p:nvPr/>
        </p:nvSpPr>
        <p:spPr bwMode="auto">
          <a:xfrm>
            <a:off x="5076825" y="5157788"/>
            <a:ext cx="32400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3200" b="1" smtClean="0">
                <a:solidFill>
                  <a:schemeClr val="accent2"/>
                </a:solidFill>
                <a:latin typeface="Comic Sans MS" pitchFamily="66" charset="0"/>
              </a:rPr>
              <a:t>Variation </a:t>
            </a:r>
            <a:r>
              <a:rPr lang="fr-FR" sz="3200" b="1">
                <a:solidFill>
                  <a:schemeClr val="accent2"/>
                </a:solidFill>
                <a:latin typeface="Comic Sans MS" pitchFamily="66" charset="0"/>
              </a:rPr>
              <a:t>de la taille de l'échantillon</a:t>
            </a:r>
            <a:endParaRPr lang="en-GB" sz="3200" b="1">
              <a:solidFill>
                <a:schemeClr val="accent2"/>
              </a:solidFill>
              <a:latin typeface="Comic Sans MS" pitchFamily="66" charset="0"/>
            </a:endParaRPr>
          </a:p>
        </p:txBody>
      </p:sp>
      <p:sp>
        <p:nvSpPr>
          <p:cNvPr id="35856" name="Line 16"/>
          <p:cNvSpPr>
            <a:spLocks noChangeShapeType="1"/>
          </p:cNvSpPr>
          <p:nvPr/>
        </p:nvSpPr>
        <p:spPr bwMode="auto">
          <a:xfrm>
            <a:off x="6732588" y="4581525"/>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41668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492195"/>
            <a:ext cx="8229600"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91440" tIns="45720" rIns="91440" bIns="45720" rtlCol="0" anchor="ctr">
            <a:spAutoFit/>
          </a:bodyPr>
          <a:lstStyle/>
          <a:p>
            <a:pPr algn="ctr">
              <a:spcBef>
                <a:spcPct val="0"/>
              </a:spcBef>
            </a:pPr>
            <a:r>
              <a:rPr lang="es-ES" sz="4000" b="1" err="1">
                <a:solidFill>
                  <a:srgbClr val="C00000"/>
                </a:solidFill>
                <a:latin typeface="+mj-lt"/>
              </a:rPr>
              <a:t>Precision</a:t>
            </a:r>
            <a:endParaRPr lang="en-US" sz="4000" b="1">
              <a:solidFill>
                <a:srgbClr val="C00000"/>
              </a:solidFill>
              <a:latin typeface="+mj-lt"/>
            </a:endParaRPr>
          </a:p>
        </p:txBody>
      </p:sp>
      <p:sp>
        <p:nvSpPr>
          <p:cNvPr id="36867" name="Rectangle 7"/>
          <p:cNvSpPr>
            <a:spLocks noChangeArrowheads="1"/>
          </p:cNvSpPr>
          <p:nvPr/>
        </p:nvSpPr>
        <p:spPr bwMode="auto">
          <a:xfrm>
            <a:off x="0" y="1268413"/>
            <a:ext cx="91440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GB" sz="3200" smtClean="0"/>
              <a:t>La </a:t>
            </a:r>
            <a:r>
              <a:rPr lang="en-GB" sz="3200"/>
              <a:t>taille </a:t>
            </a:r>
            <a:r>
              <a:rPr lang="en-GB" sz="3200"/>
              <a:t>de </a:t>
            </a:r>
            <a:r>
              <a:rPr lang="en-GB" sz="3200" smtClean="0"/>
              <a:t>l'échantillon</a:t>
            </a:r>
          </a:p>
          <a:p>
            <a:pPr marL="914400" lvl="1" indent="-457200">
              <a:lnSpc>
                <a:spcPct val="90000"/>
              </a:lnSpc>
              <a:spcBef>
                <a:spcPct val="20000"/>
              </a:spcBef>
              <a:buClr>
                <a:schemeClr val="accent2"/>
              </a:buClr>
              <a:buFont typeface="Arial" panose="020B0604020202020204" pitchFamily="34" charset="0"/>
              <a:buChar char="•"/>
            </a:pPr>
            <a:r>
              <a:rPr lang="fr-FR" sz="2800"/>
              <a:t>Plus la taille de l'échantillon est élevée, meilleure est </a:t>
            </a:r>
            <a:r>
              <a:rPr lang="fr-FR" sz="2800"/>
              <a:t>la </a:t>
            </a:r>
            <a:r>
              <a:rPr lang="fr-FR" sz="2800" smtClean="0"/>
              <a:t>précision</a:t>
            </a:r>
          </a:p>
          <a:p>
            <a:pPr marL="914400" lvl="1" indent="-457200">
              <a:lnSpc>
                <a:spcPct val="90000"/>
              </a:lnSpc>
              <a:spcBef>
                <a:spcPct val="20000"/>
              </a:spcBef>
              <a:buClr>
                <a:schemeClr val="accent2"/>
              </a:buClr>
              <a:buFont typeface="Arial" panose="020B0604020202020204" pitchFamily="34" charset="0"/>
              <a:buChar char="•"/>
            </a:pPr>
            <a:r>
              <a:rPr lang="fr-FR" sz="2800"/>
              <a:t>La signification statistique ne signifie pas toujours la </a:t>
            </a:r>
            <a:r>
              <a:rPr lang="fr-FR" sz="2800"/>
              <a:t>signification </a:t>
            </a:r>
            <a:r>
              <a:rPr lang="fr-FR" sz="2800" smtClean="0"/>
              <a:t>programmatique</a:t>
            </a:r>
          </a:p>
          <a:p>
            <a:pPr marL="914400" lvl="1" indent="-457200">
              <a:lnSpc>
                <a:spcPct val="90000"/>
              </a:lnSpc>
              <a:spcBef>
                <a:spcPct val="20000"/>
              </a:spcBef>
              <a:buClr>
                <a:schemeClr val="accent2"/>
              </a:buClr>
              <a:buFont typeface="Arial" panose="020B0604020202020204" pitchFamily="34" charset="0"/>
              <a:buChar char="•"/>
            </a:pPr>
            <a:r>
              <a:rPr lang="fr-FR" sz="2800"/>
              <a:t>Même de très petits échantillons peuvent être utiles (LQAS)</a:t>
            </a:r>
            <a:endParaRPr lang="en-GB" sz="2800"/>
          </a:p>
        </p:txBody>
      </p:sp>
    </p:spTree>
    <p:extLst>
      <p:ext uri="{BB962C8B-B14F-4D97-AF65-F5344CB8AC3E}">
        <p14:creationId xmlns:p14="http://schemas.microsoft.com/office/powerpoint/2010/main" val="1460879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57200" y="492195"/>
            <a:ext cx="8229600"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91440" tIns="45720" rIns="91440" bIns="45720" rtlCol="0" anchor="ctr">
            <a:spAutoFit/>
          </a:bodyPr>
          <a:lstStyle/>
          <a:p>
            <a:pPr algn="ctr">
              <a:spcBef>
                <a:spcPct val="0"/>
              </a:spcBef>
            </a:pPr>
            <a:r>
              <a:rPr lang="es-ES" sz="4000" b="1" smtClean="0">
                <a:solidFill>
                  <a:srgbClr val="C00000"/>
                </a:solidFill>
                <a:latin typeface="+mj-lt"/>
              </a:rPr>
              <a:t>Exactitude</a:t>
            </a:r>
            <a:endParaRPr lang="en-US" sz="4000" b="1">
              <a:solidFill>
                <a:srgbClr val="C00000"/>
              </a:solidFill>
              <a:latin typeface="+mj-lt"/>
            </a:endParaRPr>
          </a:p>
        </p:txBody>
      </p:sp>
      <p:sp>
        <p:nvSpPr>
          <p:cNvPr id="37891" name="Rectangle 3"/>
          <p:cNvSpPr>
            <a:spLocks noChangeArrowheads="1"/>
          </p:cNvSpPr>
          <p:nvPr/>
        </p:nvSpPr>
        <p:spPr bwMode="auto">
          <a:xfrm>
            <a:off x="323850" y="1341438"/>
            <a:ext cx="88201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GB" sz="3200"/>
              <a:t>Échantillonnage</a:t>
            </a:r>
          </a:p>
          <a:p>
            <a:pPr marL="990600" lvl="1" indent="-533400">
              <a:lnSpc>
                <a:spcPct val="90000"/>
              </a:lnSpc>
              <a:spcBef>
                <a:spcPct val="20000"/>
              </a:spcBef>
              <a:buClr>
                <a:schemeClr val="accent2"/>
              </a:buClr>
              <a:buFontTx/>
              <a:buChar char="–"/>
            </a:pPr>
            <a:r>
              <a:rPr lang="fr-FR" sz="2800"/>
              <a:t>Si les éléments étudiés étaient homogènes, toute méthode d'échantillonnage serait précise</a:t>
            </a:r>
            <a:endParaRPr lang="en-GB" sz="2800"/>
          </a:p>
        </p:txBody>
      </p:sp>
      <p:sp>
        <p:nvSpPr>
          <p:cNvPr id="37892" name="Oval 8"/>
          <p:cNvSpPr>
            <a:spLocks noChangeArrowheads="1"/>
          </p:cNvSpPr>
          <p:nvPr/>
        </p:nvSpPr>
        <p:spPr bwMode="auto">
          <a:xfrm>
            <a:off x="2411413" y="3141663"/>
            <a:ext cx="3529012" cy="3240087"/>
          </a:xfrm>
          <a:prstGeom prst="ellipse">
            <a:avLst/>
          </a:prstGeom>
          <a:solidFill>
            <a:srgbClr val="FFFFD7"/>
          </a:solidFill>
          <a:ln w="25400">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893" name="Group 9"/>
          <p:cNvGrpSpPr>
            <a:grpSpLocks noChangeAspect="1"/>
          </p:cNvGrpSpPr>
          <p:nvPr/>
        </p:nvGrpSpPr>
        <p:grpSpPr bwMode="auto">
          <a:xfrm>
            <a:off x="4643438" y="4365625"/>
            <a:ext cx="107950" cy="144463"/>
            <a:chOff x="3470" y="3113"/>
            <a:chExt cx="272" cy="272"/>
          </a:xfrm>
        </p:grpSpPr>
        <p:sp>
          <p:nvSpPr>
            <p:cNvPr id="37990" name="Rectangle 1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 name="AutoShape 1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894" name="Group 12"/>
          <p:cNvGrpSpPr>
            <a:grpSpLocks noChangeAspect="1"/>
          </p:cNvGrpSpPr>
          <p:nvPr/>
        </p:nvGrpSpPr>
        <p:grpSpPr bwMode="auto">
          <a:xfrm>
            <a:off x="4067175" y="3502025"/>
            <a:ext cx="107950" cy="144463"/>
            <a:chOff x="3470" y="3113"/>
            <a:chExt cx="272" cy="272"/>
          </a:xfrm>
        </p:grpSpPr>
        <p:sp>
          <p:nvSpPr>
            <p:cNvPr id="37988" name="Rectangle 13"/>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9" name="AutoShape 14"/>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895" name="Group 15"/>
          <p:cNvGrpSpPr>
            <a:grpSpLocks noChangeAspect="1"/>
          </p:cNvGrpSpPr>
          <p:nvPr/>
        </p:nvGrpSpPr>
        <p:grpSpPr bwMode="auto">
          <a:xfrm>
            <a:off x="2698750" y="4510088"/>
            <a:ext cx="107950" cy="144462"/>
            <a:chOff x="3470" y="3113"/>
            <a:chExt cx="272" cy="272"/>
          </a:xfrm>
        </p:grpSpPr>
        <p:sp>
          <p:nvSpPr>
            <p:cNvPr id="37986" name="Rectangle 1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7" name="AutoShape 1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896" name="Group 18"/>
          <p:cNvGrpSpPr>
            <a:grpSpLocks noChangeAspect="1"/>
          </p:cNvGrpSpPr>
          <p:nvPr/>
        </p:nvGrpSpPr>
        <p:grpSpPr bwMode="auto">
          <a:xfrm>
            <a:off x="3419475" y="4221163"/>
            <a:ext cx="107950" cy="144462"/>
            <a:chOff x="3470" y="3113"/>
            <a:chExt cx="272" cy="272"/>
          </a:xfrm>
        </p:grpSpPr>
        <p:sp>
          <p:nvSpPr>
            <p:cNvPr id="37984" name="Rectangle 1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5" name="AutoShape 2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897" name="Group 21"/>
          <p:cNvGrpSpPr>
            <a:grpSpLocks noChangeAspect="1"/>
          </p:cNvGrpSpPr>
          <p:nvPr/>
        </p:nvGrpSpPr>
        <p:grpSpPr bwMode="auto">
          <a:xfrm>
            <a:off x="3635375" y="4437063"/>
            <a:ext cx="107950" cy="144462"/>
            <a:chOff x="3470" y="3113"/>
            <a:chExt cx="272" cy="272"/>
          </a:xfrm>
        </p:grpSpPr>
        <p:sp>
          <p:nvSpPr>
            <p:cNvPr id="37982" name="Rectangle 2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3" name="AutoShape 2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898" name="Group 24"/>
          <p:cNvGrpSpPr>
            <a:grpSpLocks noChangeAspect="1"/>
          </p:cNvGrpSpPr>
          <p:nvPr/>
        </p:nvGrpSpPr>
        <p:grpSpPr bwMode="auto">
          <a:xfrm>
            <a:off x="3275013" y="4725988"/>
            <a:ext cx="107950" cy="144462"/>
            <a:chOff x="3470" y="3113"/>
            <a:chExt cx="272" cy="272"/>
          </a:xfrm>
        </p:grpSpPr>
        <p:sp>
          <p:nvSpPr>
            <p:cNvPr id="37980" name="Rectangle 25"/>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1" name="AutoShape 26"/>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899" name="Group 27"/>
          <p:cNvGrpSpPr>
            <a:grpSpLocks noChangeAspect="1"/>
          </p:cNvGrpSpPr>
          <p:nvPr/>
        </p:nvGrpSpPr>
        <p:grpSpPr bwMode="auto">
          <a:xfrm>
            <a:off x="3922713" y="4652963"/>
            <a:ext cx="107950" cy="144462"/>
            <a:chOff x="3470" y="3113"/>
            <a:chExt cx="272" cy="272"/>
          </a:xfrm>
        </p:grpSpPr>
        <p:sp>
          <p:nvSpPr>
            <p:cNvPr id="37978" name="Rectangle 2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9" name="AutoShape 2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0" name="Group 30"/>
          <p:cNvGrpSpPr>
            <a:grpSpLocks noChangeAspect="1"/>
          </p:cNvGrpSpPr>
          <p:nvPr/>
        </p:nvGrpSpPr>
        <p:grpSpPr bwMode="auto">
          <a:xfrm>
            <a:off x="2914650" y="5086350"/>
            <a:ext cx="107950" cy="144463"/>
            <a:chOff x="3470" y="3113"/>
            <a:chExt cx="272" cy="272"/>
          </a:xfrm>
        </p:grpSpPr>
        <p:sp>
          <p:nvSpPr>
            <p:cNvPr id="37976" name="Rectangle 3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7" name="AutoShape 3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1" name="Group 33"/>
          <p:cNvGrpSpPr>
            <a:grpSpLocks noChangeAspect="1"/>
          </p:cNvGrpSpPr>
          <p:nvPr/>
        </p:nvGrpSpPr>
        <p:grpSpPr bwMode="auto">
          <a:xfrm>
            <a:off x="3635375" y="5878513"/>
            <a:ext cx="107950" cy="144462"/>
            <a:chOff x="3470" y="3113"/>
            <a:chExt cx="272" cy="272"/>
          </a:xfrm>
        </p:grpSpPr>
        <p:sp>
          <p:nvSpPr>
            <p:cNvPr id="37974" name="Rectangle 34"/>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5" name="AutoShape 35"/>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2" name="Group 36"/>
          <p:cNvGrpSpPr>
            <a:grpSpLocks noChangeAspect="1"/>
          </p:cNvGrpSpPr>
          <p:nvPr/>
        </p:nvGrpSpPr>
        <p:grpSpPr bwMode="auto">
          <a:xfrm>
            <a:off x="5003800" y="5445125"/>
            <a:ext cx="107950" cy="144463"/>
            <a:chOff x="3470" y="3113"/>
            <a:chExt cx="272" cy="272"/>
          </a:xfrm>
        </p:grpSpPr>
        <p:sp>
          <p:nvSpPr>
            <p:cNvPr id="37972" name="Rectangle 3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3" name="AutoShape 3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3" name="Group 39"/>
          <p:cNvGrpSpPr>
            <a:grpSpLocks noChangeAspect="1"/>
          </p:cNvGrpSpPr>
          <p:nvPr/>
        </p:nvGrpSpPr>
        <p:grpSpPr bwMode="auto">
          <a:xfrm>
            <a:off x="3419475" y="3502025"/>
            <a:ext cx="107950" cy="144463"/>
            <a:chOff x="3470" y="3113"/>
            <a:chExt cx="272" cy="272"/>
          </a:xfrm>
        </p:grpSpPr>
        <p:sp>
          <p:nvSpPr>
            <p:cNvPr id="37970" name="Rectangle 4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1" name="AutoShape 4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4" name="Group 42"/>
          <p:cNvGrpSpPr>
            <a:grpSpLocks noChangeAspect="1"/>
          </p:cNvGrpSpPr>
          <p:nvPr/>
        </p:nvGrpSpPr>
        <p:grpSpPr bwMode="auto">
          <a:xfrm>
            <a:off x="3635375" y="3933825"/>
            <a:ext cx="107950" cy="144463"/>
            <a:chOff x="3470" y="3113"/>
            <a:chExt cx="272" cy="272"/>
          </a:xfrm>
        </p:grpSpPr>
        <p:sp>
          <p:nvSpPr>
            <p:cNvPr id="37968" name="Rectangle 4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9" name="AutoShape 4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5" name="Group 45"/>
          <p:cNvGrpSpPr>
            <a:grpSpLocks noChangeAspect="1"/>
          </p:cNvGrpSpPr>
          <p:nvPr/>
        </p:nvGrpSpPr>
        <p:grpSpPr bwMode="auto">
          <a:xfrm>
            <a:off x="3778250" y="4221163"/>
            <a:ext cx="107950" cy="144462"/>
            <a:chOff x="3470" y="3113"/>
            <a:chExt cx="272" cy="272"/>
          </a:xfrm>
        </p:grpSpPr>
        <p:sp>
          <p:nvSpPr>
            <p:cNvPr id="37966" name="Rectangle 46"/>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7" name="AutoShape 47"/>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6" name="Group 48"/>
          <p:cNvGrpSpPr>
            <a:grpSpLocks noChangeAspect="1"/>
          </p:cNvGrpSpPr>
          <p:nvPr/>
        </p:nvGrpSpPr>
        <p:grpSpPr bwMode="auto">
          <a:xfrm>
            <a:off x="4283075" y="5013325"/>
            <a:ext cx="107950" cy="144463"/>
            <a:chOff x="3470" y="3113"/>
            <a:chExt cx="272" cy="272"/>
          </a:xfrm>
        </p:grpSpPr>
        <p:sp>
          <p:nvSpPr>
            <p:cNvPr id="37964" name="Rectangle 49"/>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5" name="AutoShape 50"/>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7" name="Group 51"/>
          <p:cNvGrpSpPr>
            <a:grpSpLocks noChangeAspect="1"/>
          </p:cNvGrpSpPr>
          <p:nvPr/>
        </p:nvGrpSpPr>
        <p:grpSpPr bwMode="auto">
          <a:xfrm>
            <a:off x="3995738" y="4005263"/>
            <a:ext cx="107950" cy="144462"/>
            <a:chOff x="3470" y="3113"/>
            <a:chExt cx="272" cy="272"/>
          </a:xfrm>
        </p:grpSpPr>
        <p:sp>
          <p:nvSpPr>
            <p:cNvPr id="37962" name="Rectangle 5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3" name="AutoShape 5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8" name="Group 54"/>
          <p:cNvGrpSpPr>
            <a:grpSpLocks noChangeAspect="1"/>
          </p:cNvGrpSpPr>
          <p:nvPr/>
        </p:nvGrpSpPr>
        <p:grpSpPr bwMode="auto">
          <a:xfrm>
            <a:off x="5073650" y="4940300"/>
            <a:ext cx="107950" cy="144463"/>
            <a:chOff x="3470" y="3113"/>
            <a:chExt cx="272" cy="272"/>
          </a:xfrm>
        </p:grpSpPr>
        <p:sp>
          <p:nvSpPr>
            <p:cNvPr id="37960" name="Rectangle 5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1" name="AutoShape 5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9" name="Group 57"/>
          <p:cNvGrpSpPr>
            <a:grpSpLocks noChangeAspect="1"/>
          </p:cNvGrpSpPr>
          <p:nvPr/>
        </p:nvGrpSpPr>
        <p:grpSpPr bwMode="auto">
          <a:xfrm>
            <a:off x="5289550" y="5156200"/>
            <a:ext cx="107950" cy="144463"/>
            <a:chOff x="3470" y="3113"/>
            <a:chExt cx="272" cy="272"/>
          </a:xfrm>
        </p:grpSpPr>
        <p:sp>
          <p:nvSpPr>
            <p:cNvPr id="37958" name="Rectangle 5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9" name="AutoShape 5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10" name="Group 60"/>
          <p:cNvGrpSpPr>
            <a:grpSpLocks noChangeAspect="1"/>
          </p:cNvGrpSpPr>
          <p:nvPr/>
        </p:nvGrpSpPr>
        <p:grpSpPr bwMode="auto">
          <a:xfrm>
            <a:off x="4714875" y="3429000"/>
            <a:ext cx="107950" cy="144463"/>
            <a:chOff x="3470" y="3113"/>
            <a:chExt cx="272" cy="272"/>
          </a:xfrm>
        </p:grpSpPr>
        <p:sp>
          <p:nvSpPr>
            <p:cNvPr id="37956" name="Rectangle 6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7" name="AutoShape 6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11" name="Group 63"/>
          <p:cNvGrpSpPr>
            <a:grpSpLocks noChangeAspect="1"/>
          </p:cNvGrpSpPr>
          <p:nvPr/>
        </p:nvGrpSpPr>
        <p:grpSpPr bwMode="auto">
          <a:xfrm>
            <a:off x="3922713" y="4365625"/>
            <a:ext cx="107950" cy="144463"/>
            <a:chOff x="3470" y="3113"/>
            <a:chExt cx="272" cy="272"/>
          </a:xfrm>
        </p:grpSpPr>
        <p:sp>
          <p:nvSpPr>
            <p:cNvPr id="37954" name="Rectangle 6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5" name="AutoShape 6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12" name="Group 66"/>
          <p:cNvGrpSpPr>
            <a:grpSpLocks noChangeAspect="1"/>
          </p:cNvGrpSpPr>
          <p:nvPr/>
        </p:nvGrpSpPr>
        <p:grpSpPr bwMode="auto">
          <a:xfrm>
            <a:off x="4930775" y="3862388"/>
            <a:ext cx="107950" cy="144462"/>
            <a:chOff x="3470" y="3113"/>
            <a:chExt cx="272" cy="272"/>
          </a:xfrm>
        </p:grpSpPr>
        <p:sp>
          <p:nvSpPr>
            <p:cNvPr id="37952" name="Rectangle 6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3" name="AutoShape 6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13" name="Group 69"/>
          <p:cNvGrpSpPr>
            <a:grpSpLocks noChangeAspect="1"/>
          </p:cNvGrpSpPr>
          <p:nvPr/>
        </p:nvGrpSpPr>
        <p:grpSpPr bwMode="auto">
          <a:xfrm>
            <a:off x="3778250" y="4510088"/>
            <a:ext cx="107950" cy="144462"/>
            <a:chOff x="3470" y="3113"/>
            <a:chExt cx="272" cy="272"/>
          </a:xfrm>
        </p:grpSpPr>
        <p:sp>
          <p:nvSpPr>
            <p:cNvPr id="37950" name="Rectangle 7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1" name="AutoShape 7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14" name="Group 72"/>
          <p:cNvGrpSpPr>
            <a:grpSpLocks noChangeAspect="1"/>
          </p:cNvGrpSpPr>
          <p:nvPr/>
        </p:nvGrpSpPr>
        <p:grpSpPr bwMode="auto">
          <a:xfrm>
            <a:off x="5146675" y="4581525"/>
            <a:ext cx="107950" cy="144463"/>
            <a:chOff x="3470" y="3113"/>
            <a:chExt cx="272" cy="272"/>
          </a:xfrm>
        </p:grpSpPr>
        <p:sp>
          <p:nvSpPr>
            <p:cNvPr id="37948" name="Rectangle 7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9" name="AutoShape 7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15" name="Group 75"/>
          <p:cNvGrpSpPr>
            <a:grpSpLocks noChangeAspect="1"/>
          </p:cNvGrpSpPr>
          <p:nvPr/>
        </p:nvGrpSpPr>
        <p:grpSpPr bwMode="auto">
          <a:xfrm>
            <a:off x="5362575" y="4797425"/>
            <a:ext cx="107950" cy="144463"/>
            <a:chOff x="3470" y="3113"/>
            <a:chExt cx="272" cy="272"/>
          </a:xfrm>
        </p:grpSpPr>
        <p:sp>
          <p:nvSpPr>
            <p:cNvPr id="37946" name="Rectangle 7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7" name="AutoShape 7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16" name="Group 78"/>
          <p:cNvGrpSpPr>
            <a:grpSpLocks noChangeAspect="1"/>
          </p:cNvGrpSpPr>
          <p:nvPr/>
        </p:nvGrpSpPr>
        <p:grpSpPr bwMode="auto">
          <a:xfrm>
            <a:off x="5578475" y="5013325"/>
            <a:ext cx="107950" cy="144463"/>
            <a:chOff x="3470" y="3113"/>
            <a:chExt cx="272" cy="272"/>
          </a:xfrm>
        </p:grpSpPr>
        <p:sp>
          <p:nvSpPr>
            <p:cNvPr id="37944" name="Rectangle 79"/>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5" name="AutoShape 80"/>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17" name="Group 81"/>
          <p:cNvGrpSpPr>
            <a:grpSpLocks noChangeAspect="1"/>
          </p:cNvGrpSpPr>
          <p:nvPr/>
        </p:nvGrpSpPr>
        <p:grpSpPr bwMode="auto">
          <a:xfrm>
            <a:off x="3346450" y="4510088"/>
            <a:ext cx="107950" cy="144462"/>
            <a:chOff x="3470" y="3113"/>
            <a:chExt cx="272" cy="272"/>
          </a:xfrm>
        </p:grpSpPr>
        <p:sp>
          <p:nvSpPr>
            <p:cNvPr id="37942" name="Rectangle 8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3" name="AutoShape 8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18" name="Group 84"/>
          <p:cNvGrpSpPr>
            <a:grpSpLocks noChangeAspect="1"/>
          </p:cNvGrpSpPr>
          <p:nvPr/>
        </p:nvGrpSpPr>
        <p:grpSpPr bwMode="auto">
          <a:xfrm>
            <a:off x="3059113" y="4365625"/>
            <a:ext cx="107950" cy="144463"/>
            <a:chOff x="3470" y="3113"/>
            <a:chExt cx="272" cy="272"/>
          </a:xfrm>
        </p:grpSpPr>
        <p:sp>
          <p:nvSpPr>
            <p:cNvPr id="37940" name="Rectangle 8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1" name="AutoShape 8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19" name="Group 87"/>
          <p:cNvGrpSpPr>
            <a:grpSpLocks noChangeAspect="1"/>
          </p:cNvGrpSpPr>
          <p:nvPr/>
        </p:nvGrpSpPr>
        <p:grpSpPr bwMode="auto">
          <a:xfrm>
            <a:off x="3059113" y="3933825"/>
            <a:ext cx="107950" cy="144463"/>
            <a:chOff x="3470" y="3113"/>
            <a:chExt cx="272" cy="272"/>
          </a:xfrm>
        </p:grpSpPr>
        <p:sp>
          <p:nvSpPr>
            <p:cNvPr id="37938" name="Rectangle 8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9" name="AutoShape 8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20" name="Group 90"/>
          <p:cNvGrpSpPr>
            <a:grpSpLocks noChangeAspect="1"/>
          </p:cNvGrpSpPr>
          <p:nvPr/>
        </p:nvGrpSpPr>
        <p:grpSpPr bwMode="auto">
          <a:xfrm>
            <a:off x="3490913" y="5229225"/>
            <a:ext cx="107950" cy="144463"/>
            <a:chOff x="3470" y="3113"/>
            <a:chExt cx="272" cy="272"/>
          </a:xfrm>
        </p:grpSpPr>
        <p:sp>
          <p:nvSpPr>
            <p:cNvPr id="37936" name="Rectangle 9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7" name="AutoShape 9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21" name="Group 93"/>
          <p:cNvGrpSpPr>
            <a:grpSpLocks noChangeAspect="1"/>
          </p:cNvGrpSpPr>
          <p:nvPr/>
        </p:nvGrpSpPr>
        <p:grpSpPr bwMode="auto">
          <a:xfrm>
            <a:off x="3203575" y="5013325"/>
            <a:ext cx="107950" cy="144463"/>
            <a:chOff x="3470" y="3113"/>
            <a:chExt cx="272" cy="272"/>
          </a:xfrm>
        </p:grpSpPr>
        <p:sp>
          <p:nvSpPr>
            <p:cNvPr id="37934" name="Rectangle 9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5" name="AutoShape 9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22" name="Group 96"/>
          <p:cNvGrpSpPr>
            <a:grpSpLocks noChangeAspect="1"/>
          </p:cNvGrpSpPr>
          <p:nvPr/>
        </p:nvGrpSpPr>
        <p:grpSpPr bwMode="auto">
          <a:xfrm>
            <a:off x="3995738" y="5518150"/>
            <a:ext cx="107950" cy="144463"/>
            <a:chOff x="3470" y="3113"/>
            <a:chExt cx="272" cy="272"/>
          </a:xfrm>
        </p:grpSpPr>
        <p:sp>
          <p:nvSpPr>
            <p:cNvPr id="37932" name="Rectangle 97"/>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3" name="AutoShape 98"/>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23" name="Group 99"/>
          <p:cNvGrpSpPr>
            <a:grpSpLocks noChangeAspect="1"/>
          </p:cNvGrpSpPr>
          <p:nvPr/>
        </p:nvGrpSpPr>
        <p:grpSpPr bwMode="auto">
          <a:xfrm>
            <a:off x="3562350" y="4652963"/>
            <a:ext cx="107950" cy="144462"/>
            <a:chOff x="3470" y="3113"/>
            <a:chExt cx="272" cy="272"/>
          </a:xfrm>
        </p:grpSpPr>
        <p:sp>
          <p:nvSpPr>
            <p:cNvPr id="37930" name="Rectangle 10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1" name="AutoShape 10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24" name="Group 102"/>
          <p:cNvGrpSpPr>
            <a:grpSpLocks noChangeAspect="1"/>
          </p:cNvGrpSpPr>
          <p:nvPr/>
        </p:nvGrpSpPr>
        <p:grpSpPr bwMode="auto">
          <a:xfrm>
            <a:off x="4281488" y="5445125"/>
            <a:ext cx="107950" cy="144463"/>
            <a:chOff x="3470" y="3113"/>
            <a:chExt cx="272" cy="272"/>
          </a:xfrm>
        </p:grpSpPr>
        <p:sp>
          <p:nvSpPr>
            <p:cNvPr id="37928" name="Rectangle 10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9" name="AutoShape 10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25" name="Group 105"/>
          <p:cNvGrpSpPr>
            <a:grpSpLocks noChangeAspect="1"/>
          </p:cNvGrpSpPr>
          <p:nvPr/>
        </p:nvGrpSpPr>
        <p:grpSpPr bwMode="auto">
          <a:xfrm>
            <a:off x="4497388" y="5661025"/>
            <a:ext cx="107950" cy="144463"/>
            <a:chOff x="3470" y="3113"/>
            <a:chExt cx="272" cy="272"/>
          </a:xfrm>
        </p:grpSpPr>
        <p:sp>
          <p:nvSpPr>
            <p:cNvPr id="37926" name="Rectangle 10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7" name="AutoShape 10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565039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323850" y="1196975"/>
            <a:ext cx="882015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en-GB" sz="3200"/>
              <a:t>Échantillonnage</a:t>
            </a:r>
          </a:p>
          <a:p>
            <a:pPr marL="990600" lvl="1" indent="-533400">
              <a:lnSpc>
                <a:spcPct val="90000"/>
              </a:lnSpc>
              <a:spcBef>
                <a:spcPct val="20000"/>
              </a:spcBef>
              <a:buClr>
                <a:schemeClr val="accent2"/>
              </a:buClr>
              <a:buFontTx/>
              <a:buChar char="–"/>
            </a:pPr>
            <a:r>
              <a:rPr lang="fr-FR" sz="2800"/>
              <a:t>Mais comme ils ne le sont généralement pas, l'échantillonnage est </a:t>
            </a:r>
            <a:r>
              <a:rPr lang="fr-FR" sz="2800"/>
              <a:t>si </a:t>
            </a:r>
            <a:r>
              <a:rPr lang="fr-FR" sz="2800" smtClean="0"/>
              <a:t>important</a:t>
            </a:r>
          </a:p>
          <a:p>
            <a:pPr marL="990600" lvl="1" indent="-533400">
              <a:lnSpc>
                <a:spcPct val="90000"/>
              </a:lnSpc>
              <a:spcBef>
                <a:spcPct val="20000"/>
              </a:spcBef>
              <a:buClr>
                <a:schemeClr val="accent2"/>
              </a:buClr>
              <a:buFontTx/>
              <a:buChar char="–"/>
            </a:pPr>
            <a:r>
              <a:rPr lang="fr-FR" sz="2800"/>
              <a:t>Idéalement, on aurait une liste complète de tous les objets d'étude (cadre d'échantillonnage) et on sélectionnerait directement dans la liste le </a:t>
            </a:r>
            <a:r>
              <a:rPr lang="fr-FR" sz="2800"/>
              <a:t>nombre </a:t>
            </a:r>
            <a:r>
              <a:rPr lang="fr-FR" sz="2800" smtClean="0"/>
              <a:t>nécessaire</a:t>
            </a:r>
          </a:p>
          <a:p>
            <a:pPr marL="990600" lvl="1" indent="-533400">
              <a:lnSpc>
                <a:spcPct val="90000"/>
              </a:lnSpc>
              <a:spcBef>
                <a:spcPct val="20000"/>
              </a:spcBef>
              <a:buClr>
                <a:schemeClr val="accent2"/>
              </a:buClr>
              <a:buFontTx/>
              <a:buChar char="–"/>
            </a:pPr>
            <a:r>
              <a:rPr lang="fr-FR" sz="2800"/>
              <a:t>Si cela n'est pas possible, des sous-unités d'objets d'étude peuvent être sélectionnées (</a:t>
            </a:r>
            <a:r>
              <a:rPr lang="fr-FR" sz="2800"/>
              <a:t>grappes</a:t>
            </a:r>
            <a:r>
              <a:rPr lang="fr-FR" sz="2800" smtClean="0"/>
              <a:t>)</a:t>
            </a:r>
          </a:p>
          <a:p>
            <a:pPr marL="1257300" lvl="2" indent="-342900">
              <a:lnSpc>
                <a:spcPct val="90000"/>
              </a:lnSpc>
              <a:spcBef>
                <a:spcPct val="20000"/>
              </a:spcBef>
              <a:buClr>
                <a:schemeClr val="accent2"/>
              </a:buClr>
              <a:buFont typeface="Arial" panose="020B0604020202020204" pitchFamily="34" charset="0"/>
              <a:buChar char="•"/>
            </a:pPr>
            <a:r>
              <a:rPr lang="en-GB" sz="2400" smtClean="0"/>
              <a:t>Centres </a:t>
            </a:r>
            <a:r>
              <a:rPr lang="en-GB" sz="2400"/>
              <a:t>de </a:t>
            </a:r>
            <a:r>
              <a:rPr lang="en-GB" sz="2400" smtClean="0"/>
              <a:t>santé</a:t>
            </a:r>
          </a:p>
          <a:p>
            <a:pPr marL="1257300" lvl="2" indent="-342900">
              <a:lnSpc>
                <a:spcPct val="90000"/>
              </a:lnSpc>
              <a:spcBef>
                <a:spcPct val="20000"/>
              </a:spcBef>
              <a:buClr>
                <a:schemeClr val="accent2"/>
              </a:buClr>
              <a:buFont typeface="Arial" panose="020B0604020202020204" pitchFamily="34" charset="0"/>
              <a:buChar char="•"/>
            </a:pPr>
            <a:r>
              <a:rPr lang="en-GB" sz="2400" smtClean="0"/>
              <a:t>Communautés</a:t>
            </a:r>
            <a:endParaRPr lang="en-GB" sz="2400"/>
          </a:p>
          <a:p>
            <a:pPr marL="1257300" lvl="2" indent="-342900">
              <a:lnSpc>
                <a:spcPct val="90000"/>
              </a:lnSpc>
              <a:spcBef>
                <a:spcPct val="20000"/>
              </a:spcBef>
              <a:buClr>
                <a:schemeClr val="accent2"/>
              </a:buClr>
              <a:buFont typeface="Arial" panose="020B0604020202020204" pitchFamily="34" charset="0"/>
              <a:buChar char="•"/>
            </a:pPr>
            <a:r>
              <a:rPr lang="en-GB" sz="2400" smtClean="0"/>
              <a:t>Écoles</a:t>
            </a:r>
          </a:p>
          <a:p>
            <a:pPr marL="990600" lvl="1" indent="-533400">
              <a:lnSpc>
                <a:spcPct val="90000"/>
              </a:lnSpc>
              <a:spcBef>
                <a:spcPct val="20000"/>
              </a:spcBef>
              <a:buClr>
                <a:schemeClr val="accent2"/>
              </a:buClr>
              <a:buFontTx/>
              <a:buChar char="–"/>
            </a:pPr>
            <a:r>
              <a:rPr lang="fr-FR" sz="2800" smtClean="0"/>
              <a:t>Échantillonnage </a:t>
            </a:r>
            <a:r>
              <a:rPr lang="fr-FR" sz="2800"/>
              <a:t>par grappes en deux étapes</a:t>
            </a:r>
            <a:endParaRPr lang="en-GB" sz="2800"/>
          </a:p>
        </p:txBody>
      </p:sp>
      <p:sp>
        <p:nvSpPr>
          <p:cNvPr id="4" name="Rectangle 2"/>
          <p:cNvSpPr>
            <a:spLocks noChangeArrowheads="1"/>
          </p:cNvSpPr>
          <p:nvPr/>
        </p:nvSpPr>
        <p:spPr bwMode="auto">
          <a:xfrm>
            <a:off x="457200" y="260648"/>
            <a:ext cx="8229600"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91440" tIns="45720" rIns="91440" bIns="45720" rtlCol="0" anchor="ctr">
            <a:spAutoFit/>
          </a:bodyPr>
          <a:lstStyle/>
          <a:p>
            <a:pPr algn="ctr">
              <a:spcBef>
                <a:spcPct val="0"/>
              </a:spcBef>
            </a:pPr>
            <a:r>
              <a:rPr lang="es-ES" sz="4000" b="1" smtClean="0">
                <a:solidFill>
                  <a:srgbClr val="C00000"/>
                </a:solidFill>
                <a:latin typeface="+mj-lt"/>
              </a:rPr>
              <a:t>Exactitude</a:t>
            </a:r>
            <a:endParaRPr lang="en-US" sz="4000" b="1">
              <a:solidFill>
                <a:srgbClr val="C00000"/>
              </a:solidFill>
              <a:latin typeface="+mj-lt"/>
            </a:endParaRPr>
          </a:p>
        </p:txBody>
      </p:sp>
    </p:spTree>
    <p:extLst>
      <p:ext uri="{BB962C8B-B14F-4D97-AF65-F5344CB8AC3E}">
        <p14:creationId xmlns:p14="http://schemas.microsoft.com/office/powerpoint/2010/main" val="1500332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492194"/>
            <a:ext cx="8229600"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91440" tIns="45720" rIns="91440" bIns="45720" rtlCol="0" anchor="ctr">
            <a:spAutoFit/>
          </a:bodyPr>
          <a:lstStyle/>
          <a:p>
            <a:pPr algn="ctr">
              <a:spcBef>
                <a:spcPct val="0"/>
              </a:spcBef>
            </a:pPr>
            <a:r>
              <a:rPr lang="es-ES" sz="4000" b="1">
                <a:solidFill>
                  <a:srgbClr val="C00000"/>
                </a:solidFill>
                <a:latin typeface="+mj-lt"/>
              </a:rPr>
              <a:t>É</a:t>
            </a:r>
            <a:r>
              <a:rPr lang="es-ES" sz="4000" b="1" smtClean="0">
                <a:solidFill>
                  <a:srgbClr val="C00000"/>
                </a:solidFill>
                <a:latin typeface="+mj-lt"/>
              </a:rPr>
              <a:t>chantillonnage </a:t>
            </a:r>
            <a:r>
              <a:rPr lang="es-ES" sz="4000" b="1">
                <a:solidFill>
                  <a:srgbClr val="C00000"/>
                </a:solidFill>
                <a:latin typeface="+mj-lt"/>
              </a:rPr>
              <a:t>en grappes</a:t>
            </a:r>
            <a:endParaRPr lang="en-US" sz="4000" b="1">
              <a:solidFill>
                <a:srgbClr val="C00000"/>
              </a:solidFill>
              <a:latin typeface="+mj-lt"/>
            </a:endParaRPr>
          </a:p>
        </p:txBody>
      </p:sp>
      <p:sp>
        <p:nvSpPr>
          <p:cNvPr id="19459" name="Rectangle 3"/>
          <p:cNvSpPr>
            <a:spLocks noChangeArrowheads="1"/>
          </p:cNvSpPr>
          <p:nvPr/>
        </p:nvSpPr>
        <p:spPr bwMode="auto">
          <a:xfrm>
            <a:off x="323850" y="1700213"/>
            <a:ext cx="8351838" cy="1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a:t>Commencez par sélectionner les grappes (première </a:t>
            </a:r>
            <a:r>
              <a:rPr lang="fr-FR" sz="3200"/>
              <a:t>étape</a:t>
            </a:r>
            <a:r>
              <a:rPr lang="fr-FR" sz="3200" smtClean="0"/>
              <a:t>)</a:t>
            </a:r>
          </a:p>
          <a:p>
            <a:pPr marL="609600" indent="-609600">
              <a:lnSpc>
                <a:spcPct val="90000"/>
              </a:lnSpc>
              <a:spcBef>
                <a:spcPct val="20000"/>
              </a:spcBef>
              <a:buClr>
                <a:schemeClr val="accent2"/>
              </a:buClr>
              <a:buFontTx/>
              <a:buChar char="•"/>
            </a:pPr>
            <a:r>
              <a:rPr lang="fr-FR" sz="3200"/>
              <a:t>Et puis les objets d'étude en cluster (deuxième étape)</a:t>
            </a:r>
            <a:endParaRPr lang="en-GB" sz="3200"/>
          </a:p>
        </p:txBody>
      </p:sp>
    </p:spTree>
    <p:extLst>
      <p:ext uri="{BB962C8B-B14F-4D97-AF65-F5344CB8AC3E}">
        <p14:creationId xmlns:p14="http://schemas.microsoft.com/office/powerpoint/2010/main" val="3110417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Aperçu</a:t>
            </a:r>
            <a:r>
              <a:rPr lang="en-US" sz="4000" b="1" dirty="0">
                <a:solidFill>
                  <a:srgbClr val="C00000"/>
                </a:solidFill>
                <a:latin typeface="+mj-lt"/>
              </a:rPr>
              <a:t> </a:t>
            </a:r>
            <a:r>
              <a:rPr lang="en-US" sz="4000" b="1" dirty="0" err="1">
                <a:solidFill>
                  <a:srgbClr val="C00000"/>
                </a:solidFill>
                <a:latin typeface="+mj-lt"/>
              </a:rPr>
              <a:t>général</a:t>
            </a:r>
            <a:endParaRPr lang="en-US"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fr-FR" smtClean="0">
                <a:latin typeface="+mj-lt"/>
              </a:rPr>
              <a:t>l</a:t>
            </a:r>
            <a:r>
              <a:rPr lang="fr-FR" smtClean="0">
                <a:latin typeface="+mj-lt"/>
              </a:rPr>
              <a:t>e conception de étude </a:t>
            </a:r>
            <a:r>
              <a:rPr lang="fr-FR">
                <a:latin typeface="+mj-lt"/>
              </a:rPr>
              <a:t>et pourquoi il a </a:t>
            </a:r>
            <a:r>
              <a:rPr lang="fr-FR">
                <a:latin typeface="+mj-lt"/>
              </a:rPr>
              <a:t>été </a:t>
            </a:r>
            <a:r>
              <a:rPr lang="fr-FR" smtClean="0">
                <a:latin typeface="+mj-lt"/>
              </a:rPr>
              <a:t>choisi</a:t>
            </a:r>
          </a:p>
          <a:p>
            <a:pPr>
              <a:buClr>
                <a:srgbClr val="C00000"/>
              </a:buClr>
              <a:buFont typeface="Wingdings" pitchFamily="2" charset="2"/>
              <a:buChar char="§"/>
            </a:pPr>
            <a:r>
              <a:rPr lang="es-ES">
                <a:latin typeface="+mj-lt"/>
              </a:rPr>
              <a:t>t</a:t>
            </a:r>
            <a:r>
              <a:rPr lang="es-ES" smtClean="0">
                <a:latin typeface="+mj-lt"/>
              </a:rPr>
              <a:t>aille de l’</a:t>
            </a:r>
            <a:r>
              <a:rPr lang="fr-FR"/>
              <a:t> </a:t>
            </a:r>
            <a:r>
              <a:rPr lang="fr-FR" smtClean="0"/>
              <a:t>échantillon et </a:t>
            </a:r>
            <a:r>
              <a:rPr lang="es-ES" smtClean="0">
                <a:latin typeface="+mj-lt"/>
              </a:rPr>
              <a:t>comment calculer des variations</a:t>
            </a:r>
            <a:endParaRPr lang="es-ES" smtClean="0">
              <a:latin typeface="+mj-lt"/>
            </a:endParaRPr>
          </a:p>
          <a:p>
            <a:pPr>
              <a:buClr>
                <a:srgbClr val="C00000"/>
              </a:buClr>
              <a:buFont typeface="Wingdings" pitchFamily="2" charset="2"/>
              <a:buChar char="§"/>
            </a:pPr>
            <a:r>
              <a:rPr lang="fr-FR">
                <a:latin typeface="+mj-lt"/>
              </a:rPr>
              <a:t>échantillonnage des grappes en utilisant une probabilité proportionnelle à </a:t>
            </a:r>
            <a:r>
              <a:rPr lang="fr-FR">
                <a:latin typeface="+mj-lt"/>
              </a:rPr>
              <a:t>la </a:t>
            </a:r>
            <a:r>
              <a:rPr lang="fr-FR" smtClean="0">
                <a:latin typeface="+mj-lt"/>
              </a:rPr>
              <a:t>taille </a:t>
            </a:r>
            <a:endParaRPr lang="en-US" smtClean="0">
              <a:latin typeface="+mj-lt"/>
            </a:endParaRPr>
          </a:p>
        </p:txBody>
      </p:sp>
    </p:spTree>
    <p:extLst>
      <p:ext uri="{BB962C8B-B14F-4D97-AF65-F5344CB8AC3E}">
        <p14:creationId xmlns:p14="http://schemas.microsoft.com/office/powerpoint/2010/main" val="996814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323850" y="1268760"/>
            <a:ext cx="85693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a:t>Chaque fois que possible, la première étape doit être faite à partir d’une sorte de liste utilisant «Probabilité proportionnelle à la taille» ou </a:t>
            </a:r>
            <a:r>
              <a:rPr lang="fr-FR" sz="3200"/>
              <a:t>PPS</a:t>
            </a:r>
            <a:r>
              <a:rPr lang="fr-FR" sz="3200" smtClean="0"/>
              <a:t>.</a:t>
            </a:r>
          </a:p>
          <a:p>
            <a:pPr marL="990600" lvl="1" indent="-533400">
              <a:lnSpc>
                <a:spcPct val="90000"/>
              </a:lnSpc>
              <a:spcBef>
                <a:spcPct val="20000"/>
              </a:spcBef>
              <a:buClr>
                <a:schemeClr val="accent2"/>
              </a:buClr>
              <a:buFontTx/>
              <a:buChar char="–"/>
            </a:pPr>
            <a:r>
              <a:rPr lang="fr-FR" sz="2800"/>
              <a:t>Besoin d'une liste de groupes et de toute mesure </a:t>
            </a:r>
            <a:r>
              <a:rPr lang="fr-FR" sz="2800"/>
              <a:t>de </a:t>
            </a:r>
            <a:r>
              <a:rPr lang="fr-FR" sz="2800" smtClean="0"/>
              <a:t>taille</a:t>
            </a:r>
          </a:p>
          <a:p>
            <a:pPr marL="990600" lvl="1" indent="-533400">
              <a:lnSpc>
                <a:spcPct val="90000"/>
              </a:lnSpc>
              <a:spcBef>
                <a:spcPct val="20000"/>
              </a:spcBef>
              <a:buClr>
                <a:schemeClr val="accent2"/>
              </a:buClr>
              <a:buFontTx/>
              <a:buChar char="–"/>
            </a:pPr>
            <a:r>
              <a:rPr lang="fr-FR" sz="2800"/>
              <a:t>PPS est un échantillonnage systématique qui attribue plus d'unités où plus de </a:t>
            </a:r>
            <a:r>
              <a:rPr lang="fr-FR" sz="2800"/>
              <a:t>personnes </a:t>
            </a:r>
            <a:r>
              <a:rPr lang="fr-FR" sz="2800" smtClean="0"/>
              <a:t>vivent</a:t>
            </a:r>
          </a:p>
          <a:p>
            <a:pPr marL="990600" lvl="1" indent="-533400">
              <a:lnSpc>
                <a:spcPct val="90000"/>
              </a:lnSpc>
              <a:spcBef>
                <a:spcPct val="20000"/>
              </a:spcBef>
              <a:buClr>
                <a:schemeClr val="accent2"/>
              </a:buClr>
              <a:buFontTx/>
              <a:buChar char="–"/>
            </a:pPr>
            <a:r>
              <a:rPr lang="fr-FR" sz="2800"/>
              <a:t>Nous disposons d'un excellent outil pour la sélection semi-automatique de grappes (adapté d'un outil développé par les statisticiens de la LSTMH).</a:t>
            </a:r>
            <a:endParaRPr lang="en-GB" sz="2800"/>
          </a:p>
        </p:txBody>
      </p:sp>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rgbClr val="C00000"/>
                </a:solidFill>
                <a:ea typeface="+mn-ea"/>
                <a:cs typeface="+mn-cs"/>
              </a:rPr>
              <a:t>Première </a:t>
            </a:r>
            <a:r>
              <a:rPr lang="en-US" sz="4000" b="1">
                <a:solidFill>
                  <a:srgbClr val="C00000"/>
                </a:solidFill>
                <a:ea typeface="+mn-ea"/>
                <a:cs typeface="+mn-cs"/>
              </a:rPr>
              <a:t>étape</a:t>
            </a:r>
            <a:endParaRPr lang="en-US" sz="4000" b="1">
              <a:solidFill>
                <a:srgbClr val="C00000"/>
              </a:solidFill>
              <a:ea typeface="+mn-ea"/>
              <a:cs typeface="+mn-cs"/>
            </a:endParaRPr>
          </a:p>
        </p:txBody>
      </p:sp>
    </p:spTree>
    <p:extLst>
      <p:ext uri="{BB962C8B-B14F-4D97-AF65-F5344CB8AC3E}">
        <p14:creationId xmlns:p14="http://schemas.microsoft.com/office/powerpoint/2010/main" val="574093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354073" y="1052736"/>
            <a:ext cx="856932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2400" smtClean="0"/>
              <a:t>Obtenir </a:t>
            </a:r>
            <a:r>
              <a:rPr lang="fr-FR" sz="2400"/>
              <a:t>une base de sondage de chaque grappe possible (par exemple un village) avec une mesure de la taille</a:t>
            </a:r>
            <a:endParaRPr lang="en-GB" sz="2400" smtClean="0"/>
          </a:p>
          <a:p>
            <a:pPr marL="990600" lvl="1" indent="-533400">
              <a:lnSpc>
                <a:spcPct val="90000"/>
              </a:lnSpc>
              <a:spcBef>
                <a:spcPct val="20000"/>
              </a:spcBef>
              <a:buClr>
                <a:schemeClr val="accent2"/>
              </a:buClr>
              <a:buFontTx/>
              <a:buChar char="–"/>
            </a:pPr>
            <a:r>
              <a:rPr lang="en-GB" sz="2000" smtClean="0"/>
              <a:t>I</a:t>
            </a:r>
            <a:r>
              <a:rPr lang="fr-FR" sz="2000" smtClean="0"/>
              <a:t>nscription </a:t>
            </a:r>
            <a:r>
              <a:rPr lang="fr-FR" sz="2000"/>
              <a:t>ou liste de micro-planification par village de la campagne</a:t>
            </a:r>
            <a:endParaRPr lang="en-GB" sz="2000" smtClean="0"/>
          </a:p>
          <a:p>
            <a:pPr marL="609600" indent="-609600">
              <a:lnSpc>
                <a:spcPct val="90000"/>
              </a:lnSpc>
              <a:spcBef>
                <a:spcPct val="20000"/>
              </a:spcBef>
              <a:buClr>
                <a:schemeClr val="accent2"/>
              </a:buClr>
              <a:buFontTx/>
              <a:buChar char="•"/>
            </a:pPr>
            <a:r>
              <a:rPr lang="fr-FR" sz="2400"/>
              <a:t>Créer une liste cumulative de la «</a:t>
            </a:r>
            <a:r>
              <a:rPr lang="fr-FR" sz="2400"/>
              <a:t>taille</a:t>
            </a:r>
            <a:r>
              <a:rPr lang="fr-FR" sz="2400" smtClean="0"/>
              <a:t>»</a:t>
            </a:r>
          </a:p>
          <a:p>
            <a:pPr marL="609600" indent="-609600">
              <a:lnSpc>
                <a:spcPct val="90000"/>
              </a:lnSpc>
              <a:spcBef>
                <a:spcPct val="20000"/>
              </a:spcBef>
              <a:buClr>
                <a:schemeClr val="accent2"/>
              </a:buClr>
              <a:buFontTx/>
              <a:buChar char="•"/>
            </a:pPr>
            <a:r>
              <a:rPr lang="fr-FR" sz="2400"/>
              <a:t>Diviser le total cumulé par n = nombre de grappes souhaitées&gt; il s'agit de k, </a:t>
            </a:r>
            <a:r>
              <a:rPr lang="fr-FR" sz="2400"/>
              <a:t>l'intervalle </a:t>
            </a:r>
            <a:r>
              <a:rPr lang="fr-FR" sz="2400" smtClean="0"/>
              <a:t>d'échantillonnage</a:t>
            </a:r>
          </a:p>
          <a:p>
            <a:pPr marL="609600" indent="-609600">
              <a:lnSpc>
                <a:spcPct val="90000"/>
              </a:lnSpc>
              <a:spcBef>
                <a:spcPct val="20000"/>
              </a:spcBef>
              <a:buClr>
                <a:schemeClr val="accent2"/>
              </a:buClr>
              <a:buFontTx/>
              <a:buChar char="•"/>
            </a:pPr>
            <a:r>
              <a:rPr lang="fr-FR" sz="2400"/>
              <a:t>aléatoirement, recherchez un nombre compris entre 1 et k, il s'agit du point de départ&gt; le village où la "taille" sélectionnée est trouvée est sélectionné comme </a:t>
            </a:r>
            <a:r>
              <a:rPr lang="fr-FR" sz="2400"/>
              <a:t>premier </a:t>
            </a:r>
            <a:r>
              <a:rPr lang="fr-FR" sz="2400" smtClean="0"/>
              <a:t>cluster</a:t>
            </a:r>
          </a:p>
          <a:p>
            <a:pPr marL="609600" indent="-609600">
              <a:lnSpc>
                <a:spcPct val="90000"/>
              </a:lnSpc>
              <a:spcBef>
                <a:spcPct val="20000"/>
              </a:spcBef>
              <a:buClr>
                <a:schemeClr val="accent2"/>
              </a:buClr>
              <a:buFontTx/>
              <a:buChar char="•"/>
            </a:pPr>
            <a:r>
              <a:rPr lang="fr-FR" sz="2400"/>
              <a:t>Maintenant, ajoutez l'intervalle k pour sélectionner les clusters restants</a:t>
            </a:r>
            <a:endParaRPr lang="en-GB" sz="2000"/>
          </a:p>
        </p:txBody>
      </p:sp>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rgbClr val="C00000"/>
                </a:solidFill>
                <a:ea typeface="+mn-ea"/>
                <a:cs typeface="+mn-cs"/>
              </a:rPr>
              <a:t>Principe </a:t>
            </a:r>
            <a:r>
              <a:rPr lang="en-US" sz="4000" b="1">
                <a:solidFill>
                  <a:srgbClr val="C00000"/>
                </a:solidFill>
                <a:ea typeface="+mn-ea"/>
                <a:cs typeface="+mn-cs"/>
              </a:rPr>
              <a:t>de l'échantillonnage PPS</a:t>
            </a:r>
            <a:endParaRPr lang="en-US" sz="4000" b="1">
              <a:solidFill>
                <a:srgbClr val="C00000"/>
              </a:solidFill>
              <a:ea typeface="+mn-ea"/>
              <a:cs typeface="+mn-cs"/>
            </a:endParaRPr>
          </a:p>
        </p:txBody>
      </p:sp>
    </p:spTree>
    <p:extLst>
      <p:ext uri="{BB962C8B-B14F-4D97-AF65-F5344CB8AC3E}">
        <p14:creationId xmlns:p14="http://schemas.microsoft.com/office/powerpoint/2010/main" val="1028163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C00000"/>
                </a:solidFill>
                <a:ea typeface="+mn-ea"/>
                <a:cs typeface="+mn-cs"/>
              </a:rPr>
              <a:t>Principe de l'échantillonnage PPS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64274"/>
            <a:ext cx="2592288" cy="535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5146" y="1196752"/>
            <a:ext cx="2686954" cy="461665"/>
          </a:xfrm>
          <a:prstGeom prst="rect">
            <a:avLst/>
          </a:prstGeom>
          <a:noFill/>
          <a:ln w="19050">
            <a:solidFill>
              <a:schemeClr val="tx1"/>
            </a:solidFill>
          </a:ln>
        </p:spPr>
        <p:txBody>
          <a:bodyPr wrap="none" rtlCol="0">
            <a:spAutoFit/>
          </a:bodyPr>
          <a:lstStyle/>
          <a:p>
            <a:r>
              <a:rPr lang="es-ES" sz="2400" smtClean="0"/>
              <a:t>k= 21,484/15=</a:t>
            </a:r>
            <a:r>
              <a:rPr lang="es-ES" sz="2400" b="1" smtClean="0"/>
              <a:t>1,432</a:t>
            </a:r>
            <a:endParaRPr lang="en-US" sz="2400" b="1"/>
          </a:p>
        </p:txBody>
      </p:sp>
      <p:sp>
        <p:nvSpPr>
          <p:cNvPr id="3" name="TextBox 2"/>
          <p:cNvSpPr txBox="1"/>
          <p:nvPr/>
        </p:nvSpPr>
        <p:spPr>
          <a:xfrm>
            <a:off x="5335146" y="2060848"/>
            <a:ext cx="3365473" cy="830997"/>
          </a:xfrm>
          <a:prstGeom prst="rect">
            <a:avLst/>
          </a:prstGeom>
          <a:noFill/>
          <a:ln w="19050">
            <a:solidFill>
              <a:schemeClr val="tx1"/>
            </a:solidFill>
          </a:ln>
        </p:spPr>
        <p:txBody>
          <a:bodyPr wrap="none" rtlCol="0">
            <a:spAutoFit/>
          </a:bodyPr>
          <a:lstStyle>
            <a:defPPr>
              <a:defRPr lang="en-US"/>
            </a:defPPr>
            <a:lvl1pPr>
              <a:defRPr sz="2400"/>
            </a:lvl1pPr>
          </a:lstStyle>
          <a:p>
            <a:r>
              <a:rPr lang="es-ES"/>
              <a:t>nombre </a:t>
            </a:r>
            <a:r>
              <a:rPr lang="es-ES" smtClean="0"/>
              <a:t>aléatoire 1-1,432</a:t>
            </a:r>
            <a:r>
              <a:rPr lang="es-ES"/>
              <a:t/>
            </a:r>
            <a:br>
              <a:rPr lang="es-ES"/>
            </a:br>
            <a:r>
              <a:rPr lang="es-ES"/>
              <a:t>= </a:t>
            </a:r>
            <a:r>
              <a:rPr lang="es-ES" smtClean="0"/>
              <a:t>1,251</a:t>
            </a:r>
            <a:endParaRPr lang="en-US"/>
          </a:p>
        </p:txBody>
      </p:sp>
      <p:grpSp>
        <p:nvGrpSpPr>
          <p:cNvPr id="8" name="Group 7"/>
          <p:cNvGrpSpPr/>
          <p:nvPr/>
        </p:nvGrpSpPr>
        <p:grpSpPr>
          <a:xfrm>
            <a:off x="3059832" y="1691516"/>
            <a:ext cx="1872208" cy="369332"/>
            <a:chOff x="3059832" y="1691516"/>
            <a:chExt cx="1872208" cy="369332"/>
          </a:xfrm>
        </p:grpSpPr>
        <p:sp>
          <p:nvSpPr>
            <p:cNvPr id="5" name="TextBox 4"/>
            <p:cNvSpPr txBox="1"/>
            <p:nvPr/>
          </p:nvSpPr>
          <p:spPr>
            <a:xfrm>
              <a:off x="3707904" y="1691516"/>
              <a:ext cx="1224136" cy="369332"/>
            </a:xfrm>
            <a:prstGeom prst="rect">
              <a:avLst/>
            </a:prstGeom>
            <a:noFill/>
          </p:spPr>
          <p:txBody>
            <a:bodyPr wrap="square" rtlCol="0">
              <a:spAutoFit/>
            </a:bodyPr>
            <a:lstStyle/>
            <a:p>
              <a:r>
                <a:rPr lang="en-US"/>
                <a:t>1er </a:t>
              </a:r>
              <a:r>
                <a:rPr lang="en-US" smtClean="0"/>
                <a:t>grappe</a:t>
              </a:r>
              <a:endParaRPr lang="en-US"/>
            </a:p>
          </p:txBody>
        </p:sp>
        <p:cxnSp>
          <p:nvCxnSpPr>
            <p:cNvPr id="7" name="Straight Arrow Connector 6"/>
            <p:cNvCxnSpPr>
              <a:stCxn id="5" idx="1"/>
            </p:cNvCxnSpPr>
            <p:nvPr/>
          </p:nvCxnSpPr>
          <p:spPr>
            <a:xfrm flipH="1">
              <a:off x="3059832" y="1876182"/>
              <a:ext cx="64807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335145" y="3044245"/>
            <a:ext cx="2589170" cy="830997"/>
          </a:xfrm>
          <a:prstGeom prst="rect">
            <a:avLst/>
          </a:prstGeom>
          <a:noFill/>
          <a:ln w="19050">
            <a:solidFill>
              <a:schemeClr val="tx1"/>
            </a:solidFill>
          </a:ln>
        </p:spPr>
        <p:txBody>
          <a:bodyPr wrap="none" rtlCol="0">
            <a:spAutoFit/>
          </a:bodyPr>
          <a:lstStyle>
            <a:defPPr>
              <a:defRPr lang="en-US"/>
            </a:defPPr>
            <a:lvl1pPr>
              <a:defRPr sz="2400"/>
            </a:lvl1pPr>
          </a:lstStyle>
          <a:p>
            <a:r>
              <a:rPr lang="es-ES" smtClean="0"/>
              <a:t>Début </a:t>
            </a:r>
            <a:r>
              <a:rPr lang="es-ES" smtClean="0"/>
              <a:t>+ k</a:t>
            </a:r>
            <a:r>
              <a:rPr lang="es-ES" smtClean="0"/>
              <a:t/>
            </a:r>
            <a:br>
              <a:rPr lang="es-ES" smtClean="0"/>
            </a:br>
            <a:r>
              <a:rPr lang="es-ES" smtClean="0"/>
              <a:t>1,251+1,432=2,683</a:t>
            </a:r>
            <a:endParaRPr lang="en-US"/>
          </a:p>
        </p:txBody>
      </p:sp>
      <p:grpSp>
        <p:nvGrpSpPr>
          <p:cNvPr id="12" name="Group 11"/>
          <p:cNvGrpSpPr/>
          <p:nvPr/>
        </p:nvGrpSpPr>
        <p:grpSpPr>
          <a:xfrm>
            <a:off x="3059833" y="1876182"/>
            <a:ext cx="2160239" cy="646331"/>
            <a:chOff x="3059833" y="1691516"/>
            <a:chExt cx="2016223" cy="646331"/>
          </a:xfrm>
        </p:grpSpPr>
        <p:sp>
          <p:nvSpPr>
            <p:cNvPr id="13" name="TextBox 12"/>
            <p:cNvSpPr txBox="1"/>
            <p:nvPr/>
          </p:nvSpPr>
          <p:spPr>
            <a:xfrm>
              <a:off x="3707904" y="1691516"/>
              <a:ext cx="1368152" cy="646331"/>
            </a:xfrm>
            <a:prstGeom prst="rect">
              <a:avLst/>
            </a:prstGeom>
            <a:noFill/>
          </p:spPr>
          <p:txBody>
            <a:bodyPr wrap="square" rtlCol="0">
              <a:spAutoFit/>
            </a:bodyPr>
            <a:lstStyle/>
            <a:p>
              <a:r>
                <a:rPr lang="es-ES" smtClean="0"/>
                <a:t>2eme grappe</a:t>
              </a:r>
              <a:endParaRPr lang="en-US"/>
            </a:p>
          </p:txBody>
        </p:sp>
        <p:cxnSp>
          <p:nvCxnSpPr>
            <p:cNvPr id="14" name="Straight Arrow Connector 13"/>
            <p:cNvCxnSpPr/>
            <p:nvPr/>
          </p:nvCxnSpPr>
          <p:spPr>
            <a:xfrm flipH="1">
              <a:off x="3059833" y="1876182"/>
              <a:ext cx="64807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5335146" y="4015129"/>
            <a:ext cx="2589170" cy="830997"/>
          </a:xfrm>
          <a:prstGeom prst="rect">
            <a:avLst/>
          </a:prstGeom>
          <a:noFill/>
          <a:ln w="19050">
            <a:solidFill>
              <a:schemeClr val="tx1"/>
            </a:solidFill>
          </a:ln>
        </p:spPr>
        <p:txBody>
          <a:bodyPr wrap="none" rtlCol="0">
            <a:spAutoFit/>
          </a:bodyPr>
          <a:lstStyle>
            <a:defPPr>
              <a:defRPr lang="en-US"/>
            </a:defPPr>
            <a:lvl1pPr>
              <a:defRPr sz="2400"/>
            </a:lvl1pPr>
          </a:lstStyle>
          <a:p>
            <a:r>
              <a:rPr lang="es-ES" smtClean="0"/>
              <a:t>Dernier</a:t>
            </a:r>
            <a:r>
              <a:rPr lang="es-ES" smtClean="0"/>
              <a:t> + k</a:t>
            </a:r>
            <a:r>
              <a:rPr lang="es-ES" smtClean="0"/>
              <a:t/>
            </a:r>
            <a:br>
              <a:rPr lang="es-ES" smtClean="0"/>
            </a:br>
            <a:r>
              <a:rPr lang="es-ES" smtClean="0"/>
              <a:t>2,683+1,432=4,115</a:t>
            </a:r>
            <a:endParaRPr lang="en-US"/>
          </a:p>
        </p:txBody>
      </p:sp>
      <p:grpSp>
        <p:nvGrpSpPr>
          <p:cNvPr id="16" name="Group 15"/>
          <p:cNvGrpSpPr/>
          <p:nvPr/>
        </p:nvGrpSpPr>
        <p:grpSpPr>
          <a:xfrm>
            <a:off x="3131841" y="2154778"/>
            <a:ext cx="2088232" cy="646331"/>
            <a:chOff x="3127040" y="1691516"/>
            <a:chExt cx="1949016" cy="646331"/>
          </a:xfrm>
        </p:grpSpPr>
        <p:sp>
          <p:nvSpPr>
            <p:cNvPr id="17" name="TextBox 16"/>
            <p:cNvSpPr txBox="1"/>
            <p:nvPr/>
          </p:nvSpPr>
          <p:spPr>
            <a:xfrm>
              <a:off x="3707904" y="1691516"/>
              <a:ext cx="1368152" cy="646331"/>
            </a:xfrm>
            <a:prstGeom prst="rect">
              <a:avLst/>
            </a:prstGeom>
            <a:noFill/>
          </p:spPr>
          <p:txBody>
            <a:bodyPr wrap="square" rtlCol="0">
              <a:spAutoFit/>
            </a:bodyPr>
            <a:lstStyle/>
            <a:p>
              <a:r>
                <a:rPr lang="es-ES" smtClean="0"/>
                <a:t>3eme grappe</a:t>
              </a:r>
              <a:endParaRPr lang="en-US"/>
            </a:p>
          </p:txBody>
        </p:sp>
        <p:cxnSp>
          <p:nvCxnSpPr>
            <p:cNvPr id="18" name="Straight Arrow Connector 17"/>
            <p:cNvCxnSpPr/>
            <p:nvPr/>
          </p:nvCxnSpPr>
          <p:spPr>
            <a:xfrm flipH="1" flipV="1">
              <a:off x="3127040" y="1841557"/>
              <a:ext cx="580865" cy="346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347721" y="5005174"/>
            <a:ext cx="2589170" cy="830997"/>
          </a:xfrm>
          <a:prstGeom prst="rect">
            <a:avLst/>
          </a:prstGeom>
          <a:noFill/>
          <a:ln w="19050">
            <a:solidFill>
              <a:schemeClr val="tx1"/>
            </a:solidFill>
          </a:ln>
        </p:spPr>
        <p:txBody>
          <a:bodyPr wrap="none" rtlCol="0">
            <a:spAutoFit/>
          </a:bodyPr>
          <a:lstStyle>
            <a:defPPr>
              <a:defRPr lang="en-US"/>
            </a:defPPr>
            <a:lvl1pPr>
              <a:defRPr sz="2400"/>
            </a:lvl1pPr>
          </a:lstStyle>
          <a:p>
            <a:r>
              <a:rPr lang="es-ES" smtClean="0"/>
              <a:t>Dernier + k</a:t>
            </a:r>
            <a:r>
              <a:rPr lang="es-ES" smtClean="0"/>
              <a:t/>
            </a:r>
            <a:br>
              <a:rPr lang="es-ES" smtClean="0"/>
            </a:br>
            <a:r>
              <a:rPr lang="es-ES" smtClean="0"/>
              <a:t>4,115+1,432=5,547</a:t>
            </a:r>
            <a:endParaRPr lang="en-US"/>
          </a:p>
        </p:txBody>
      </p:sp>
      <p:grpSp>
        <p:nvGrpSpPr>
          <p:cNvPr id="20" name="Group 19"/>
          <p:cNvGrpSpPr/>
          <p:nvPr/>
        </p:nvGrpSpPr>
        <p:grpSpPr>
          <a:xfrm>
            <a:off x="3059832" y="2616443"/>
            <a:ext cx="1872208" cy="646331"/>
            <a:chOff x="3059832" y="1691516"/>
            <a:chExt cx="1872208" cy="646331"/>
          </a:xfrm>
        </p:grpSpPr>
        <p:sp>
          <p:nvSpPr>
            <p:cNvPr id="21" name="TextBox 20"/>
            <p:cNvSpPr txBox="1"/>
            <p:nvPr/>
          </p:nvSpPr>
          <p:spPr>
            <a:xfrm>
              <a:off x="3707904" y="1691516"/>
              <a:ext cx="1224136" cy="646331"/>
            </a:xfrm>
            <a:prstGeom prst="rect">
              <a:avLst/>
            </a:prstGeom>
            <a:noFill/>
          </p:spPr>
          <p:txBody>
            <a:bodyPr wrap="square" rtlCol="0">
              <a:spAutoFit/>
            </a:bodyPr>
            <a:lstStyle/>
            <a:p>
              <a:r>
                <a:rPr lang="es-ES" smtClean="0"/>
                <a:t>4eme grappe</a:t>
              </a:r>
              <a:endParaRPr lang="en-US"/>
            </a:p>
          </p:txBody>
        </p:sp>
        <p:cxnSp>
          <p:nvCxnSpPr>
            <p:cNvPr id="22" name="Straight Arrow Connector 21"/>
            <p:cNvCxnSpPr>
              <a:stCxn id="21" idx="1"/>
            </p:cNvCxnSpPr>
            <p:nvPr/>
          </p:nvCxnSpPr>
          <p:spPr>
            <a:xfrm flipH="1" flipV="1">
              <a:off x="3059832" y="1876182"/>
              <a:ext cx="648072" cy="1385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94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rgbClr val="C00000"/>
                </a:solidFill>
                <a:ea typeface="+mn-ea"/>
                <a:cs typeface="+mn-cs"/>
              </a:rPr>
              <a:t>Outil </a:t>
            </a:r>
            <a:r>
              <a:rPr lang="en-US" sz="4000" b="1">
                <a:solidFill>
                  <a:srgbClr val="C00000"/>
                </a:solidFill>
                <a:ea typeface="+mn-ea"/>
                <a:cs typeface="+mn-cs"/>
              </a:rPr>
              <a:t>d'échantillonnage en grappes</a:t>
            </a:r>
            <a:endParaRPr lang="en-US" sz="4000" b="1">
              <a:solidFill>
                <a:srgbClr val="C00000"/>
              </a:solidFill>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 y="1268760"/>
            <a:ext cx="8650287" cy="374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755576" y="2060849"/>
            <a:ext cx="5112568" cy="4464495"/>
            <a:chOff x="755576" y="2060849"/>
            <a:chExt cx="5112568" cy="4464495"/>
          </a:xfrm>
        </p:grpSpPr>
        <p:sp>
          <p:nvSpPr>
            <p:cNvPr id="2" name="Rectangle 1"/>
            <p:cNvSpPr/>
            <p:nvPr/>
          </p:nvSpPr>
          <p:spPr>
            <a:xfrm>
              <a:off x="755576" y="2060849"/>
              <a:ext cx="5112568" cy="28803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2411760" y="5517232"/>
              <a:ext cx="2304256" cy="1008112"/>
            </a:xfrm>
            <a:prstGeom prst="wedgeRoundRectCallout">
              <a:avLst>
                <a:gd name="adj1" fmla="val -15569"/>
                <a:gd name="adj2" fmla="val -1031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Données saisies à partir de la base de sondage</a:t>
              </a:r>
              <a:endParaRPr lang="en-US">
                <a:solidFill>
                  <a:schemeClr val="tx1"/>
                </a:solidFill>
              </a:endParaRPr>
            </a:p>
          </p:txBody>
        </p:sp>
      </p:grpSp>
      <p:grpSp>
        <p:nvGrpSpPr>
          <p:cNvPr id="6" name="Group 5"/>
          <p:cNvGrpSpPr/>
          <p:nvPr/>
        </p:nvGrpSpPr>
        <p:grpSpPr>
          <a:xfrm>
            <a:off x="5940152" y="2060850"/>
            <a:ext cx="2920478" cy="4212769"/>
            <a:chOff x="5940152" y="2060850"/>
            <a:chExt cx="2920478" cy="4212769"/>
          </a:xfrm>
        </p:grpSpPr>
        <p:sp>
          <p:nvSpPr>
            <p:cNvPr id="5" name="Rectangle 4"/>
            <p:cNvSpPr/>
            <p:nvPr/>
          </p:nvSpPr>
          <p:spPr>
            <a:xfrm>
              <a:off x="5940152" y="2060850"/>
              <a:ext cx="2920478" cy="28803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6012160" y="5631430"/>
              <a:ext cx="2304256" cy="642189"/>
            </a:xfrm>
            <a:prstGeom prst="wedgeRoundRectCallout">
              <a:avLst>
                <a:gd name="adj1" fmla="val -15974"/>
                <a:gd name="adj2" fmla="val -148215"/>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données produites par l'outil</a:t>
              </a:r>
              <a:endParaRPr lang="en-US">
                <a:solidFill>
                  <a:schemeClr val="tx1"/>
                </a:solidFill>
              </a:endParaRPr>
            </a:p>
          </p:txBody>
        </p:sp>
      </p:grpSp>
    </p:spTree>
    <p:extLst>
      <p:ext uri="{BB962C8B-B14F-4D97-AF65-F5344CB8AC3E}">
        <p14:creationId xmlns:p14="http://schemas.microsoft.com/office/powerpoint/2010/main" val="16688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rgbClr val="C00000"/>
                </a:solidFill>
                <a:ea typeface="+mn-ea"/>
                <a:cs typeface="+mn-cs"/>
              </a:rPr>
              <a:t>Outil </a:t>
            </a:r>
            <a:r>
              <a:rPr lang="en-US" sz="4000" b="1">
                <a:solidFill>
                  <a:srgbClr val="C00000"/>
                </a:solidFill>
                <a:ea typeface="+mn-ea"/>
                <a:cs typeface="+mn-cs"/>
              </a:rPr>
              <a:t>d'échantillonnage en grappes</a:t>
            </a:r>
            <a:endParaRPr lang="en-US" sz="4000" b="1">
              <a:solidFill>
                <a:srgbClr val="C00000"/>
              </a:solidFill>
              <a:ea typeface="+mn-ea"/>
              <a:cs typeface="+mn-cs"/>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 y="1268760"/>
            <a:ext cx="8650287" cy="374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868144" y="2132856"/>
            <a:ext cx="720080" cy="28083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a:spLocks noChangeArrowheads="1"/>
          </p:cNvSpPr>
          <p:nvPr/>
        </p:nvSpPr>
        <p:spPr bwMode="auto">
          <a:xfrm>
            <a:off x="286481" y="5301208"/>
            <a:ext cx="8351838" cy="12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a:t>Étape 1: créer une liste cumulative de «taille</a:t>
            </a:r>
            <a:r>
              <a:rPr lang="fr-FR" sz="3200"/>
              <a:t>», </a:t>
            </a:r>
            <a:r>
              <a:rPr lang="fr-FR" sz="3200" smtClean="0"/>
              <a:t>pour cet exemple, population</a:t>
            </a:r>
            <a:endParaRPr lang="en-GB" sz="3200"/>
          </a:p>
        </p:txBody>
      </p:sp>
    </p:spTree>
    <p:extLst>
      <p:ext uri="{BB962C8B-B14F-4D97-AF65-F5344CB8AC3E}">
        <p14:creationId xmlns:p14="http://schemas.microsoft.com/office/powerpoint/2010/main" val="748076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rgbClr val="C00000"/>
                </a:solidFill>
                <a:ea typeface="+mn-ea"/>
                <a:cs typeface="+mn-cs"/>
              </a:rPr>
              <a:t>Outil </a:t>
            </a:r>
            <a:r>
              <a:rPr lang="en-US" sz="4000" b="1">
                <a:solidFill>
                  <a:srgbClr val="C00000"/>
                </a:solidFill>
                <a:ea typeface="+mn-ea"/>
                <a:cs typeface="+mn-cs"/>
              </a:rPr>
              <a:t>d'échantillonnage en grappes</a:t>
            </a:r>
            <a:endParaRPr lang="en-US" sz="4000" b="1">
              <a:solidFill>
                <a:srgbClr val="C00000"/>
              </a:solidFill>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3" y="1412776"/>
            <a:ext cx="8583844"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937" y="5229200"/>
            <a:ext cx="3027095" cy="852289"/>
          </a:xfrm>
          <a:prstGeom prst="rect">
            <a:avLst/>
          </a:prstGeom>
          <a:noFill/>
          <a:ln w="28575">
            <a:solidFill>
              <a:srgbClr val="C00000"/>
            </a:solidFill>
            <a:miter lim="800000"/>
            <a:headEnd/>
            <a:tailEnd/>
          </a:ln>
          <a:effectLst/>
        </p:spPr>
      </p:pic>
    </p:spTree>
    <p:extLst>
      <p:ext uri="{BB962C8B-B14F-4D97-AF65-F5344CB8AC3E}">
        <p14:creationId xmlns:p14="http://schemas.microsoft.com/office/powerpoint/2010/main" val="162794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08719"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rgbClr val="C00000"/>
                </a:solidFill>
                <a:ea typeface="+mn-ea"/>
                <a:cs typeface="+mn-cs"/>
              </a:rPr>
              <a:t>Outil </a:t>
            </a:r>
            <a:r>
              <a:rPr lang="en-US" sz="4000" b="1">
                <a:solidFill>
                  <a:srgbClr val="C00000"/>
                </a:solidFill>
                <a:ea typeface="+mn-ea"/>
                <a:cs typeface="+mn-cs"/>
              </a:rPr>
              <a:t>d'échantillonnage en grappes</a:t>
            </a:r>
            <a:endParaRPr lang="en-US" sz="4000" b="1">
              <a:solidFill>
                <a:srgbClr val="C00000"/>
              </a:solidFill>
              <a:ea typeface="+mn-ea"/>
              <a:cs typeface="+mn-cs"/>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1" y="1412776"/>
            <a:ext cx="8598778" cy="35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04048" y="1628800"/>
            <a:ext cx="1008112"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340768"/>
            <a:ext cx="2569245" cy="864096"/>
          </a:xfrm>
          <a:prstGeom prst="rect">
            <a:avLst/>
          </a:prstGeom>
          <a:noFill/>
          <a:ln w="254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286481" y="5301208"/>
            <a:ext cx="8351838" cy="12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a:t>Étape 2: assurez-vous que le sous-total de «taille» est défini correctement (par défaut = 495 lignes de données)</a:t>
            </a:r>
            <a:endParaRPr lang="en-GB" sz="3200"/>
          </a:p>
        </p:txBody>
      </p:sp>
    </p:spTree>
    <p:extLst>
      <p:ext uri="{BB962C8B-B14F-4D97-AF65-F5344CB8AC3E}">
        <p14:creationId xmlns:p14="http://schemas.microsoft.com/office/powerpoint/2010/main" val="32819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C00000"/>
                </a:solidFill>
                <a:ea typeface="+mn-ea"/>
                <a:cs typeface="+mn-cs"/>
              </a:rPr>
              <a:t>Outil d'échantillonnage en grappes</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 y="1268760"/>
            <a:ext cx="8650287" cy="374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084168" y="1700808"/>
            <a:ext cx="720080"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a:spLocks noChangeArrowheads="1"/>
          </p:cNvSpPr>
          <p:nvPr/>
        </p:nvSpPr>
        <p:spPr bwMode="auto">
          <a:xfrm>
            <a:off x="286481" y="5301208"/>
            <a:ext cx="8351838" cy="12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a:t>Étape 5: définissez le nombre de clusters que vous souhaitez, ici 15</a:t>
            </a:r>
            <a:endParaRPr lang="en-GB" sz="3200"/>
          </a:p>
        </p:txBody>
      </p:sp>
    </p:spTree>
    <p:extLst>
      <p:ext uri="{BB962C8B-B14F-4D97-AF65-F5344CB8AC3E}">
        <p14:creationId xmlns:p14="http://schemas.microsoft.com/office/powerpoint/2010/main" val="4181928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C00000"/>
                </a:solidFill>
                <a:ea typeface="+mn-ea"/>
                <a:cs typeface="+mn-cs"/>
              </a:rPr>
              <a:t>Outil d'échantillonnage en grappes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00" y="1267200"/>
            <a:ext cx="8734800" cy="36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281937" y="4941168"/>
            <a:ext cx="8351838" cy="12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000"/>
              <a:t>Étape 6: création d’une "taille" cumulative mise à l’échelle en fonction du nombre </a:t>
            </a:r>
            <a:r>
              <a:rPr lang="fr-FR" sz="3000"/>
              <a:t>de </a:t>
            </a:r>
            <a:r>
              <a:rPr lang="fr-FR" sz="3000" smtClean="0"/>
              <a:t>grappes sélectionnés</a:t>
            </a:r>
            <a:r>
              <a:rPr lang="fr-FR" sz="3000"/>
              <a:t>: total cumulé en ligne / total * # </a:t>
            </a:r>
            <a:r>
              <a:rPr lang="fr-FR" sz="3000"/>
              <a:t>de </a:t>
            </a:r>
            <a:r>
              <a:rPr lang="fr-FR" sz="3000" smtClean="0"/>
              <a:t>grappes</a:t>
            </a:r>
            <a:endParaRPr lang="en-GB" sz="30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4826"/>
            <a:ext cx="3680579" cy="1875012"/>
          </a:xfrm>
          <a:prstGeom prst="rect">
            <a:avLst/>
          </a:prstGeom>
          <a:noFill/>
          <a:ln w="254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04248" y="4588294"/>
            <a:ext cx="76398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18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C00000"/>
                </a:solidFill>
                <a:ea typeface="+mn-ea"/>
                <a:cs typeface="+mn-cs"/>
              </a:rPr>
              <a:t>Outil d'échantillonnage en grappes</a:t>
            </a:r>
          </a:p>
        </p:txBody>
      </p:sp>
      <p:sp>
        <p:nvSpPr>
          <p:cNvPr id="5" name="Rectangle 3"/>
          <p:cNvSpPr>
            <a:spLocks noChangeArrowheads="1"/>
          </p:cNvSpPr>
          <p:nvPr/>
        </p:nvSpPr>
        <p:spPr bwMode="auto">
          <a:xfrm>
            <a:off x="293865" y="5013176"/>
            <a:ext cx="8351838" cy="12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2800"/>
              <a:t>Étape 7: ensuite, un nombre aléatoire compris entre 0 et 1 est sélectionné comme point de départ, copié dans une cellule «fixe» (coller&gt; valeur uniquement!) Et ajouté à la première valeur mise à l'échelle</a:t>
            </a:r>
            <a:endParaRPr lang="en-GB" sz="28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00" y="1267200"/>
            <a:ext cx="8733947" cy="36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236296" y="1484784"/>
            <a:ext cx="76398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614591"/>
            <a:ext cx="1640061" cy="61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2060848"/>
            <a:ext cx="1892300" cy="463550"/>
          </a:xfrm>
          <a:prstGeom prst="rect">
            <a:avLst/>
          </a:prstGeom>
          <a:noFill/>
          <a:ln w="254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386421" y="4593568"/>
            <a:ext cx="76398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16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8" name="Rectangle 14"/>
          <p:cNvSpPr>
            <a:spLocks noChangeArrowheads="1"/>
          </p:cNvSpPr>
          <p:nvPr/>
        </p:nvSpPr>
        <p:spPr bwMode="auto">
          <a:xfrm>
            <a:off x="539750" y="188640"/>
            <a:ext cx="8229600" cy="707886"/>
          </a:xfrm>
          <a:prstGeom prst="rect">
            <a:avLst/>
          </a:prstGeom>
          <a:noFill/>
          <a:extLst/>
        </p:spPr>
        <p:txBody>
          <a:bodyPr wrap="square" rtlCol="0">
            <a:spAutoFit/>
          </a:bodyPr>
          <a:lstStyle/>
          <a:p>
            <a:pPr algn="ctr"/>
            <a:r>
              <a:rPr lang="en-US" sz="4000" b="1" smtClean="0">
                <a:solidFill>
                  <a:srgbClr val="C00000"/>
                </a:solidFill>
                <a:latin typeface="+mj-lt"/>
              </a:rPr>
              <a:t>Exigences de base</a:t>
            </a:r>
            <a:endParaRPr lang="en-US" sz="4000" b="1">
              <a:solidFill>
                <a:srgbClr val="C00000"/>
              </a:solidFill>
              <a:latin typeface="+mj-lt"/>
            </a:endParaRPr>
          </a:p>
        </p:txBody>
      </p:sp>
      <p:sp>
        <p:nvSpPr>
          <p:cNvPr id="6" name="Content Placeholder 5"/>
          <p:cNvSpPr>
            <a:spLocks noGrp="1"/>
          </p:cNvSpPr>
          <p:nvPr>
            <p:ph idx="1"/>
          </p:nvPr>
        </p:nvSpPr>
        <p:spPr>
          <a:xfrm>
            <a:off x="334068" y="1268760"/>
            <a:ext cx="8640960" cy="5057520"/>
          </a:xfrm>
        </p:spPr>
        <p:txBody>
          <a:bodyPr>
            <a:normAutofit/>
          </a:bodyPr>
          <a:lstStyle/>
          <a:p>
            <a:pPr>
              <a:buClr>
                <a:srgbClr val="C00000"/>
              </a:buClr>
              <a:buFont typeface="Wingdings" pitchFamily="2" charset="2"/>
              <a:buChar char="§"/>
            </a:pPr>
            <a:r>
              <a:rPr lang="fr-FR">
                <a:latin typeface="+mj-lt"/>
              </a:rPr>
              <a:t>Besoin d'un point de départ unique pour </a:t>
            </a:r>
            <a:r>
              <a:rPr lang="fr-FR">
                <a:latin typeface="+mj-lt"/>
              </a:rPr>
              <a:t>la </a:t>
            </a:r>
            <a:r>
              <a:rPr lang="fr-FR" smtClean="0">
                <a:latin typeface="+mj-lt"/>
              </a:rPr>
              <a:t>mesure</a:t>
            </a:r>
          </a:p>
          <a:p>
            <a:pPr lvl="1">
              <a:buClr>
                <a:srgbClr val="C00000"/>
              </a:buClr>
              <a:buFont typeface="Wingdings" pitchFamily="2" charset="2"/>
              <a:buChar char="§"/>
            </a:pPr>
            <a:r>
              <a:rPr lang="es-ES">
                <a:latin typeface="+mj-lt"/>
              </a:rPr>
              <a:t>d</a:t>
            </a:r>
            <a:r>
              <a:rPr lang="es-ES" smtClean="0">
                <a:latin typeface="+mj-lt"/>
              </a:rPr>
              <a:t>istribution </a:t>
            </a:r>
            <a:r>
              <a:rPr lang="fr-FR" smtClean="0">
                <a:latin typeface="+mj-lt"/>
              </a:rPr>
              <a:t>des </a:t>
            </a:r>
            <a:r>
              <a:rPr lang="fr-FR">
                <a:latin typeface="+mj-lt"/>
              </a:rPr>
              <a:t>moustiquaires par </a:t>
            </a:r>
            <a:r>
              <a:rPr lang="fr-FR">
                <a:latin typeface="+mj-lt"/>
              </a:rPr>
              <a:t>équipe </a:t>
            </a:r>
            <a:r>
              <a:rPr lang="fr-FR" smtClean="0">
                <a:latin typeface="+mj-lt"/>
              </a:rPr>
              <a:t>d'étude</a:t>
            </a:r>
          </a:p>
          <a:p>
            <a:pPr lvl="1">
              <a:buClr>
                <a:srgbClr val="C00000"/>
              </a:buClr>
              <a:buFont typeface="Wingdings" pitchFamily="2" charset="2"/>
              <a:buChar char="§"/>
            </a:pPr>
            <a:r>
              <a:rPr lang="fr-FR">
                <a:latin typeface="+mj-lt"/>
              </a:rPr>
              <a:t>utiliser la distribution de campagne</a:t>
            </a:r>
            <a:r>
              <a:rPr lang="es-ES" smtClean="0">
                <a:latin typeface="+mj-lt"/>
              </a:rPr>
              <a:t>Durability </a:t>
            </a:r>
            <a:r>
              <a:rPr lang="es-ES" err="1" smtClean="0">
                <a:latin typeface="+mj-lt"/>
              </a:rPr>
              <a:t>assessment</a:t>
            </a:r>
            <a:r>
              <a:rPr lang="es-ES" smtClean="0">
                <a:latin typeface="+mj-lt"/>
              </a:rPr>
              <a:t> </a:t>
            </a:r>
            <a:r>
              <a:rPr lang="es-ES" err="1" smtClean="0">
                <a:latin typeface="+mj-lt"/>
              </a:rPr>
              <a:t>not</a:t>
            </a:r>
            <a:r>
              <a:rPr lang="es-ES" smtClean="0">
                <a:latin typeface="+mj-lt"/>
              </a:rPr>
              <a:t> </a:t>
            </a:r>
            <a:r>
              <a:rPr lang="es-ES" err="1" smtClean="0">
                <a:latin typeface="+mj-lt"/>
              </a:rPr>
              <a:t>feasible</a:t>
            </a:r>
            <a:r>
              <a:rPr lang="es-ES" smtClean="0">
                <a:latin typeface="+mj-lt"/>
              </a:rPr>
              <a:t> </a:t>
            </a:r>
            <a:r>
              <a:rPr lang="es-ES" err="1" smtClean="0">
                <a:latin typeface="+mj-lt"/>
              </a:rPr>
              <a:t>for</a:t>
            </a:r>
            <a:r>
              <a:rPr lang="es-ES" smtClean="0">
                <a:latin typeface="+mj-lt"/>
              </a:rPr>
              <a:t> </a:t>
            </a:r>
            <a:r>
              <a:rPr lang="es-ES" err="1" smtClean="0">
                <a:latin typeface="+mj-lt"/>
              </a:rPr>
              <a:t>continuous</a:t>
            </a:r>
            <a:r>
              <a:rPr lang="es-ES" smtClean="0">
                <a:latin typeface="+mj-lt"/>
              </a:rPr>
              <a:t> </a:t>
            </a:r>
            <a:r>
              <a:rPr lang="es-ES" err="1" smtClean="0">
                <a:latin typeface="+mj-lt"/>
              </a:rPr>
              <a:t>distribution</a:t>
            </a:r>
            <a:endParaRPr lang="es-ES" smtClean="0">
              <a:latin typeface="+mj-lt"/>
            </a:endParaRPr>
          </a:p>
          <a:p>
            <a:pPr>
              <a:buClr>
                <a:srgbClr val="C00000"/>
              </a:buClr>
              <a:buFont typeface="Wingdings" pitchFamily="2" charset="2"/>
              <a:buChar char="§"/>
            </a:pPr>
            <a:r>
              <a:rPr lang="fr-FR">
                <a:latin typeface="+mj-lt"/>
              </a:rPr>
              <a:t>Pour la surveillance de la durabilité après la campagne, un échantillon représentatif des moustiquaires distribuées est nécessaire.</a:t>
            </a:r>
            <a:endParaRPr lang="es-ES" smtClean="0">
              <a:latin typeface="+mj-lt"/>
            </a:endParaRPr>
          </a:p>
        </p:txBody>
      </p:sp>
    </p:spTree>
    <p:extLst>
      <p:ext uri="{BB962C8B-B14F-4D97-AF65-F5344CB8AC3E}">
        <p14:creationId xmlns:p14="http://schemas.microsoft.com/office/powerpoint/2010/main" val="377393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C00000"/>
                </a:solidFill>
                <a:ea typeface="+mn-ea"/>
                <a:cs typeface="+mn-cs"/>
              </a:rPr>
              <a:t>Outil d'échantillonnage en grappes</a:t>
            </a:r>
          </a:p>
        </p:txBody>
      </p:sp>
      <p:sp>
        <p:nvSpPr>
          <p:cNvPr id="5" name="Rectangle 3"/>
          <p:cNvSpPr>
            <a:spLocks noChangeArrowheads="1"/>
          </p:cNvSpPr>
          <p:nvPr/>
        </p:nvSpPr>
        <p:spPr bwMode="auto">
          <a:xfrm>
            <a:off x="286481" y="5085184"/>
            <a:ext cx="8351838" cy="12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2800"/>
              <a:t>Etape 8: maintenant, une sélection de grappes par PPS peut être faite en déterminant chaque fois que le redimensionné + aléatoire change le nombre entier</a:t>
            </a:r>
            <a:endParaRPr lang="en-GB" sz="280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00" y="1267200"/>
            <a:ext cx="8791784" cy="36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844824"/>
            <a:ext cx="2107723" cy="662806"/>
          </a:xfrm>
          <a:prstGeom prst="rect">
            <a:avLst/>
          </a:prstGeom>
          <a:noFill/>
          <a:ln w="254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940349" y="2348880"/>
            <a:ext cx="720080" cy="25327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918397" y="1700808"/>
            <a:ext cx="76398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07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C00000"/>
                </a:solidFill>
                <a:ea typeface="+mn-ea"/>
                <a:cs typeface="+mn-cs"/>
              </a:rPr>
              <a:t>Outil d'échantillonnage en grappes</a:t>
            </a:r>
          </a:p>
        </p:txBody>
      </p:sp>
      <p:sp>
        <p:nvSpPr>
          <p:cNvPr id="5" name="Rectangle 3"/>
          <p:cNvSpPr>
            <a:spLocks noChangeArrowheads="1"/>
          </p:cNvSpPr>
          <p:nvPr/>
        </p:nvSpPr>
        <p:spPr bwMode="auto">
          <a:xfrm>
            <a:off x="286481" y="5229200"/>
            <a:ext cx="8351838" cy="12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2800"/>
              <a:t>Étape 9: nous souhaitons maintenant filtrer </a:t>
            </a:r>
            <a:r>
              <a:rPr lang="fr-FR" sz="2800"/>
              <a:t>les </a:t>
            </a:r>
            <a:r>
              <a:rPr lang="fr-FR" sz="2800" smtClean="0"/>
              <a:t>grappes sélectionnés</a:t>
            </a:r>
            <a:r>
              <a:rPr lang="fr-FR" sz="2800"/>
              <a:t>. Pour ce faire, nous devons copier-coller la sélection dans une colonne "fixe" en utilisant "valeurs uniquement"</a:t>
            </a:r>
            <a:endParaRPr lang="en-GB" sz="280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00" y="1267200"/>
            <a:ext cx="8774903" cy="36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844824"/>
            <a:ext cx="291465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956376" y="2348880"/>
            <a:ext cx="432048" cy="2532720"/>
          </a:xfrm>
          <a:prstGeom prst="rect">
            <a:avLst/>
          </a:pr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300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C00000"/>
                </a:solidFill>
                <a:ea typeface="+mn-ea"/>
                <a:cs typeface="+mn-cs"/>
              </a:rPr>
              <a:t>Outil d'échantillonnage en grappes</a:t>
            </a:r>
          </a:p>
        </p:txBody>
      </p:sp>
      <p:sp>
        <p:nvSpPr>
          <p:cNvPr id="5" name="Rectangle 3"/>
          <p:cNvSpPr>
            <a:spLocks noChangeArrowheads="1"/>
          </p:cNvSpPr>
          <p:nvPr/>
        </p:nvSpPr>
        <p:spPr bwMode="auto">
          <a:xfrm>
            <a:off x="286481" y="5229200"/>
            <a:ext cx="8351838" cy="12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2800"/>
              <a:t>Étape 10: en utilisant “l’option de filtrage”, sélectionnez toutes les valeurs&gt; 0 dans “</a:t>
            </a:r>
            <a:endParaRPr lang="en-GB" sz="280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3"/>
            <a:ext cx="8864625" cy="29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674" y="2636912"/>
            <a:ext cx="2152650" cy="2051050"/>
          </a:xfrm>
          <a:prstGeom prst="rect">
            <a:avLst/>
          </a:prstGeom>
          <a:noFill/>
          <a:ln w="254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7812360" y="2564904"/>
            <a:ext cx="1080120" cy="72008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05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C00000"/>
                </a:solidFill>
                <a:ea typeface="+mn-ea"/>
                <a:cs typeface="+mn-cs"/>
              </a:rPr>
              <a:t>Outil d'échantillonnage en grappes</a:t>
            </a:r>
          </a:p>
        </p:txBody>
      </p:sp>
      <p:sp>
        <p:nvSpPr>
          <p:cNvPr id="5" name="Rectangle 3"/>
          <p:cNvSpPr>
            <a:spLocks noChangeArrowheads="1"/>
          </p:cNvSpPr>
          <p:nvPr/>
        </p:nvSpPr>
        <p:spPr bwMode="auto">
          <a:xfrm>
            <a:off x="286481" y="4725144"/>
            <a:ext cx="8351838" cy="12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2800"/>
              <a:t>Étape 11: Enfin, les grappes sélectionnées sont copiées-collées dans une nouvelle feuille appelée «grappes sélectionnées» et reçoivent un numéro de grappe 101-115 pour le site 1 et 201-215 pour le site 2.</a:t>
            </a:r>
            <a:endParaRPr lang="en-GB" sz="280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39" y="1484784"/>
            <a:ext cx="8125236" cy="31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5576" y="2085764"/>
            <a:ext cx="720080" cy="25327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67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1200329"/>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a:solidFill>
                  <a:srgbClr val="C00000"/>
                </a:solidFill>
                <a:ea typeface="+mn-ea"/>
                <a:cs typeface="+mn-cs"/>
              </a:rPr>
              <a:t>Que faire lorsque la base de sondage au niveau du cluster n'est pas disponible?</a:t>
            </a:r>
            <a:endParaRPr lang="en-US" sz="3600" b="1">
              <a:solidFill>
                <a:srgbClr val="C00000"/>
              </a:solidFill>
              <a:ea typeface="+mn-ea"/>
              <a:cs typeface="+mn-cs"/>
            </a:endParaRPr>
          </a:p>
        </p:txBody>
      </p:sp>
      <p:sp>
        <p:nvSpPr>
          <p:cNvPr id="5" name="Rectangle 3"/>
          <p:cNvSpPr>
            <a:spLocks noChangeArrowheads="1"/>
          </p:cNvSpPr>
          <p:nvPr/>
        </p:nvSpPr>
        <p:spPr bwMode="auto">
          <a:xfrm>
            <a:off x="324210" y="1772816"/>
            <a:ext cx="835183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2600"/>
              <a:t>Souvent, les listes de campagnes (micro-planification, enregistrement ou distribution) ne sont disponibles qu’à un niveau administratif supérieur (zone de couverture des établissements de santé, district, </a:t>
            </a:r>
            <a:r>
              <a:rPr lang="fr-FR" sz="2600"/>
              <a:t>etc</a:t>
            </a:r>
            <a:r>
              <a:rPr lang="fr-FR" sz="2600" smtClean="0"/>
              <a:t>.)</a:t>
            </a:r>
          </a:p>
          <a:p>
            <a:pPr marL="1066800" lvl="1" indent="-609600">
              <a:lnSpc>
                <a:spcPct val="90000"/>
              </a:lnSpc>
              <a:spcBef>
                <a:spcPct val="20000"/>
              </a:spcBef>
              <a:buClr>
                <a:schemeClr val="accent2"/>
              </a:buClr>
              <a:buFontTx/>
              <a:buChar char="•"/>
            </a:pPr>
            <a:r>
              <a:rPr lang="fr-FR" sz="2600"/>
              <a:t>Dans ce cas, le PPS est effectué comme décrit mais au </a:t>
            </a:r>
            <a:r>
              <a:rPr lang="fr-FR" sz="2600"/>
              <a:t>niveau </a:t>
            </a:r>
            <a:r>
              <a:rPr lang="fr-FR" sz="2600" smtClean="0"/>
              <a:t>supérieur</a:t>
            </a:r>
          </a:p>
          <a:p>
            <a:pPr marL="1066800" lvl="1" indent="-609600">
              <a:lnSpc>
                <a:spcPct val="90000"/>
              </a:lnSpc>
              <a:spcBef>
                <a:spcPct val="20000"/>
              </a:spcBef>
              <a:buClr>
                <a:schemeClr val="accent2"/>
              </a:buClr>
              <a:buFontTx/>
              <a:buChar char="•"/>
            </a:pPr>
            <a:r>
              <a:rPr lang="fr-FR" sz="2600"/>
              <a:t>Peut entraîner l’affectation de plusieurs clusters à </a:t>
            </a:r>
            <a:r>
              <a:rPr lang="fr-FR" sz="2600"/>
              <a:t>une </a:t>
            </a:r>
            <a:r>
              <a:rPr lang="fr-FR" sz="2600" smtClean="0"/>
              <a:t>unité</a:t>
            </a:r>
          </a:p>
          <a:p>
            <a:pPr marL="609600" indent="-609600">
              <a:lnSpc>
                <a:spcPct val="90000"/>
              </a:lnSpc>
              <a:spcBef>
                <a:spcPct val="20000"/>
              </a:spcBef>
              <a:buClr>
                <a:schemeClr val="accent2"/>
              </a:buClr>
              <a:buFontTx/>
              <a:buChar char="•"/>
            </a:pPr>
            <a:r>
              <a:rPr lang="fr-FR" sz="2600"/>
              <a:t>Dans une deuxième étape, une liste de toutes les grappes possibles (villages ou communautés) des unités sélectionnées de niveau supérieur est compilée et les grappes sont sélectionnées à l'aide d'un simple échantillonnage aléatoire.</a:t>
            </a:r>
            <a:endParaRPr lang="en-GB" sz="2600"/>
          </a:p>
        </p:txBody>
      </p:sp>
    </p:spTree>
    <p:extLst>
      <p:ext uri="{BB962C8B-B14F-4D97-AF65-F5344CB8AC3E}">
        <p14:creationId xmlns:p14="http://schemas.microsoft.com/office/powerpoint/2010/main" val="3709137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rgbClr val="C00000"/>
                </a:solidFill>
                <a:ea typeface="+mn-ea"/>
                <a:cs typeface="+mn-cs"/>
              </a:rPr>
              <a:t>Exercice </a:t>
            </a:r>
            <a:r>
              <a:rPr lang="en-US" sz="4000" b="1">
                <a:solidFill>
                  <a:srgbClr val="C00000"/>
                </a:solidFill>
                <a:ea typeface="+mn-ea"/>
                <a:cs typeface="+mn-cs"/>
              </a:rPr>
              <a:t>pratique</a:t>
            </a:r>
          </a:p>
        </p:txBody>
      </p:sp>
      <p:sp>
        <p:nvSpPr>
          <p:cNvPr id="5" name="Rectangle 3"/>
          <p:cNvSpPr>
            <a:spLocks noChangeArrowheads="1"/>
          </p:cNvSpPr>
          <p:nvPr/>
        </p:nvSpPr>
        <p:spPr bwMode="auto">
          <a:xfrm>
            <a:off x="539552" y="1052736"/>
            <a:ext cx="835183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2800"/>
              <a:t>Dans les documents sous "Taille de l’échantillon et échantillonnage en grappes", </a:t>
            </a:r>
            <a:r>
              <a:rPr lang="fr-FR" sz="2800"/>
              <a:t>vous </a:t>
            </a:r>
            <a:r>
              <a:rPr lang="fr-FR" sz="2800" smtClean="0"/>
              <a:t>trouverez:</a:t>
            </a:r>
          </a:p>
          <a:p>
            <a:pPr marL="1066800" lvl="1" indent="-609600">
              <a:lnSpc>
                <a:spcPct val="90000"/>
              </a:lnSpc>
              <a:spcBef>
                <a:spcPct val="20000"/>
              </a:spcBef>
              <a:buClr>
                <a:schemeClr val="accent2"/>
              </a:buClr>
              <a:buFontTx/>
              <a:buChar char="•"/>
            </a:pPr>
            <a:r>
              <a:rPr lang="fr-FR" sz="2800"/>
              <a:t>L'outil de taille d'échantillon </a:t>
            </a:r>
            <a:r>
              <a:rPr lang="fr-FR" sz="2800"/>
              <a:t>de </a:t>
            </a:r>
            <a:r>
              <a:rPr lang="fr-FR" sz="2800" smtClean="0"/>
              <a:t>SD </a:t>
            </a:r>
            <a:r>
              <a:rPr lang="en-GB" sz="2800" smtClean="0"/>
              <a:t>(fichier </a:t>
            </a:r>
            <a:r>
              <a:rPr lang="en-GB" sz="2800" smtClean="0"/>
              <a:t>2h…)</a:t>
            </a:r>
          </a:p>
          <a:p>
            <a:pPr marL="1066800" lvl="1" indent="-609600">
              <a:lnSpc>
                <a:spcPct val="90000"/>
              </a:lnSpc>
              <a:spcBef>
                <a:spcPct val="20000"/>
              </a:spcBef>
              <a:buClr>
                <a:schemeClr val="accent2"/>
              </a:buClr>
              <a:buFontTx/>
              <a:buChar char="•"/>
            </a:pPr>
            <a:r>
              <a:rPr lang="fr-FR" sz="2800"/>
              <a:t>Outil d'échantillonnage par </a:t>
            </a:r>
            <a:r>
              <a:rPr lang="fr-FR" sz="2800"/>
              <a:t>grappes </a:t>
            </a:r>
            <a:r>
              <a:rPr lang="fr-FR" sz="2800" smtClean="0"/>
              <a:t>PPS</a:t>
            </a:r>
          </a:p>
          <a:p>
            <a:pPr marL="1524000" lvl="2" indent="-609600">
              <a:lnSpc>
                <a:spcPct val="90000"/>
              </a:lnSpc>
              <a:spcBef>
                <a:spcPct val="20000"/>
              </a:spcBef>
              <a:buClr>
                <a:schemeClr val="accent2"/>
              </a:buClr>
              <a:buFontTx/>
              <a:buChar char="•"/>
            </a:pPr>
            <a:r>
              <a:rPr lang="en-GB" sz="2800"/>
              <a:t>L'outil pas </a:t>
            </a:r>
            <a:r>
              <a:rPr lang="en-GB" sz="2800"/>
              <a:t>encore </a:t>
            </a:r>
            <a:r>
              <a:rPr lang="en-GB" sz="2800" smtClean="0"/>
              <a:t>rempli</a:t>
            </a:r>
          </a:p>
          <a:p>
            <a:pPr marL="1066800" lvl="1" indent="-609600">
              <a:lnSpc>
                <a:spcPct val="90000"/>
              </a:lnSpc>
              <a:spcBef>
                <a:spcPct val="20000"/>
              </a:spcBef>
              <a:buClr>
                <a:schemeClr val="accent2"/>
              </a:buClr>
              <a:buFontTx/>
              <a:buChar char="•"/>
            </a:pPr>
            <a:r>
              <a:rPr lang="fr-FR" sz="2800"/>
              <a:t>Données de la base </a:t>
            </a:r>
            <a:r>
              <a:rPr lang="fr-FR" sz="2800"/>
              <a:t>de </a:t>
            </a:r>
            <a:r>
              <a:rPr lang="fr-FR" sz="2800" smtClean="0"/>
              <a:t>sondage</a:t>
            </a:r>
          </a:p>
          <a:p>
            <a:pPr marL="1524000" lvl="2" indent="-609600">
              <a:lnSpc>
                <a:spcPct val="90000"/>
              </a:lnSpc>
              <a:spcBef>
                <a:spcPct val="20000"/>
              </a:spcBef>
              <a:buClr>
                <a:schemeClr val="accent2"/>
              </a:buClr>
              <a:buFontTx/>
              <a:buChar char="•"/>
            </a:pPr>
            <a:r>
              <a:rPr lang="fr-FR" sz="2800"/>
              <a:t>Exemple de base de sondage </a:t>
            </a:r>
            <a:r>
              <a:rPr lang="fr-FR" sz="2800"/>
              <a:t>du </a:t>
            </a:r>
            <a:r>
              <a:rPr lang="fr-FR" sz="2800" smtClean="0"/>
              <a:t>Kenya</a:t>
            </a:r>
          </a:p>
          <a:p>
            <a:pPr marL="1066800" lvl="1" indent="-609600">
              <a:lnSpc>
                <a:spcPct val="90000"/>
              </a:lnSpc>
              <a:spcBef>
                <a:spcPct val="20000"/>
              </a:spcBef>
              <a:buClr>
                <a:schemeClr val="accent2"/>
              </a:buClr>
              <a:buFontTx/>
              <a:buChar char="•"/>
            </a:pPr>
            <a:r>
              <a:rPr lang="fr-FR" sz="2800"/>
              <a:t>Échantillonnage en grappes PPS rempli également à </a:t>
            </a:r>
            <a:r>
              <a:rPr lang="fr-FR" sz="2800"/>
              <a:t>titre </a:t>
            </a:r>
            <a:r>
              <a:rPr lang="fr-FR" sz="2800" smtClean="0"/>
              <a:t>d'exemple</a:t>
            </a:r>
          </a:p>
          <a:p>
            <a:pPr marL="1524000" lvl="2" indent="-609600">
              <a:lnSpc>
                <a:spcPct val="90000"/>
              </a:lnSpc>
              <a:spcBef>
                <a:spcPct val="20000"/>
              </a:spcBef>
              <a:buClr>
                <a:schemeClr val="accent2"/>
              </a:buClr>
              <a:buFontTx/>
              <a:buChar char="•"/>
            </a:pPr>
            <a:r>
              <a:rPr lang="fr-FR" sz="2800"/>
              <a:t>L'outil rempli avec les données du Kenya pour voir à quoi il devrait ressembler</a:t>
            </a:r>
            <a:endParaRPr lang="en-GB" sz="2800" smtClean="0"/>
          </a:p>
        </p:txBody>
      </p:sp>
    </p:spTree>
    <p:extLst>
      <p:ext uri="{BB962C8B-B14F-4D97-AF65-F5344CB8AC3E}">
        <p14:creationId xmlns:p14="http://schemas.microsoft.com/office/powerpoint/2010/main" val="2168621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0687" y="260648"/>
            <a:ext cx="8229600" cy="70788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C00000"/>
                </a:solidFill>
                <a:ea typeface="+mn-ea"/>
                <a:cs typeface="+mn-cs"/>
              </a:rPr>
              <a:t>Exercice </a:t>
            </a:r>
            <a:r>
              <a:rPr lang="en-US" sz="4000" b="1" smtClean="0">
                <a:solidFill>
                  <a:srgbClr val="C00000"/>
                </a:solidFill>
                <a:ea typeface="+mn-ea"/>
                <a:cs typeface="+mn-cs"/>
              </a:rPr>
              <a:t>pratique</a:t>
            </a:r>
            <a:r>
              <a:rPr lang="en-US" sz="4000" b="1" smtClean="0">
                <a:solidFill>
                  <a:srgbClr val="C00000"/>
                </a:solidFill>
                <a:ea typeface="+mn-ea"/>
                <a:cs typeface="+mn-cs"/>
              </a:rPr>
              <a:t> </a:t>
            </a:r>
            <a:r>
              <a:rPr lang="en-US" sz="4000" b="1" smtClean="0">
                <a:solidFill>
                  <a:srgbClr val="C00000"/>
                </a:solidFill>
                <a:ea typeface="+mn-ea"/>
                <a:cs typeface="+mn-cs"/>
              </a:rPr>
              <a:t>(2)</a:t>
            </a:r>
            <a:endParaRPr lang="en-US" sz="4000" b="1">
              <a:solidFill>
                <a:srgbClr val="C00000"/>
              </a:solidFill>
              <a:ea typeface="+mn-ea"/>
              <a:cs typeface="+mn-cs"/>
            </a:endParaRPr>
          </a:p>
        </p:txBody>
      </p:sp>
      <p:sp>
        <p:nvSpPr>
          <p:cNvPr id="5" name="Rectangle 3"/>
          <p:cNvSpPr>
            <a:spLocks noChangeArrowheads="1"/>
          </p:cNvSpPr>
          <p:nvPr/>
        </p:nvSpPr>
        <p:spPr bwMode="auto">
          <a:xfrm>
            <a:off x="539552" y="1052736"/>
            <a:ext cx="835183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2800"/>
              <a:t>Ouvrez le calculateur de taille d'échantillon et ajustez la taille d'échantillon pour une situation où la taille moyenne des ménages n'est que de 4,0 mais que nous avons toujours besoin d'au moins 345 moustiquaires </a:t>
            </a:r>
            <a:r>
              <a:rPr lang="fr-FR" sz="2800"/>
              <a:t>de </a:t>
            </a:r>
            <a:r>
              <a:rPr lang="fr-FR" sz="2800"/>
              <a:t>base de référence. </a:t>
            </a:r>
          </a:p>
          <a:p>
            <a:pPr marL="609600" indent="-609600">
              <a:lnSpc>
                <a:spcPct val="90000"/>
              </a:lnSpc>
              <a:spcBef>
                <a:spcPct val="20000"/>
              </a:spcBef>
              <a:buClr>
                <a:schemeClr val="accent2"/>
              </a:buClr>
              <a:buFontTx/>
              <a:buChar char="•"/>
            </a:pPr>
            <a:r>
              <a:rPr lang="fr-FR" sz="2800"/>
              <a:t>Utilisez l'outil d'échantillonnage PPS et les données de la base de sondage Kenya pour effectuer une sélection PPS de 15 grappes et les copier dans la feuille «grappes </a:t>
            </a:r>
            <a:r>
              <a:rPr lang="fr-FR" sz="2800"/>
              <a:t>sélectionnées</a:t>
            </a:r>
            <a:r>
              <a:rPr lang="fr-FR" sz="2800" smtClean="0"/>
              <a:t>».</a:t>
            </a:r>
          </a:p>
          <a:p>
            <a:pPr marL="609600" indent="-609600">
              <a:lnSpc>
                <a:spcPct val="90000"/>
              </a:lnSpc>
              <a:spcBef>
                <a:spcPct val="20000"/>
              </a:spcBef>
              <a:buClr>
                <a:schemeClr val="accent2"/>
              </a:buClr>
              <a:buFontTx/>
              <a:buChar char="•"/>
            </a:pPr>
            <a:r>
              <a:rPr lang="fr-FR" sz="2800"/>
              <a:t>Jouez avec l'outil pour comprendre son fonctionnement</a:t>
            </a:r>
            <a:endParaRPr lang="en-GB" sz="2800"/>
          </a:p>
        </p:txBody>
      </p:sp>
    </p:spTree>
    <p:extLst>
      <p:ext uri="{BB962C8B-B14F-4D97-AF65-F5344CB8AC3E}">
        <p14:creationId xmlns:p14="http://schemas.microsoft.com/office/powerpoint/2010/main" val="231130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8" name="Rectangle 14"/>
          <p:cNvSpPr>
            <a:spLocks noChangeArrowheads="1"/>
          </p:cNvSpPr>
          <p:nvPr/>
        </p:nvSpPr>
        <p:spPr bwMode="auto">
          <a:xfrm>
            <a:off x="539750" y="188640"/>
            <a:ext cx="8229600" cy="707886"/>
          </a:xfrm>
          <a:prstGeom prst="rect">
            <a:avLst/>
          </a:prstGeom>
          <a:noFill/>
          <a:extLst/>
        </p:spPr>
        <p:txBody>
          <a:bodyPr wrap="square" rtlCol="0">
            <a:spAutoFit/>
          </a:bodyPr>
          <a:lstStyle/>
          <a:p>
            <a:pPr algn="ctr"/>
            <a:r>
              <a:rPr lang="en-US" sz="4000" b="1" smtClean="0">
                <a:solidFill>
                  <a:srgbClr val="C00000"/>
                </a:solidFill>
                <a:latin typeface="+mj-lt"/>
              </a:rPr>
              <a:t>Conception précoce - </a:t>
            </a:r>
            <a:r>
              <a:rPr lang="en-US" sz="4000" b="1" smtClean="0">
                <a:solidFill>
                  <a:srgbClr val="C00000"/>
                </a:solidFill>
                <a:latin typeface="+mj-lt"/>
              </a:rPr>
              <a:t>WHOPES</a:t>
            </a:r>
            <a:endParaRPr lang="en-US" sz="4000" b="1">
              <a:solidFill>
                <a:srgbClr val="C00000"/>
              </a:solidFill>
              <a:latin typeface="+mj-lt"/>
            </a:endParaRPr>
          </a:p>
        </p:txBody>
      </p:sp>
      <p:sp>
        <p:nvSpPr>
          <p:cNvPr id="6" name="Content Placeholder 5"/>
          <p:cNvSpPr>
            <a:spLocks noGrp="1"/>
          </p:cNvSpPr>
          <p:nvPr>
            <p:ph idx="1"/>
          </p:nvPr>
        </p:nvSpPr>
        <p:spPr>
          <a:xfrm>
            <a:off x="334070" y="1124744"/>
            <a:ext cx="8640960" cy="1440160"/>
          </a:xfrm>
        </p:spPr>
        <p:txBody>
          <a:bodyPr>
            <a:normAutofit/>
          </a:bodyPr>
          <a:lstStyle/>
          <a:p>
            <a:pPr>
              <a:buClr>
                <a:srgbClr val="C00000"/>
              </a:buClr>
              <a:buFont typeface="Wingdings" pitchFamily="2" charset="2"/>
              <a:buChar char="§"/>
            </a:pPr>
            <a:r>
              <a:rPr lang="es-ES" smtClean="0">
                <a:latin typeface="+mj-lt"/>
              </a:rPr>
              <a:t>Essais de terrain de phase III WHOPES</a:t>
            </a:r>
            <a:endParaRPr lang="es-ES" smtClean="0">
              <a:latin typeface="+mj-lt"/>
            </a:endParaRPr>
          </a:p>
          <a:p>
            <a:pPr>
              <a:buClr>
                <a:srgbClr val="C00000"/>
              </a:buClr>
              <a:buFont typeface="Wingdings" pitchFamily="2" charset="2"/>
              <a:buChar char="§"/>
            </a:pPr>
            <a:r>
              <a:rPr lang="fr-FR">
                <a:latin typeface="+mj-lt"/>
              </a:rPr>
              <a:t>Focus sur le bio-dosage et les résidus chimiques</a:t>
            </a:r>
            <a:endParaRPr lang="es-ES" smtClean="0">
              <a:latin typeface="+mj-l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059" y="2564904"/>
            <a:ext cx="2659732" cy="399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715624" y="2735786"/>
            <a:ext cx="5004556" cy="1979603"/>
            <a:chOff x="395536" y="3284984"/>
            <a:chExt cx="5004556" cy="1979603"/>
          </a:xfrm>
        </p:grpSpPr>
        <p:sp>
          <p:nvSpPr>
            <p:cNvPr id="2" name="Rectangle 1"/>
            <p:cNvSpPr/>
            <p:nvPr/>
          </p:nvSpPr>
          <p:spPr>
            <a:xfrm>
              <a:off x="395536" y="3284984"/>
              <a:ext cx="648072" cy="1008112"/>
            </a:xfrm>
            <a:prstGeom prst="rect">
              <a:avLst/>
            </a:prstGeom>
            <a:solidFill>
              <a:srgbClr val="FFFF99"/>
            </a:solidFill>
            <a:ln w="254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US" kern="0">
                <a:solidFill>
                  <a:srgbClr val="000000"/>
                </a:solidFill>
                <a:latin typeface="Calibri"/>
              </a:endParaRPr>
            </a:p>
          </p:txBody>
        </p:sp>
        <p:sp>
          <p:nvSpPr>
            <p:cNvPr id="7" name="Rectangle 6"/>
            <p:cNvSpPr/>
            <p:nvPr/>
          </p:nvSpPr>
          <p:spPr>
            <a:xfrm>
              <a:off x="1835696" y="3501008"/>
              <a:ext cx="648072" cy="792088"/>
            </a:xfrm>
            <a:prstGeom prst="rect">
              <a:avLst/>
            </a:prstGeom>
            <a:solidFill>
              <a:srgbClr val="FFFF99"/>
            </a:solidFill>
            <a:ln w="254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US" kern="0">
                <a:solidFill>
                  <a:srgbClr val="000000"/>
                </a:solidFill>
                <a:latin typeface="Calibri"/>
              </a:endParaRPr>
            </a:p>
          </p:txBody>
        </p:sp>
        <p:sp>
          <p:nvSpPr>
            <p:cNvPr id="8" name="Rectangle 7"/>
            <p:cNvSpPr/>
            <p:nvPr/>
          </p:nvSpPr>
          <p:spPr>
            <a:xfrm>
              <a:off x="3347864" y="3717032"/>
              <a:ext cx="648072" cy="576064"/>
            </a:xfrm>
            <a:prstGeom prst="rect">
              <a:avLst/>
            </a:prstGeom>
            <a:solidFill>
              <a:srgbClr val="FFFF99"/>
            </a:solidFill>
            <a:ln w="254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US" kern="0">
                <a:solidFill>
                  <a:srgbClr val="000000"/>
                </a:solidFill>
                <a:latin typeface="Calibri"/>
              </a:endParaRPr>
            </a:p>
          </p:txBody>
        </p:sp>
        <p:sp>
          <p:nvSpPr>
            <p:cNvPr id="9" name="Rectangle 8"/>
            <p:cNvSpPr/>
            <p:nvPr/>
          </p:nvSpPr>
          <p:spPr>
            <a:xfrm>
              <a:off x="4752020" y="3897052"/>
              <a:ext cx="648072" cy="396044"/>
            </a:xfrm>
            <a:prstGeom prst="rect">
              <a:avLst/>
            </a:prstGeom>
            <a:solidFill>
              <a:srgbClr val="FFFF99"/>
            </a:solidFill>
            <a:ln w="254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US" kern="0">
                <a:solidFill>
                  <a:srgbClr val="000000"/>
                </a:solidFill>
                <a:latin typeface="Calibri"/>
              </a:endParaRPr>
            </a:p>
          </p:txBody>
        </p:sp>
        <p:sp>
          <p:nvSpPr>
            <p:cNvPr id="3" name="Down Arrow 2"/>
            <p:cNvSpPr/>
            <p:nvPr/>
          </p:nvSpPr>
          <p:spPr>
            <a:xfrm>
              <a:off x="2051720" y="4561619"/>
              <a:ext cx="216024" cy="307541"/>
            </a:xfrm>
            <a:prstGeom prst="downArrow">
              <a:avLst/>
            </a:prstGeom>
            <a:solidFill>
              <a:srgbClr val="C00000"/>
            </a:solidFill>
            <a:ln w="25400">
              <a:solidFill>
                <a:srgbClr val="C00000"/>
              </a:solidFill>
              <a:miter lim="800000"/>
              <a:headEnd/>
              <a:tailEnd/>
            </a:ln>
            <a:effectLst/>
          </p:spPr>
          <p:txBody>
            <a:bodyPr wrap="none" rtlCol="0" anchor="ctr"/>
            <a:lstStyle/>
            <a:p>
              <a:pPr algn="ctr"/>
              <a:endParaRPr lang="en-US" kern="0">
                <a:solidFill>
                  <a:srgbClr val="000000"/>
                </a:solidFill>
                <a:latin typeface="Calibri"/>
              </a:endParaRPr>
            </a:p>
          </p:txBody>
        </p:sp>
        <p:sp>
          <p:nvSpPr>
            <p:cNvPr id="10" name="Down Arrow 9"/>
            <p:cNvSpPr/>
            <p:nvPr/>
          </p:nvSpPr>
          <p:spPr>
            <a:xfrm>
              <a:off x="3563888" y="4561619"/>
              <a:ext cx="216024" cy="307541"/>
            </a:xfrm>
            <a:prstGeom prst="downArrow">
              <a:avLst/>
            </a:prstGeom>
            <a:solidFill>
              <a:srgbClr val="C00000"/>
            </a:solidFill>
            <a:ln w="25400">
              <a:solidFill>
                <a:srgbClr val="C00000"/>
              </a:solidFill>
              <a:miter lim="800000"/>
              <a:headEnd/>
              <a:tailEnd/>
            </a:ln>
            <a:effectLst/>
          </p:spPr>
          <p:txBody>
            <a:bodyPr wrap="none" rtlCol="0" anchor="ctr"/>
            <a:lstStyle/>
            <a:p>
              <a:pPr algn="ctr"/>
              <a:endParaRPr lang="en-US" kern="0">
                <a:solidFill>
                  <a:srgbClr val="000000"/>
                </a:solidFill>
                <a:latin typeface="Calibri"/>
              </a:endParaRPr>
            </a:p>
          </p:txBody>
        </p:sp>
        <p:sp>
          <p:nvSpPr>
            <p:cNvPr id="11" name="Down Arrow 10"/>
            <p:cNvSpPr/>
            <p:nvPr/>
          </p:nvSpPr>
          <p:spPr>
            <a:xfrm>
              <a:off x="4968044" y="4561619"/>
              <a:ext cx="216024" cy="307541"/>
            </a:xfrm>
            <a:prstGeom prst="downArrow">
              <a:avLst/>
            </a:prstGeom>
            <a:solidFill>
              <a:srgbClr val="C00000"/>
            </a:solidFill>
            <a:ln w="25400">
              <a:solidFill>
                <a:srgbClr val="C00000"/>
              </a:solidFill>
              <a:miter lim="800000"/>
              <a:headEnd/>
              <a:tailEnd/>
            </a:ln>
            <a:effectLst/>
          </p:spPr>
          <p:txBody>
            <a:bodyPr wrap="none" rtlCol="0" anchor="ctr"/>
            <a:lstStyle/>
            <a:p>
              <a:pPr algn="ctr"/>
              <a:endParaRPr lang="en-US" kern="0">
                <a:solidFill>
                  <a:srgbClr val="000000"/>
                </a:solidFill>
                <a:latin typeface="Calibri"/>
              </a:endParaRPr>
            </a:p>
          </p:txBody>
        </p:sp>
        <p:sp>
          <p:nvSpPr>
            <p:cNvPr id="12" name="Rectangle 11"/>
            <p:cNvSpPr/>
            <p:nvPr/>
          </p:nvSpPr>
          <p:spPr>
            <a:xfrm>
              <a:off x="1835696" y="5013176"/>
              <a:ext cx="648072" cy="198022"/>
            </a:xfrm>
            <a:prstGeom prst="rect">
              <a:avLst/>
            </a:prstGeom>
            <a:solidFill>
              <a:srgbClr val="FFFF99"/>
            </a:solidFill>
            <a:ln w="254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US" kern="0">
                <a:solidFill>
                  <a:srgbClr val="000000"/>
                </a:solidFill>
                <a:latin typeface="Calibri"/>
              </a:endParaRPr>
            </a:p>
          </p:txBody>
        </p:sp>
        <p:sp>
          <p:nvSpPr>
            <p:cNvPr id="13" name="Rectangle 12"/>
            <p:cNvSpPr/>
            <p:nvPr/>
          </p:nvSpPr>
          <p:spPr>
            <a:xfrm>
              <a:off x="3347864" y="5066565"/>
              <a:ext cx="648072" cy="198022"/>
            </a:xfrm>
            <a:prstGeom prst="rect">
              <a:avLst/>
            </a:prstGeom>
            <a:solidFill>
              <a:srgbClr val="FFFF99"/>
            </a:solidFill>
            <a:ln w="254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US" kern="0">
                <a:solidFill>
                  <a:srgbClr val="000000"/>
                </a:solidFill>
                <a:latin typeface="Calibri"/>
              </a:endParaRPr>
            </a:p>
          </p:txBody>
        </p:sp>
        <p:sp>
          <p:nvSpPr>
            <p:cNvPr id="14" name="Rectangle 13"/>
            <p:cNvSpPr/>
            <p:nvPr/>
          </p:nvSpPr>
          <p:spPr>
            <a:xfrm>
              <a:off x="4752020" y="5013176"/>
              <a:ext cx="648072" cy="198022"/>
            </a:xfrm>
            <a:prstGeom prst="rect">
              <a:avLst/>
            </a:prstGeom>
            <a:solidFill>
              <a:srgbClr val="FFFF99"/>
            </a:solidFill>
            <a:ln w="254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endParaRPr lang="en-US" kern="0">
                <a:solidFill>
                  <a:srgbClr val="000000"/>
                </a:solidFill>
                <a:latin typeface="Calibri"/>
              </a:endParaRPr>
            </a:p>
          </p:txBody>
        </p:sp>
      </p:grpSp>
      <p:sp>
        <p:nvSpPr>
          <p:cNvPr id="15" name="Content Placeholder 5"/>
          <p:cNvSpPr txBox="1">
            <a:spLocks/>
          </p:cNvSpPr>
          <p:nvPr/>
        </p:nvSpPr>
        <p:spPr>
          <a:xfrm>
            <a:off x="340746" y="5146984"/>
            <a:ext cx="5754313"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buFont typeface="Wingdings" pitchFamily="2" charset="2"/>
              <a:buChar char="§"/>
            </a:pPr>
            <a:r>
              <a:rPr lang="fr-FR" smtClean="0">
                <a:latin typeface="+mj-lt"/>
              </a:rPr>
              <a:t>Pas </a:t>
            </a:r>
            <a:r>
              <a:rPr lang="fr-FR">
                <a:latin typeface="+mj-lt"/>
              </a:rPr>
              <a:t>idéal pour la surveillance de </a:t>
            </a:r>
            <a:r>
              <a:rPr lang="fr-FR">
                <a:latin typeface="+mj-lt"/>
              </a:rPr>
              <a:t>la </a:t>
            </a:r>
            <a:r>
              <a:rPr lang="fr-FR" smtClean="0">
                <a:latin typeface="+mj-lt"/>
              </a:rPr>
              <a:t>durabilité de MILD</a:t>
            </a:r>
            <a:endParaRPr lang="es-ES" smtClean="0">
              <a:latin typeface="+mj-lt"/>
            </a:endParaRPr>
          </a:p>
        </p:txBody>
      </p:sp>
    </p:spTree>
    <p:extLst>
      <p:ext uri="{BB962C8B-B14F-4D97-AF65-F5344CB8AC3E}">
        <p14:creationId xmlns:p14="http://schemas.microsoft.com/office/powerpoint/2010/main" val="656497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50948" y="-19548"/>
            <a:ext cx="8515065" cy="8809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00529B"/>
                </a:solidFill>
                <a:latin typeface="+mj-lt"/>
                <a:ea typeface="ＭＳ Ｐゴシック" charset="-128"/>
                <a:cs typeface="ＭＳ Ｐゴシック" charset="-128"/>
              </a:defRPr>
            </a:lvl1pPr>
            <a:lvl2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2pPr>
            <a:lvl3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3pPr>
            <a:lvl4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4pPr>
            <a:lvl5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000" b="1">
                <a:solidFill>
                  <a:srgbClr val="00529B"/>
                </a:solidFill>
                <a:latin typeface="Arial" charset="0"/>
              </a:defRPr>
            </a:lvl6pPr>
            <a:lvl7pPr marL="914400" algn="ctr" rtl="0" eaLnBrk="1" fontAlgn="base" hangingPunct="1">
              <a:spcBef>
                <a:spcPct val="0"/>
              </a:spcBef>
              <a:spcAft>
                <a:spcPct val="0"/>
              </a:spcAft>
              <a:defRPr sz="4000" b="1">
                <a:solidFill>
                  <a:srgbClr val="00529B"/>
                </a:solidFill>
                <a:latin typeface="Arial" charset="0"/>
              </a:defRPr>
            </a:lvl7pPr>
            <a:lvl8pPr marL="1371600" algn="ctr" rtl="0" eaLnBrk="1" fontAlgn="base" hangingPunct="1">
              <a:spcBef>
                <a:spcPct val="0"/>
              </a:spcBef>
              <a:spcAft>
                <a:spcPct val="0"/>
              </a:spcAft>
              <a:defRPr sz="4000" b="1">
                <a:solidFill>
                  <a:srgbClr val="00529B"/>
                </a:solidFill>
                <a:latin typeface="Arial" charset="0"/>
              </a:defRPr>
            </a:lvl8pPr>
            <a:lvl9pPr marL="1828800" algn="ctr" rtl="0" eaLnBrk="1" fontAlgn="base" hangingPunct="1">
              <a:spcBef>
                <a:spcPct val="0"/>
              </a:spcBef>
              <a:spcAft>
                <a:spcPct val="0"/>
              </a:spcAft>
              <a:defRPr sz="4000" b="1">
                <a:solidFill>
                  <a:srgbClr val="00529B"/>
                </a:solidFill>
                <a:latin typeface="Arial" charset="0"/>
              </a:defRPr>
            </a:lvl9pPr>
          </a:lstStyle>
          <a:p>
            <a:pPr algn="ctr"/>
            <a:r>
              <a:rPr lang="fr-FR" sz="3200" kern="0">
                <a:solidFill>
                  <a:srgbClr val="C00000"/>
                </a:solidFill>
                <a:cs typeface="Calibri"/>
              </a:rPr>
              <a:t>Options de conception pour la post-campagne</a:t>
            </a:r>
            <a:endParaRPr lang="en-US" sz="3200" kern="0">
              <a:solidFill>
                <a:srgbClr val="C00000"/>
              </a:solidFill>
              <a:latin typeface="Calibri"/>
              <a:cs typeface="Calibri"/>
            </a:endParaRPr>
          </a:p>
        </p:txBody>
      </p:sp>
      <p:cxnSp>
        <p:nvCxnSpPr>
          <p:cNvPr id="37" name="Straight Arrow Connector 36"/>
          <p:cNvCxnSpPr/>
          <p:nvPr/>
        </p:nvCxnSpPr>
        <p:spPr bwMode="auto">
          <a:xfrm>
            <a:off x="1485778" y="1814388"/>
            <a:ext cx="6754640" cy="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54" name="Oval 53"/>
          <p:cNvSpPr>
            <a:spLocks noChangeAspect="1"/>
          </p:cNvSpPr>
          <p:nvPr/>
        </p:nvSpPr>
        <p:spPr bwMode="auto">
          <a:xfrm>
            <a:off x="3246708" y="1670806"/>
            <a:ext cx="252256" cy="2520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5" name="Oval 54"/>
          <p:cNvSpPr>
            <a:spLocks noChangeAspect="1"/>
          </p:cNvSpPr>
          <p:nvPr/>
        </p:nvSpPr>
        <p:spPr bwMode="auto">
          <a:xfrm>
            <a:off x="5061210" y="1654351"/>
            <a:ext cx="252256" cy="2520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56" name="Oval 55"/>
          <p:cNvSpPr>
            <a:spLocks noChangeAspect="1"/>
          </p:cNvSpPr>
          <p:nvPr/>
        </p:nvSpPr>
        <p:spPr bwMode="auto">
          <a:xfrm>
            <a:off x="6852499" y="1687108"/>
            <a:ext cx="252256" cy="2520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57" name="TextBox 56"/>
          <p:cNvSpPr txBox="1"/>
          <p:nvPr/>
        </p:nvSpPr>
        <p:spPr>
          <a:xfrm>
            <a:off x="1344513" y="1947859"/>
            <a:ext cx="1392876" cy="369332"/>
          </a:xfrm>
          <a:prstGeom prst="rect">
            <a:avLst/>
          </a:prstGeom>
          <a:noFill/>
        </p:spPr>
        <p:txBody>
          <a:bodyPr wrap="square" rtlCol="0">
            <a:spAutoFit/>
          </a:bodyPr>
          <a:lstStyle/>
          <a:p>
            <a:r>
              <a:rPr lang="es-ES" sz="1800" err="1" smtClean="0">
                <a:latin typeface="Calibri" panose="020F0502020204030204" pitchFamily="34" charset="0"/>
              </a:rPr>
              <a:t>Distribution</a:t>
            </a:r>
            <a:endParaRPr lang="en-US" sz="1800">
              <a:latin typeface="Calibri" panose="020F0502020204030204" pitchFamily="34" charset="0"/>
            </a:endParaRPr>
          </a:p>
        </p:txBody>
      </p:sp>
      <p:sp>
        <p:nvSpPr>
          <p:cNvPr id="59" name="TextBox 58"/>
          <p:cNvSpPr txBox="1"/>
          <p:nvPr/>
        </p:nvSpPr>
        <p:spPr>
          <a:xfrm>
            <a:off x="3246708" y="1949206"/>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21" name="Oval 20"/>
          <p:cNvSpPr>
            <a:spLocks noChangeAspect="1"/>
          </p:cNvSpPr>
          <p:nvPr/>
        </p:nvSpPr>
        <p:spPr bwMode="auto">
          <a:xfrm>
            <a:off x="1370785" y="1697206"/>
            <a:ext cx="252256" cy="252000"/>
          </a:xfrm>
          <a:prstGeom prst="ellipse">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2" name="TextBox 21"/>
          <p:cNvSpPr txBox="1"/>
          <p:nvPr/>
        </p:nvSpPr>
        <p:spPr>
          <a:xfrm>
            <a:off x="5048074" y="1939108"/>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23" name="TextBox 22"/>
          <p:cNvSpPr txBox="1"/>
          <p:nvPr/>
        </p:nvSpPr>
        <p:spPr>
          <a:xfrm>
            <a:off x="6852499" y="1949206"/>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2" name="Down Arrow 1"/>
          <p:cNvSpPr/>
          <p:nvPr/>
        </p:nvSpPr>
        <p:spPr bwMode="auto">
          <a:xfrm>
            <a:off x="1638179" y="1108440"/>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TextBox 2"/>
          <p:cNvSpPr txBox="1"/>
          <p:nvPr/>
        </p:nvSpPr>
        <p:spPr>
          <a:xfrm>
            <a:off x="186147" y="676708"/>
            <a:ext cx="5001191" cy="369332"/>
          </a:xfrm>
          <a:prstGeom prst="rect">
            <a:avLst/>
          </a:prstGeom>
          <a:noFill/>
        </p:spPr>
        <p:txBody>
          <a:bodyPr wrap="square" rtlCol="0">
            <a:spAutoFit/>
          </a:bodyPr>
          <a:lstStyle/>
          <a:p>
            <a:r>
              <a:rPr lang="es-ES" b="1" err="1" smtClean="0">
                <a:latin typeface="Calibri" panose="020F0502020204030204" pitchFamily="34" charset="0"/>
              </a:rPr>
              <a:t>Prospective</a:t>
            </a:r>
            <a:r>
              <a:rPr lang="es-ES" b="1" smtClean="0">
                <a:latin typeface="Calibri" panose="020F0502020204030204" pitchFamily="34" charset="0"/>
              </a:rPr>
              <a:t>, </a:t>
            </a:r>
            <a:r>
              <a:rPr lang="es-ES" b="1" smtClean="0">
                <a:latin typeface="Calibri" panose="020F0502020204030204" pitchFamily="34" charset="0"/>
              </a:rPr>
              <a:t>longitudinale</a:t>
            </a:r>
            <a:endParaRPr lang="en-US" b="1">
              <a:latin typeface="Calibri" panose="020F0502020204030204" pitchFamily="34" charset="0"/>
            </a:endParaRPr>
          </a:p>
        </p:txBody>
      </p:sp>
      <p:grpSp>
        <p:nvGrpSpPr>
          <p:cNvPr id="10" name="Group 9"/>
          <p:cNvGrpSpPr/>
          <p:nvPr/>
        </p:nvGrpSpPr>
        <p:grpSpPr>
          <a:xfrm>
            <a:off x="87038" y="4636770"/>
            <a:ext cx="8153379" cy="2140227"/>
            <a:chOff x="87038" y="4636770"/>
            <a:chExt cx="8153379" cy="2140227"/>
          </a:xfrm>
        </p:grpSpPr>
        <p:cxnSp>
          <p:nvCxnSpPr>
            <p:cNvPr id="24" name="Straight Arrow Connector 23"/>
            <p:cNvCxnSpPr/>
            <p:nvPr/>
          </p:nvCxnSpPr>
          <p:spPr bwMode="auto">
            <a:xfrm>
              <a:off x="1485777" y="5630106"/>
              <a:ext cx="6754640" cy="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25" name="Oval 24"/>
            <p:cNvSpPr>
              <a:spLocks noChangeAspect="1"/>
            </p:cNvSpPr>
            <p:nvPr/>
          </p:nvSpPr>
          <p:spPr bwMode="auto">
            <a:xfrm>
              <a:off x="3246707" y="5486524"/>
              <a:ext cx="252256" cy="2520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6" name="Oval 25"/>
            <p:cNvSpPr>
              <a:spLocks noChangeAspect="1"/>
            </p:cNvSpPr>
            <p:nvPr/>
          </p:nvSpPr>
          <p:spPr bwMode="auto">
            <a:xfrm>
              <a:off x="5061209" y="5470069"/>
              <a:ext cx="252256" cy="252000"/>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7" name="Oval 26"/>
            <p:cNvSpPr>
              <a:spLocks noChangeAspect="1"/>
            </p:cNvSpPr>
            <p:nvPr/>
          </p:nvSpPr>
          <p:spPr bwMode="auto">
            <a:xfrm>
              <a:off x="6852498" y="5502826"/>
              <a:ext cx="252256" cy="252000"/>
            </a:xfrm>
            <a:prstGeom prst="ellipse">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0" name="Oval 29"/>
            <p:cNvSpPr>
              <a:spLocks noChangeAspect="1"/>
            </p:cNvSpPr>
            <p:nvPr/>
          </p:nvSpPr>
          <p:spPr bwMode="auto">
            <a:xfrm>
              <a:off x="1370784" y="5512924"/>
              <a:ext cx="252256" cy="252000"/>
            </a:xfrm>
            <a:prstGeom prst="ellipse">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Down Arrow 32"/>
            <p:cNvSpPr/>
            <p:nvPr/>
          </p:nvSpPr>
          <p:spPr bwMode="auto">
            <a:xfrm>
              <a:off x="6852498" y="4852553"/>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Down Arrow 33"/>
            <p:cNvSpPr/>
            <p:nvPr/>
          </p:nvSpPr>
          <p:spPr bwMode="auto">
            <a:xfrm>
              <a:off x="5061696" y="4821436"/>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Down Arrow 34"/>
            <p:cNvSpPr/>
            <p:nvPr/>
          </p:nvSpPr>
          <p:spPr bwMode="auto">
            <a:xfrm>
              <a:off x="3233571" y="4821436"/>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TextBox 35"/>
            <p:cNvSpPr txBox="1"/>
            <p:nvPr/>
          </p:nvSpPr>
          <p:spPr>
            <a:xfrm>
              <a:off x="87038" y="4636770"/>
              <a:ext cx="3180249" cy="369332"/>
            </a:xfrm>
            <a:prstGeom prst="rect">
              <a:avLst/>
            </a:prstGeom>
            <a:noFill/>
          </p:spPr>
          <p:txBody>
            <a:bodyPr wrap="square" rtlCol="0">
              <a:spAutoFit/>
            </a:bodyPr>
            <a:lstStyle/>
            <a:p>
              <a:r>
                <a:rPr lang="es-ES" b="1">
                  <a:latin typeface="Calibri" panose="020F0502020204030204" pitchFamily="34" charset="0"/>
                </a:rPr>
                <a:t>rétrospective, transversale</a:t>
              </a:r>
              <a:endParaRPr lang="en-US" b="1">
                <a:latin typeface="Calibri" panose="020F0502020204030204" pitchFamily="34" charset="0"/>
              </a:endParaRPr>
            </a:p>
          </p:txBody>
        </p:sp>
        <p:cxnSp>
          <p:nvCxnSpPr>
            <p:cNvPr id="6" name="Elbow Connector 5"/>
            <p:cNvCxnSpPr>
              <a:stCxn id="25" idx="4"/>
              <a:endCxn id="30" idx="4"/>
            </p:cNvCxnSpPr>
            <p:nvPr/>
          </p:nvCxnSpPr>
          <p:spPr bwMode="auto">
            <a:xfrm rot="5400000">
              <a:off x="2421674" y="4813763"/>
              <a:ext cx="26400" cy="1875923"/>
            </a:xfrm>
            <a:prstGeom prst="bentConnector3">
              <a:avLst>
                <a:gd name="adj1" fmla="val 965909"/>
              </a:avLst>
            </a:prstGeom>
            <a:solidFill>
              <a:schemeClr val="accent1"/>
            </a:solidFill>
            <a:ln w="9525" cap="flat" cmpd="sng" algn="ctr">
              <a:solidFill>
                <a:schemeClr val="tx1"/>
              </a:solidFill>
              <a:prstDash val="solid"/>
              <a:round/>
              <a:headEnd type="arrow"/>
              <a:tailEnd type="arrow"/>
            </a:ln>
            <a:effectLst/>
          </p:spPr>
        </p:cxnSp>
        <p:cxnSp>
          <p:nvCxnSpPr>
            <p:cNvPr id="8" name="Elbow Connector 7"/>
            <p:cNvCxnSpPr>
              <a:stCxn id="26" idx="4"/>
              <a:endCxn id="30" idx="4"/>
            </p:cNvCxnSpPr>
            <p:nvPr/>
          </p:nvCxnSpPr>
          <p:spPr bwMode="auto">
            <a:xfrm rot="5400000">
              <a:off x="3320698" y="3898284"/>
              <a:ext cx="42855" cy="3690425"/>
            </a:xfrm>
            <a:prstGeom prst="bentConnector3">
              <a:avLst>
                <a:gd name="adj1" fmla="val 1556971"/>
              </a:avLst>
            </a:prstGeom>
            <a:solidFill>
              <a:schemeClr val="accent1"/>
            </a:solidFill>
            <a:ln w="9525" cap="flat" cmpd="sng" algn="ctr">
              <a:solidFill>
                <a:schemeClr val="tx1"/>
              </a:solidFill>
              <a:prstDash val="solid"/>
              <a:round/>
              <a:headEnd type="arrow"/>
              <a:tailEnd type="arrow"/>
            </a:ln>
            <a:effectLst/>
          </p:spPr>
        </p:cxnSp>
        <p:cxnSp>
          <p:nvCxnSpPr>
            <p:cNvPr id="11" name="Elbow Connector 10"/>
            <p:cNvCxnSpPr>
              <a:stCxn id="27" idx="4"/>
              <a:endCxn id="30" idx="4"/>
            </p:cNvCxnSpPr>
            <p:nvPr/>
          </p:nvCxnSpPr>
          <p:spPr bwMode="auto">
            <a:xfrm rot="5400000">
              <a:off x="4232720" y="3019018"/>
              <a:ext cx="10098" cy="5481714"/>
            </a:xfrm>
            <a:prstGeom prst="bentConnector3">
              <a:avLst>
                <a:gd name="adj1" fmla="val 10472995"/>
              </a:avLst>
            </a:prstGeom>
            <a:solidFill>
              <a:schemeClr val="accent1"/>
            </a:solidFill>
            <a:ln w="9525" cap="flat" cmpd="sng" algn="ctr">
              <a:solidFill>
                <a:schemeClr val="tx1"/>
              </a:solidFill>
              <a:prstDash val="solid"/>
              <a:round/>
              <a:headEnd type="arrow"/>
              <a:tailEnd type="arrow"/>
            </a:ln>
            <a:effectLst/>
          </p:spPr>
        </p:cxnSp>
        <p:sp>
          <p:nvSpPr>
            <p:cNvPr id="42" name="TextBox 41"/>
            <p:cNvSpPr txBox="1"/>
            <p:nvPr/>
          </p:nvSpPr>
          <p:spPr>
            <a:xfrm>
              <a:off x="1596768" y="6407665"/>
              <a:ext cx="5342450" cy="369332"/>
            </a:xfrm>
            <a:prstGeom prst="rect">
              <a:avLst/>
            </a:prstGeom>
            <a:noFill/>
          </p:spPr>
          <p:txBody>
            <a:bodyPr wrap="square" rtlCol="0">
              <a:spAutoFit/>
            </a:bodyPr>
            <a:lstStyle/>
            <a:p>
              <a:r>
                <a:rPr lang="es-ES" smtClean="0">
                  <a:latin typeface="Calibri" panose="020F0502020204030204" pitchFamily="34" charset="0"/>
                </a:rPr>
                <a:t>Rappel </a:t>
              </a:r>
              <a:r>
                <a:rPr lang="es-ES">
                  <a:latin typeface="Calibri" panose="020F0502020204030204" pitchFamily="34" charset="0"/>
                </a:rPr>
                <a:t>pour MILD reçu</a:t>
              </a:r>
              <a:r>
                <a:rPr lang="es-ES">
                  <a:latin typeface="Calibri" panose="020F0502020204030204" pitchFamily="34" charset="0"/>
                </a:rPr>
                <a:t>, </a:t>
              </a:r>
              <a:r>
                <a:rPr lang="es-ES" sz="1800" smtClean="0">
                  <a:latin typeface="Calibri" panose="020F0502020204030204" pitchFamily="34" charset="0"/>
                </a:rPr>
                <a:t>MILD perdu</a:t>
              </a:r>
              <a:endParaRPr lang="en-US" sz="1800">
                <a:latin typeface="Calibri" panose="020F0502020204030204" pitchFamily="34" charset="0"/>
              </a:endParaRPr>
            </a:p>
          </p:txBody>
        </p:sp>
      </p:grpSp>
      <p:sp>
        <p:nvSpPr>
          <p:cNvPr id="29" name="TextBox 28"/>
          <p:cNvSpPr txBox="1"/>
          <p:nvPr/>
        </p:nvSpPr>
        <p:spPr>
          <a:xfrm>
            <a:off x="1916706" y="1140732"/>
            <a:ext cx="3658180" cy="369332"/>
          </a:xfrm>
          <a:prstGeom prst="rect">
            <a:avLst/>
          </a:prstGeom>
          <a:noFill/>
        </p:spPr>
        <p:txBody>
          <a:bodyPr wrap="square" rtlCol="0">
            <a:spAutoFit/>
          </a:bodyPr>
          <a:lstStyle/>
          <a:p>
            <a:r>
              <a:rPr lang="fr-FR">
                <a:latin typeface="Calibri" panose="020F0502020204030204" pitchFamily="34" charset="0"/>
              </a:rPr>
              <a:t>échantillon de cohorte de MILD</a:t>
            </a:r>
            <a:endParaRPr lang="en-US" sz="1800">
              <a:latin typeface="Calibri" panose="020F0502020204030204" pitchFamily="34" charset="0"/>
            </a:endParaRPr>
          </a:p>
        </p:txBody>
      </p:sp>
      <p:grpSp>
        <p:nvGrpSpPr>
          <p:cNvPr id="7" name="Group 6"/>
          <p:cNvGrpSpPr/>
          <p:nvPr/>
        </p:nvGrpSpPr>
        <p:grpSpPr>
          <a:xfrm>
            <a:off x="186147" y="2670239"/>
            <a:ext cx="8054271" cy="1641830"/>
            <a:chOff x="186147" y="2670239"/>
            <a:chExt cx="8054271" cy="1641830"/>
          </a:xfrm>
        </p:grpSpPr>
        <p:cxnSp>
          <p:nvCxnSpPr>
            <p:cNvPr id="31" name="Straight Arrow Connector 30"/>
            <p:cNvCxnSpPr/>
            <p:nvPr/>
          </p:nvCxnSpPr>
          <p:spPr bwMode="auto">
            <a:xfrm>
              <a:off x="1485778" y="3807919"/>
              <a:ext cx="6754640" cy="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32" name="Oval 31"/>
            <p:cNvSpPr>
              <a:spLocks noChangeAspect="1"/>
            </p:cNvSpPr>
            <p:nvPr/>
          </p:nvSpPr>
          <p:spPr bwMode="auto">
            <a:xfrm>
              <a:off x="3246708" y="3664337"/>
              <a:ext cx="252256" cy="2520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Oval 37"/>
            <p:cNvSpPr>
              <a:spLocks noChangeAspect="1"/>
            </p:cNvSpPr>
            <p:nvPr/>
          </p:nvSpPr>
          <p:spPr bwMode="auto">
            <a:xfrm>
              <a:off x="5061210" y="3647882"/>
              <a:ext cx="252256" cy="252000"/>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9" name="Oval 38"/>
            <p:cNvSpPr>
              <a:spLocks noChangeAspect="1"/>
            </p:cNvSpPr>
            <p:nvPr/>
          </p:nvSpPr>
          <p:spPr bwMode="auto">
            <a:xfrm>
              <a:off x="6852499" y="3680639"/>
              <a:ext cx="252256" cy="252000"/>
            </a:xfrm>
            <a:prstGeom prst="ellipse">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0" name="TextBox 39"/>
            <p:cNvSpPr txBox="1"/>
            <p:nvPr/>
          </p:nvSpPr>
          <p:spPr>
            <a:xfrm>
              <a:off x="1344513" y="3941390"/>
              <a:ext cx="1392876" cy="369332"/>
            </a:xfrm>
            <a:prstGeom prst="rect">
              <a:avLst/>
            </a:prstGeom>
            <a:noFill/>
          </p:spPr>
          <p:txBody>
            <a:bodyPr wrap="square" rtlCol="0">
              <a:spAutoFit/>
            </a:bodyPr>
            <a:lstStyle/>
            <a:p>
              <a:r>
                <a:rPr lang="es-ES" sz="1800" err="1" smtClean="0">
                  <a:latin typeface="Calibri" panose="020F0502020204030204" pitchFamily="34" charset="0"/>
                </a:rPr>
                <a:t>Distribution</a:t>
              </a:r>
              <a:endParaRPr lang="en-US" sz="1800">
                <a:latin typeface="Calibri" panose="020F0502020204030204" pitchFamily="34" charset="0"/>
              </a:endParaRPr>
            </a:p>
          </p:txBody>
        </p:sp>
        <p:sp>
          <p:nvSpPr>
            <p:cNvPr id="41" name="TextBox 40"/>
            <p:cNvSpPr txBox="1"/>
            <p:nvPr/>
          </p:nvSpPr>
          <p:spPr>
            <a:xfrm>
              <a:off x="3246708" y="3942737"/>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43" name="Oval 42"/>
            <p:cNvSpPr>
              <a:spLocks noChangeAspect="1"/>
            </p:cNvSpPr>
            <p:nvPr/>
          </p:nvSpPr>
          <p:spPr bwMode="auto">
            <a:xfrm>
              <a:off x="1370785" y="3690737"/>
              <a:ext cx="252256" cy="252000"/>
            </a:xfrm>
            <a:prstGeom prst="ellipse">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4" name="TextBox 43"/>
            <p:cNvSpPr txBox="1"/>
            <p:nvPr/>
          </p:nvSpPr>
          <p:spPr>
            <a:xfrm>
              <a:off x="5061210" y="3932639"/>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45" name="TextBox 44"/>
            <p:cNvSpPr txBox="1"/>
            <p:nvPr/>
          </p:nvSpPr>
          <p:spPr>
            <a:xfrm>
              <a:off x="6852499" y="3942737"/>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46" name="Down Arrow 45"/>
            <p:cNvSpPr/>
            <p:nvPr/>
          </p:nvSpPr>
          <p:spPr bwMode="auto">
            <a:xfrm>
              <a:off x="1340172" y="3101970"/>
              <a:ext cx="278528" cy="545911"/>
            </a:xfrm>
            <a:prstGeom prst="downArrow">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7" name="TextBox 46"/>
            <p:cNvSpPr txBox="1"/>
            <p:nvPr/>
          </p:nvSpPr>
          <p:spPr>
            <a:xfrm>
              <a:off x="186147" y="2670239"/>
              <a:ext cx="5001191" cy="369332"/>
            </a:xfrm>
            <a:prstGeom prst="rect">
              <a:avLst/>
            </a:prstGeom>
            <a:noFill/>
          </p:spPr>
          <p:txBody>
            <a:bodyPr wrap="square" rtlCol="0">
              <a:spAutoFit/>
            </a:bodyPr>
            <a:lstStyle/>
            <a:p>
              <a:r>
                <a:rPr lang="es-ES" b="1" err="1" smtClean="0">
                  <a:latin typeface="Calibri" panose="020F0502020204030204" pitchFamily="34" charset="0"/>
                </a:rPr>
                <a:t>Prospective</a:t>
              </a:r>
              <a:r>
                <a:rPr lang="es-ES" b="1" smtClean="0">
                  <a:latin typeface="Calibri" panose="020F0502020204030204" pitchFamily="34" charset="0"/>
                </a:rPr>
                <a:t>, </a:t>
              </a:r>
              <a:r>
                <a:rPr lang="es-ES" b="1" smtClean="0">
                  <a:latin typeface="Calibri" panose="020F0502020204030204" pitchFamily="34" charset="0"/>
                </a:rPr>
                <a:t>transversale </a:t>
              </a:r>
              <a:r>
                <a:rPr lang="es-ES" b="1" smtClean="0">
                  <a:latin typeface="Calibri" panose="020F0502020204030204" pitchFamily="34" charset="0"/>
                </a:rPr>
                <a:t>(</a:t>
              </a:r>
              <a:r>
                <a:rPr lang="es-ES" b="1" smtClean="0">
                  <a:latin typeface="Calibri" panose="020F0502020204030204" pitchFamily="34" charset="0"/>
                </a:rPr>
                <a:t>sous-population</a:t>
              </a:r>
              <a:r>
                <a:rPr lang="es-ES" b="1" smtClean="0">
                  <a:latin typeface="Calibri" panose="020F0502020204030204" pitchFamily="34" charset="0"/>
                </a:rPr>
                <a:t>)</a:t>
              </a:r>
              <a:endParaRPr lang="en-US" b="1">
                <a:latin typeface="Calibri" panose="020F0502020204030204" pitchFamily="34" charset="0"/>
              </a:endParaRPr>
            </a:p>
          </p:txBody>
        </p:sp>
        <p:sp>
          <p:nvSpPr>
            <p:cNvPr id="48" name="TextBox 47"/>
            <p:cNvSpPr txBox="1"/>
            <p:nvPr/>
          </p:nvSpPr>
          <p:spPr>
            <a:xfrm>
              <a:off x="203968" y="2976552"/>
              <a:ext cx="1473195" cy="923330"/>
            </a:xfrm>
            <a:prstGeom prst="rect">
              <a:avLst/>
            </a:prstGeom>
            <a:noFill/>
          </p:spPr>
          <p:txBody>
            <a:bodyPr wrap="square" rtlCol="0">
              <a:spAutoFit/>
            </a:bodyPr>
            <a:lstStyle/>
            <a:p>
              <a:r>
                <a:rPr lang="es-ES">
                  <a:latin typeface="Calibri" panose="020F0502020204030204" pitchFamily="34" charset="0"/>
                </a:rPr>
                <a:t>distribuer étiqueté MILD</a:t>
              </a:r>
              <a:endParaRPr lang="en-US" sz="1800">
                <a:latin typeface="Calibri" panose="020F0502020204030204" pitchFamily="34" charset="0"/>
              </a:endParaRPr>
            </a:p>
          </p:txBody>
        </p:sp>
        <p:sp>
          <p:nvSpPr>
            <p:cNvPr id="49" name="Down Arrow 48"/>
            <p:cNvSpPr/>
            <p:nvPr/>
          </p:nvSpPr>
          <p:spPr bwMode="auto">
            <a:xfrm>
              <a:off x="3233572" y="3039571"/>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0" name="Down Arrow 49"/>
            <p:cNvSpPr/>
            <p:nvPr/>
          </p:nvSpPr>
          <p:spPr bwMode="auto">
            <a:xfrm>
              <a:off x="5048074" y="3045973"/>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1" name="Down Arrow 50"/>
            <p:cNvSpPr/>
            <p:nvPr/>
          </p:nvSpPr>
          <p:spPr bwMode="auto">
            <a:xfrm>
              <a:off x="6826227" y="3045973"/>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2" name="Down Arrow 51"/>
            <p:cNvSpPr/>
            <p:nvPr/>
          </p:nvSpPr>
          <p:spPr bwMode="auto">
            <a:xfrm>
              <a:off x="1677163" y="3101969"/>
              <a:ext cx="278528" cy="545911"/>
            </a:xfrm>
            <a:prstGeom prst="downArrow">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3" name="TextBox 52"/>
            <p:cNvSpPr txBox="1"/>
            <p:nvPr/>
          </p:nvSpPr>
          <p:spPr>
            <a:xfrm>
              <a:off x="1955691" y="2883309"/>
              <a:ext cx="1277880" cy="923330"/>
            </a:xfrm>
            <a:prstGeom prst="rect">
              <a:avLst/>
            </a:prstGeom>
            <a:noFill/>
          </p:spPr>
          <p:txBody>
            <a:bodyPr wrap="square" rtlCol="0">
              <a:spAutoFit/>
            </a:bodyPr>
            <a:lstStyle/>
            <a:p>
              <a:r>
                <a:rPr lang="fr-FR">
                  <a:latin typeface="Calibri" panose="020F0502020204030204" pitchFamily="34" charset="0"/>
                </a:rPr>
                <a:t>établir une base de sondage</a:t>
              </a:r>
              <a:endParaRPr lang="en-US" sz="1800">
                <a:latin typeface="Calibri" panose="020F0502020204030204" pitchFamily="34" charset="0"/>
              </a:endParaRPr>
            </a:p>
          </p:txBody>
        </p:sp>
      </p:grpSp>
    </p:spTree>
    <p:extLst>
      <p:ext uri="{BB962C8B-B14F-4D97-AF65-F5344CB8AC3E}">
        <p14:creationId xmlns:p14="http://schemas.microsoft.com/office/powerpoint/2010/main" val="28380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7038" y="4636770"/>
            <a:ext cx="8153379" cy="2145899"/>
            <a:chOff x="87038" y="4636770"/>
            <a:chExt cx="8153379" cy="2145899"/>
          </a:xfrm>
        </p:grpSpPr>
        <p:cxnSp>
          <p:nvCxnSpPr>
            <p:cNvPr id="24" name="Straight Arrow Connector 23"/>
            <p:cNvCxnSpPr/>
            <p:nvPr/>
          </p:nvCxnSpPr>
          <p:spPr bwMode="auto">
            <a:xfrm>
              <a:off x="1485777" y="5630106"/>
              <a:ext cx="6754640" cy="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25" name="Oval 24"/>
            <p:cNvSpPr>
              <a:spLocks noChangeAspect="1"/>
            </p:cNvSpPr>
            <p:nvPr/>
          </p:nvSpPr>
          <p:spPr bwMode="auto">
            <a:xfrm>
              <a:off x="3246707" y="5486524"/>
              <a:ext cx="252256" cy="2520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6" name="Oval 25"/>
            <p:cNvSpPr>
              <a:spLocks noChangeAspect="1"/>
            </p:cNvSpPr>
            <p:nvPr/>
          </p:nvSpPr>
          <p:spPr bwMode="auto">
            <a:xfrm>
              <a:off x="5061209" y="5470069"/>
              <a:ext cx="252256" cy="252000"/>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7" name="Oval 26"/>
            <p:cNvSpPr>
              <a:spLocks noChangeAspect="1"/>
            </p:cNvSpPr>
            <p:nvPr/>
          </p:nvSpPr>
          <p:spPr bwMode="auto">
            <a:xfrm>
              <a:off x="6852498" y="5502826"/>
              <a:ext cx="252256" cy="252000"/>
            </a:xfrm>
            <a:prstGeom prst="ellipse">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0" name="Oval 29"/>
            <p:cNvSpPr>
              <a:spLocks noChangeAspect="1"/>
            </p:cNvSpPr>
            <p:nvPr/>
          </p:nvSpPr>
          <p:spPr bwMode="auto">
            <a:xfrm>
              <a:off x="1370784" y="5512924"/>
              <a:ext cx="252256" cy="252000"/>
            </a:xfrm>
            <a:prstGeom prst="ellipse">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Down Arrow 32"/>
            <p:cNvSpPr/>
            <p:nvPr/>
          </p:nvSpPr>
          <p:spPr bwMode="auto">
            <a:xfrm>
              <a:off x="6852498" y="4852553"/>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Down Arrow 33"/>
            <p:cNvSpPr/>
            <p:nvPr/>
          </p:nvSpPr>
          <p:spPr bwMode="auto">
            <a:xfrm>
              <a:off x="5061696" y="4821436"/>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Down Arrow 34"/>
            <p:cNvSpPr/>
            <p:nvPr/>
          </p:nvSpPr>
          <p:spPr bwMode="auto">
            <a:xfrm>
              <a:off x="3233571" y="4821436"/>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TextBox 35"/>
            <p:cNvSpPr txBox="1"/>
            <p:nvPr/>
          </p:nvSpPr>
          <p:spPr>
            <a:xfrm>
              <a:off x="87038" y="4636770"/>
              <a:ext cx="3180249" cy="369332"/>
            </a:xfrm>
            <a:prstGeom prst="rect">
              <a:avLst/>
            </a:prstGeom>
            <a:noFill/>
          </p:spPr>
          <p:txBody>
            <a:bodyPr wrap="square" rtlCol="0">
              <a:spAutoFit/>
            </a:bodyPr>
            <a:lstStyle/>
            <a:p>
              <a:r>
                <a:rPr lang="es-ES" b="1" err="1" smtClean="0">
                  <a:latin typeface="Calibri" panose="020F0502020204030204" pitchFamily="34" charset="0"/>
                </a:rPr>
                <a:t>Retrospective</a:t>
              </a:r>
              <a:r>
                <a:rPr lang="es-ES" b="1" smtClean="0">
                  <a:latin typeface="Calibri" panose="020F0502020204030204" pitchFamily="34" charset="0"/>
                </a:rPr>
                <a:t>, </a:t>
              </a:r>
              <a:r>
                <a:rPr lang="es-ES" b="1" smtClean="0">
                  <a:latin typeface="Calibri" panose="020F0502020204030204" pitchFamily="34" charset="0"/>
                </a:rPr>
                <a:t>transversale</a:t>
              </a:r>
              <a:endParaRPr lang="en-US" b="1">
                <a:latin typeface="Calibri" panose="020F0502020204030204" pitchFamily="34" charset="0"/>
              </a:endParaRPr>
            </a:p>
          </p:txBody>
        </p:sp>
        <p:cxnSp>
          <p:nvCxnSpPr>
            <p:cNvPr id="6" name="Elbow Connector 5"/>
            <p:cNvCxnSpPr>
              <a:stCxn id="25" idx="4"/>
              <a:endCxn id="30" idx="4"/>
            </p:cNvCxnSpPr>
            <p:nvPr/>
          </p:nvCxnSpPr>
          <p:spPr bwMode="auto">
            <a:xfrm rot="5400000">
              <a:off x="2421674" y="4813763"/>
              <a:ext cx="26400" cy="1875923"/>
            </a:xfrm>
            <a:prstGeom prst="bentConnector3">
              <a:avLst>
                <a:gd name="adj1" fmla="val 965909"/>
              </a:avLst>
            </a:prstGeom>
            <a:solidFill>
              <a:schemeClr val="accent1"/>
            </a:solidFill>
            <a:ln w="9525" cap="flat" cmpd="sng" algn="ctr">
              <a:solidFill>
                <a:schemeClr val="tx1"/>
              </a:solidFill>
              <a:prstDash val="solid"/>
              <a:round/>
              <a:headEnd type="arrow"/>
              <a:tailEnd type="arrow"/>
            </a:ln>
            <a:effectLst/>
          </p:spPr>
        </p:cxnSp>
        <p:cxnSp>
          <p:nvCxnSpPr>
            <p:cNvPr id="8" name="Elbow Connector 7"/>
            <p:cNvCxnSpPr>
              <a:stCxn id="26" idx="4"/>
              <a:endCxn id="30" idx="4"/>
            </p:cNvCxnSpPr>
            <p:nvPr/>
          </p:nvCxnSpPr>
          <p:spPr bwMode="auto">
            <a:xfrm rot="5400000">
              <a:off x="3320698" y="3898284"/>
              <a:ext cx="42855" cy="3690425"/>
            </a:xfrm>
            <a:prstGeom prst="bentConnector3">
              <a:avLst>
                <a:gd name="adj1" fmla="val 1556971"/>
              </a:avLst>
            </a:prstGeom>
            <a:solidFill>
              <a:schemeClr val="accent1"/>
            </a:solidFill>
            <a:ln w="9525" cap="flat" cmpd="sng" algn="ctr">
              <a:solidFill>
                <a:schemeClr val="tx1"/>
              </a:solidFill>
              <a:prstDash val="solid"/>
              <a:round/>
              <a:headEnd type="arrow"/>
              <a:tailEnd type="arrow"/>
            </a:ln>
            <a:effectLst/>
          </p:spPr>
        </p:cxnSp>
        <p:cxnSp>
          <p:nvCxnSpPr>
            <p:cNvPr id="11" name="Elbow Connector 10"/>
            <p:cNvCxnSpPr>
              <a:stCxn id="27" idx="4"/>
              <a:endCxn id="30" idx="4"/>
            </p:cNvCxnSpPr>
            <p:nvPr/>
          </p:nvCxnSpPr>
          <p:spPr bwMode="auto">
            <a:xfrm rot="5400000">
              <a:off x="4232720" y="3019018"/>
              <a:ext cx="10098" cy="5481714"/>
            </a:xfrm>
            <a:prstGeom prst="bentConnector3">
              <a:avLst>
                <a:gd name="adj1" fmla="val 10472995"/>
              </a:avLst>
            </a:prstGeom>
            <a:solidFill>
              <a:schemeClr val="accent1"/>
            </a:solidFill>
            <a:ln w="9525" cap="flat" cmpd="sng" algn="ctr">
              <a:solidFill>
                <a:schemeClr val="tx1"/>
              </a:solidFill>
              <a:prstDash val="solid"/>
              <a:round/>
              <a:headEnd type="arrow"/>
              <a:tailEnd type="arrow"/>
            </a:ln>
            <a:effectLst/>
          </p:spPr>
        </p:cxnSp>
        <p:sp>
          <p:nvSpPr>
            <p:cNvPr id="42" name="TextBox 41"/>
            <p:cNvSpPr txBox="1"/>
            <p:nvPr/>
          </p:nvSpPr>
          <p:spPr>
            <a:xfrm>
              <a:off x="1623040" y="6413337"/>
              <a:ext cx="5342450" cy="369332"/>
            </a:xfrm>
            <a:prstGeom prst="rect">
              <a:avLst/>
            </a:prstGeom>
            <a:noFill/>
          </p:spPr>
          <p:txBody>
            <a:bodyPr wrap="square" rtlCol="0">
              <a:spAutoFit/>
            </a:bodyPr>
            <a:lstStyle/>
            <a:p>
              <a:r>
                <a:rPr lang="fr-FR">
                  <a:latin typeface="Calibri" panose="020F0502020204030204" pitchFamily="34" charset="0"/>
                </a:rPr>
                <a:t>Rappel pour MILD reçu, MILD perdu</a:t>
              </a:r>
              <a:endParaRPr lang="fr-FR" err="1">
                <a:latin typeface="Calibri" panose="020F0502020204030204" pitchFamily="34" charset="0"/>
              </a:endParaRPr>
            </a:p>
          </p:txBody>
        </p:sp>
      </p:grpSp>
      <p:sp>
        <p:nvSpPr>
          <p:cNvPr id="17" name="Rectangle 3"/>
          <p:cNvSpPr txBox="1">
            <a:spLocks noChangeArrowheads="1"/>
          </p:cNvSpPr>
          <p:nvPr/>
        </p:nvSpPr>
        <p:spPr>
          <a:xfrm>
            <a:off x="536693" y="1556792"/>
            <a:ext cx="8433444" cy="237626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2"/>
              </a:buClr>
            </a:pPr>
            <a:r>
              <a:rPr lang="en-US" sz="2400" smtClean="0">
                <a:latin typeface="Comic Sans MS" pitchFamily="66" charset="0"/>
              </a:rPr>
              <a:t>Biais de rappel</a:t>
            </a:r>
            <a:endParaRPr lang="en-US" sz="2400" smtClean="0">
              <a:latin typeface="Comic Sans MS" pitchFamily="66" charset="0"/>
            </a:endParaRPr>
          </a:p>
        </p:txBody>
      </p:sp>
      <p:sp>
        <p:nvSpPr>
          <p:cNvPr id="18" name="Title 1"/>
          <p:cNvSpPr txBox="1">
            <a:spLocks/>
          </p:cNvSpPr>
          <p:nvPr/>
        </p:nvSpPr>
        <p:spPr bwMode="auto">
          <a:xfrm>
            <a:off x="550950" y="27798"/>
            <a:ext cx="8515065" cy="8809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00529B"/>
                </a:solidFill>
                <a:latin typeface="+mj-lt"/>
                <a:ea typeface="ＭＳ Ｐゴシック" charset="-128"/>
                <a:cs typeface="ＭＳ Ｐゴシック" charset="-128"/>
              </a:defRPr>
            </a:lvl1pPr>
            <a:lvl2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2pPr>
            <a:lvl3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3pPr>
            <a:lvl4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4pPr>
            <a:lvl5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000" b="1">
                <a:solidFill>
                  <a:srgbClr val="00529B"/>
                </a:solidFill>
                <a:latin typeface="Arial" charset="0"/>
              </a:defRPr>
            </a:lvl6pPr>
            <a:lvl7pPr marL="914400" algn="ctr" rtl="0" eaLnBrk="1" fontAlgn="base" hangingPunct="1">
              <a:spcBef>
                <a:spcPct val="0"/>
              </a:spcBef>
              <a:spcAft>
                <a:spcPct val="0"/>
              </a:spcAft>
              <a:defRPr sz="4000" b="1">
                <a:solidFill>
                  <a:srgbClr val="00529B"/>
                </a:solidFill>
                <a:latin typeface="Arial" charset="0"/>
              </a:defRPr>
            </a:lvl7pPr>
            <a:lvl8pPr marL="1371600" algn="ctr" rtl="0" eaLnBrk="1" fontAlgn="base" hangingPunct="1">
              <a:spcBef>
                <a:spcPct val="0"/>
              </a:spcBef>
              <a:spcAft>
                <a:spcPct val="0"/>
              </a:spcAft>
              <a:defRPr sz="4000" b="1">
                <a:solidFill>
                  <a:srgbClr val="00529B"/>
                </a:solidFill>
                <a:latin typeface="Arial" charset="0"/>
              </a:defRPr>
            </a:lvl8pPr>
            <a:lvl9pPr marL="1828800" algn="ctr" rtl="0" eaLnBrk="1" fontAlgn="base" hangingPunct="1">
              <a:spcBef>
                <a:spcPct val="0"/>
              </a:spcBef>
              <a:spcAft>
                <a:spcPct val="0"/>
              </a:spcAft>
              <a:defRPr sz="4000" b="1">
                <a:solidFill>
                  <a:srgbClr val="00529B"/>
                </a:solidFill>
                <a:latin typeface="Arial" charset="0"/>
              </a:defRPr>
            </a:lvl9pPr>
          </a:lstStyle>
          <a:p>
            <a:pPr algn="ctr"/>
            <a:r>
              <a:rPr lang="fr-FR" sz="3200" kern="0">
                <a:solidFill>
                  <a:srgbClr val="C00000"/>
                </a:solidFill>
                <a:cs typeface="Calibri"/>
              </a:rPr>
              <a:t>Options de conception pour la post-campagne</a:t>
            </a:r>
          </a:p>
        </p:txBody>
      </p:sp>
      <p:pic>
        <p:nvPicPr>
          <p:cNvPr id="20"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346" y="896796"/>
            <a:ext cx="5978669" cy="373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563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bwMode="auto">
          <a:xfrm>
            <a:off x="1485778" y="1814388"/>
            <a:ext cx="6754640" cy="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54" name="Oval 53"/>
          <p:cNvSpPr>
            <a:spLocks noChangeAspect="1"/>
          </p:cNvSpPr>
          <p:nvPr/>
        </p:nvSpPr>
        <p:spPr bwMode="auto">
          <a:xfrm>
            <a:off x="3246708" y="1670806"/>
            <a:ext cx="252256" cy="2520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5" name="Oval 54"/>
          <p:cNvSpPr>
            <a:spLocks noChangeAspect="1"/>
          </p:cNvSpPr>
          <p:nvPr/>
        </p:nvSpPr>
        <p:spPr bwMode="auto">
          <a:xfrm>
            <a:off x="5061210" y="1654351"/>
            <a:ext cx="252256" cy="2520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56" name="Oval 55"/>
          <p:cNvSpPr>
            <a:spLocks noChangeAspect="1"/>
          </p:cNvSpPr>
          <p:nvPr/>
        </p:nvSpPr>
        <p:spPr bwMode="auto">
          <a:xfrm>
            <a:off x="6852499" y="1687108"/>
            <a:ext cx="252256" cy="2520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57" name="TextBox 56"/>
          <p:cNvSpPr txBox="1"/>
          <p:nvPr/>
        </p:nvSpPr>
        <p:spPr>
          <a:xfrm>
            <a:off x="1344513" y="1947859"/>
            <a:ext cx="1392876" cy="369332"/>
          </a:xfrm>
          <a:prstGeom prst="rect">
            <a:avLst/>
          </a:prstGeom>
          <a:noFill/>
        </p:spPr>
        <p:txBody>
          <a:bodyPr wrap="square" rtlCol="0">
            <a:spAutoFit/>
          </a:bodyPr>
          <a:lstStyle/>
          <a:p>
            <a:r>
              <a:rPr lang="es-ES" sz="1800" err="1" smtClean="0">
                <a:latin typeface="Calibri" panose="020F0502020204030204" pitchFamily="34" charset="0"/>
              </a:rPr>
              <a:t>Distribution</a:t>
            </a:r>
            <a:endParaRPr lang="en-US" sz="1800">
              <a:latin typeface="Calibri" panose="020F0502020204030204" pitchFamily="34" charset="0"/>
            </a:endParaRPr>
          </a:p>
        </p:txBody>
      </p:sp>
      <p:sp>
        <p:nvSpPr>
          <p:cNvPr id="59" name="TextBox 58"/>
          <p:cNvSpPr txBox="1"/>
          <p:nvPr/>
        </p:nvSpPr>
        <p:spPr>
          <a:xfrm>
            <a:off x="3246708" y="1949206"/>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21" name="Oval 20"/>
          <p:cNvSpPr>
            <a:spLocks noChangeAspect="1"/>
          </p:cNvSpPr>
          <p:nvPr/>
        </p:nvSpPr>
        <p:spPr bwMode="auto">
          <a:xfrm>
            <a:off x="1370785" y="1697206"/>
            <a:ext cx="252256" cy="252000"/>
          </a:xfrm>
          <a:prstGeom prst="ellipse">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2" name="TextBox 21"/>
          <p:cNvSpPr txBox="1"/>
          <p:nvPr/>
        </p:nvSpPr>
        <p:spPr>
          <a:xfrm>
            <a:off x="5061210" y="1939108"/>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23" name="TextBox 22"/>
          <p:cNvSpPr txBox="1"/>
          <p:nvPr/>
        </p:nvSpPr>
        <p:spPr>
          <a:xfrm>
            <a:off x="6852499" y="1949206"/>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2" name="Down Arrow 1"/>
          <p:cNvSpPr/>
          <p:nvPr/>
        </p:nvSpPr>
        <p:spPr bwMode="auto">
          <a:xfrm>
            <a:off x="1638179" y="1108440"/>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TextBox 2"/>
          <p:cNvSpPr txBox="1"/>
          <p:nvPr/>
        </p:nvSpPr>
        <p:spPr>
          <a:xfrm>
            <a:off x="186147" y="676708"/>
            <a:ext cx="5001191" cy="369332"/>
          </a:xfrm>
          <a:prstGeom prst="rect">
            <a:avLst/>
          </a:prstGeom>
          <a:noFill/>
        </p:spPr>
        <p:txBody>
          <a:bodyPr wrap="square" rtlCol="0">
            <a:spAutoFit/>
          </a:bodyPr>
          <a:lstStyle/>
          <a:p>
            <a:r>
              <a:rPr lang="es-ES" b="1" err="1" smtClean="0">
                <a:latin typeface="Calibri" panose="020F0502020204030204" pitchFamily="34" charset="0"/>
              </a:rPr>
              <a:t>Prospective</a:t>
            </a:r>
            <a:r>
              <a:rPr lang="es-ES" b="1" smtClean="0">
                <a:latin typeface="Calibri" panose="020F0502020204030204" pitchFamily="34" charset="0"/>
              </a:rPr>
              <a:t>, </a:t>
            </a:r>
            <a:r>
              <a:rPr lang="es-ES" b="1" smtClean="0">
                <a:latin typeface="Calibri" panose="020F0502020204030204" pitchFamily="34" charset="0"/>
              </a:rPr>
              <a:t>longitudinale</a:t>
            </a:r>
            <a:endParaRPr lang="en-US" b="1">
              <a:latin typeface="Calibri" panose="020F0502020204030204" pitchFamily="34" charset="0"/>
            </a:endParaRPr>
          </a:p>
        </p:txBody>
      </p:sp>
      <p:sp>
        <p:nvSpPr>
          <p:cNvPr id="29" name="TextBox 28"/>
          <p:cNvSpPr txBox="1"/>
          <p:nvPr/>
        </p:nvSpPr>
        <p:spPr>
          <a:xfrm>
            <a:off x="1916706" y="1140732"/>
            <a:ext cx="3270632" cy="369332"/>
          </a:xfrm>
          <a:prstGeom prst="rect">
            <a:avLst/>
          </a:prstGeom>
          <a:noFill/>
        </p:spPr>
        <p:txBody>
          <a:bodyPr wrap="square" rtlCol="0">
            <a:spAutoFit/>
          </a:bodyPr>
          <a:lstStyle/>
          <a:p>
            <a:r>
              <a:rPr lang="fr-FR">
                <a:latin typeface="Calibri" panose="020F0502020204030204" pitchFamily="34" charset="0"/>
              </a:rPr>
              <a:t>échantillon de cohorte de MILD</a:t>
            </a:r>
            <a:endParaRPr lang="fr-FR" err="1">
              <a:latin typeface="Calibri" panose="020F0502020204030204" pitchFamily="34" charset="0"/>
            </a:endParaRPr>
          </a:p>
        </p:txBody>
      </p:sp>
      <p:grpSp>
        <p:nvGrpSpPr>
          <p:cNvPr id="7" name="Group 6"/>
          <p:cNvGrpSpPr/>
          <p:nvPr/>
        </p:nvGrpSpPr>
        <p:grpSpPr>
          <a:xfrm>
            <a:off x="0" y="2670239"/>
            <a:ext cx="8240418" cy="1641830"/>
            <a:chOff x="0" y="2670239"/>
            <a:chExt cx="8240418" cy="1641830"/>
          </a:xfrm>
        </p:grpSpPr>
        <p:cxnSp>
          <p:nvCxnSpPr>
            <p:cNvPr id="31" name="Straight Arrow Connector 30"/>
            <p:cNvCxnSpPr/>
            <p:nvPr/>
          </p:nvCxnSpPr>
          <p:spPr bwMode="auto">
            <a:xfrm>
              <a:off x="1485778" y="3807919"/>
              <a:ext cx="6754640" cy="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32" name="Oval 31"/>
            <p:cNvSpPr>
              <a:spLocks noChangeAspect="1"/>
            </p:cNvSpPr>
            <p:nvPr/>
          </p:nvSpPr>
          <p:spPr bwMode="auto">
            <a:xfrm>
              <a:off x="3246708" y="3664337"/>
              <a:ext cx="252256" cy="2520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Oval 37"/>
            <p:cNvSpPr>
              <a:spLocks noChangeAspect="1"/>
            </p:cNvSpPr>
            <p:nvPr/>
          </p:nvSpPr>
          <p:spPr bwMode="auto">
            <a:xfrm>
              <a:off x="5061210" y="3647882"/>
              <a:ext cx="252256" cy="252000"/>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9" name="Oval 38"/>
            <p:cNvSpPr>
              <a:spLocks noChangeAspect="1"/>
            </p:cNvSpPr>
            <p:nvPr/>
          </p:nvSpPr>
          <p:spPr bwMode="auto">
            <a:xfrm>
              <a:off x="6852499" y="3680639"/>
              <a:ext cx="252256" cy="252000"/>
            </a:xfrm>
            <a:prstGeom prst="ellipse">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0" name="TextBox 39"/>
            <p:cNvSpPr txBox="1"/>
            <p:nvPr/>
          </p:nvSpPr>
          <p:spPr>
            <a:xfrm>
              <a:off x="1344513" y="3941390"/>
              <a:ext cx="1392876" cy="369332"/>
            </a:xfrm>
            <a:prstGeom prst="rect">
              <a:avLst/>
            </a:prstGeom>
            <a:noFill/>
          </p:spPr>
          <p:txBody>
            <a:bodyPr wrap="square" rtlCol="0">
              <a:spAutoFit/>
            </a:bodyPr>
            <a:lstStyle/>
            <a:p>
              <a:r>
                <a:rPr lang="es-ES" sz="1800" err="1" smtClean="0">
                  <a:latin typeface="Calibri" panose="020F0502020204030204" pitchFamily="34" charset="0"/>
                </a:rPr>
                <a:t>Distribution</a:t>
              </a:r>
              <a:endParaRPr lang="en-US" sz="1800">
                <a:latin typeface="Calibri" panose="020F0502020204030204" pitchFamily="34" charset="0"/>
              </a:endParaRPr>
            </a:p>
          </p:txBody>
        </p:sp>
        <p:sp>
          <p:nvSpPr>
            <p:cNvPr id="41" name="TextBox 40"/>
            <p:cNvSpPr txBox="1"/>
            <p:nvPr/>
          </p:nvSpPr>
          <p:spPr>
            <a:xfrm>
              <a:off x="3246708" y="3942737"/>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43" name="Oval 42"/>
            <p:cNvSpPr>
              <a:spLocks noChangeAspect="1"/>
            </p:cNvSpPr>
            <p:nvPr/>
          </p:nvSpPr>
          <p:spPr bwMode="auto">
            <a:xfrm>
              <a:off x="1370785" y="3690737"/>
              <a:ext cx="252256" cy="252000"/>
            </a:xfrm>
            <a:prstGeom prst="ellipse">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4" name="TextBox 43"/>
            <p:cNvSpPr txBox="1"/>
            <p:nvPr/>
          </p:nvSpPr>
          <p:spPr>
            <a:xfrm>
              <a:off x="5061210" y="3932639"/>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45" name="TextBox 44"/>
            <p:cNvSpPr txBox="1"/>
            <p:nvPr/>
          </p:nvSpPr>
          <p:spPr>
            <a:xfrm>
              <a:off x="6852499" y="3942737"/>
              <a:ext cx="1027352" cy="369332"/>
            </a:xfrm>
            <a:prstGeom prst="rect">
              <a:avLst/>
            </a:prstGeom>
            <a:noFill/>
          </p:spPr>
          <p:txBody>
            <a:bodyPr wrap="square" rtlCol="0">
              <a:spAutoFit/>
            </a:bodyPr>
            <a:lstStyle/>
            <a:p>
              <a:r>
                <a:rPr lang="es-ES">
                  <a:latin typeface="Calibri" panose="020F0502020204030204" pitchFamily="34" charset="0"/>
                </a:rPr>
                <a:t>évaluer</a:t>
              </a:r>
              <a:endParaRPr lang="en-US" sz="1800">
                <a:latin typeface="Calibri" panose="020F0502020204030204" pitchFamily="34" charset="0"/>
              </a:endParaRPr>
            </a:p>
          </p:txBody>
        </p:sp>
        <p:sp>
          <p:nvSpPr>
            <p:cNvPr id="46" name="Down Arrow 45"/>
            <p:cNvSpPr/>
            <p:nvPr/>
          </p:nvSpPr>
          <p:spPr bwMode="auto">
            <a:xfrm>
              <a:off x="1382490" y="3101970"/>
              <a:ext cx="278528" cy="545911"/>
            </a:xfrm>
            <a:prstGeom prst="downArrow">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7" name="TextBox 46"/>
            <p:cNvSpPr txBox="1"/>
            <p:nvPr/>
          </p:nvSpPr>
          <p:spPr>
            <a:xfrm>
              <a:off x="186147" y="2670239"/>
              <a:ext cx="5001191" cy="369332"/>
            </a:xfrm>
            <a:prstGeom prst="rect">
              <a:avLst/>
            </a:prstGeom>
            <a:noFill/>
          </p:spPr>
          <p:txBody>
            <a:bodyPr wrap="square" rtlCol="0">
              <a:spAutoFit/>
            </a:bodyPr>
            <a:lstStyle/>
            <a:p>
              <a:r>
                <a:rPr lang="es-ES" b="1" err="1" smtClean="0">
                  <a:latin typeface="Calibri" panose="020F0502020204030204" pitchFamily="34" charset="0"/>
                </a:rPr>
                <a:t>Prospective</a:t>
              </a:r>
              <a:r>
                <a:rPr lang="es-ES" b="1" smtClean="0">
                  <a:latin typeface="Calibri" panose="020F0502020204030204" pitchFamily="34" charset="0"/>
                </a:rPr>
                <a:t>, </a:t>
              </a:r>
              <a:r>
                <a:rPr lang="es-ES" b="1" err="1" smtClean="0">
                  <a:latin typeface="Calibri" panose="020F0502020204030204" pitchFamily="34" charset="0"/>
                </a:rPr>
                <a:t>cross-sectional</a:t>
              </a:r>
              <a:r>
                <a:rPr lang="es-ES" b="1" smtClean="0">
                  <a:latin typeface="Calibri" panose="020F0502020204030204" pitchFamily="34" charset="0"/>
                </a:rPr>
                <a:t> (</a:t>
              </a:r>
              <a:r>
                <a:rPr lang="es-ES" b="1" smtClean="0">
                  <a:latin typeface="Calibri" panose="020F0502020204030204" pitchFamily="34" charset="0"/>
                </a:rPr>
                <a:t>sous-population)</a:t>
              </a:r>
              <a:endParaRPr lang="en-US" b="1">
                <a:latin typeface="Calibri" panose="020F0502020204030204" pitchFamily="34" charset="0"/>
              </a:endParaRPr>
            </a:p>
          </p:txBody>
        </p:sp>
        <p:sp>
          <p:nvSpPr>
            <p:cNvPr id="48" name="TextBox 47"/>
            <p:cNvSpPr txBox="1"/>
            <p:nvPr/>
          </p:nvSpPr>
          <p:spPr>
            <a:xfrm>
              <a:off x="0" y="3134262"/>
              <a:ext cx="1473195" cy="923330"/>
            </a:xfrm>
            <a:prstGeom prst="rect">
              <a:avLst/>
            </a:prstGeom>
            <a:noFill/>
          </p:spPr>
          <p:txBody>
            <a:bodyPr wrap="square" rtlCol="0">
              <a:spAutoFit/>
            </a:bodyPr>
            <a:lstStyle/>
            <a:p>
              <a:r>
                <a:rPr lang="es-ES">
                  <a:latin typeface="Calibri" panose="020F0502020204030204" pitchFamily="34" charset="0"/>
                </a:rPr>
                <a:t>distribuer étiqueté MILD</a:t>
              </a:r>
              <a:endParaRPr lang="es-ES" err="1">
                <a:latin typeface="Calibri" panose="020F0502020204030204" pitchFamily="34" charset="0"/>
              </a:endParaRPr>
            </a:p>
          </p:txBody>
        </p:sp>
        <p:sp>
          <p:nvSpPr>
            <p:cNvPr id="49" name="Down Arrow 48"/>
            <p:cNvSpPr/>
            <p:nvPr/>
          </p:nvSpPr>
          <p:spPr bwMode="auto">
            <a:xfrm>
              <a:off x="3233572" y="3039571"/>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0" name="Down Arrow 49"/>
            <p:cNvSpPr/>
            <p:nvPr/>
          </p:nvSpPr>
          <p:spPr bwMode="auto">
            <a:xfrm>
              <a:off x="5048074" y="3045973"/>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1" name="Down Arrow 50"/>
            <p:cNvSpPr/>
            <p:nvPr/>
          </p:nvSpPr>
          <p:spPr bwMode="auto">
            <a:xfrm>
              <a:off x="6826227" y="3045973"/>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2" name="Down Arrow 51"/>
            <p:cNvSpPr/>
            <p:nvPr/>
          </p:nvSpPr>
          <p:spPr bwMode="auto">
            <a:xfrm>
              <a:off x="1677163" y="3101969"/>
              <a:ext cx="278528" cy="545911"/>
            </a:xfrm>
            <a:prstGeom prst="downArrow">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3" name="TextBox 52"/>
            <p:cNvSpPr txBox="1"/>
            <p:nvPr/>
          </p:nvSpPr>
          <p:spPr>
            <a:xfrm>
              <a:off x="1955691" y="2893407"/>
              <a:ext cx="1277880" cy="923330"/>
            </a:xfrm>
            <a:prstGeom prst="rect">
              <a:avLst/>
            </a:prstGeom>
            <a:noFill/>
          </p:spPr>
          <p:txBody>
            <a:bodyPr wrap="square" rtlCol="0">
              <a:spAutoFit/>
            </a:bodyPr>
            <a:lstStyle/>
            <a:p>
              <a:r>
                <a:rPr lang="fr-FR">
                  <a:latin typeface="Calibri" panose="020F0502020204030204" pitchFamily="34" charset="0"/>
                </a:rPr>
                <a:t>établir une base de sondage</a:t>
              </a:r>
              <a:endParaRPr lang="fr-FR" err="1">
                <a:latin typeface="Calibri" panose="020F0502020204030204" pitchFamily="34" charset="0"/>
              </a:endParaRPr>
            </a:p>
          </p:txBody>
        </p:sp>
      </p:grpSp>
      <p:sp>
        <p:nvSpPr>
          <p:cNvPr id="33" name="Rectangle 3"/>
          <p:cNvSpPr txBox="1">
            <a:spLocks noChangeArrowheads="1"/>
          </p:cNvSpPr>
          <p:nvPr/>
        </p:nvSpPr>
        <p:spPr>
          <a:xfrm>
            <a:off x="462643" y="4653136"/>
            <a:ext cx="8433444" cy="237626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2"/>
              </a:buClr>
            </a:pPr>
            <a:r>
              <a:rPr lang="fr-FR" sz="2400">
                <a:latin typeface="Comic Sans MS" pitchFamily="66" charset="0"/>
              </a:rPr>
              <a:t>Effet Hawthorne, mais sans importance, car l'attrition et l'intégrité sont incluses</a:t>
            </a:r>
            <a:endParaRPr lang="en-US" sz="2400" smtClean="0">
              <a:latin typeface="Comic Sans MS" pitchFamily="66" charset="0"/>
            </a:endParaRPr>
          </a:p>
        </p:txBody>
      </p:sp>
      <p:sp>
        <p:nvSpPr>
          <p:cNvPr id="34" name="Title 1"/>
          <p:cNvSpPr txBox="1">
            <a:spLocks/>
          </p:cNvSpPr>
          <p:nvPr/>
        </p:nvSpPr>
        <p:spPr bwMode="auto">
          <a:xfrm>
            <a:off x="550950" y="27798"/>
            <a:ext cx="8515065" cy="8809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00529B"/>
                </a:solidFill>
                <a:latin typeface="+mj-lt"/>
                <a:ea typeface="ＭＳ Ｐゴシック" charset="-128"/>
                <a:cs typeface="ＭＳ Ｐゴシック" charset="-128"/>
              </a:defRPr>
            </a:lvl1pPr>
            <a:lvl2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2pPr>
            <a:lvl3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3pPr>
            <a:lvl4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4pPr>
            <a:lvl5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000" b="1">
                <a:solidFill>
                  <a:srgbClr val="00529B"/>
                </a:solidFill>
                <a:latin typeface="Arial" charset="0"/>
              </a:defRPr>
            </a:lvl6pPr>
            <a:lvl7pPr marL="914400" algn="ctr" rtl="0" eaLnBrk="1" fontAlgn="base" hangingPunct="1">
              <a:spcBef>
                <a:spcPct val="0"/>
              </a:spcBef>
              <a:spcAft>
                <a:spcPct val="0"/>
              </a:spcAft>
              <a:defRPr sz="4000" b="1">
                <a:solidFill>
                  <a:srgbClr val="00529B"/>
                </a:solidFill>
                <a:latin typeface="Arial" charset="0"/>
              </a:defRPr>
            </a:lvl7pPr>
            <a:lvl8pPr marL="1371600" algn="ctr" rtl="0" eaLnBrk="1" fontAlgn="base" hangingPunct="1">
              <a:spcBef>
                <a:spcPct val="0"/>
              </a:spcBef>
              <a:spcAft>
                <a:spcPct val="0"/>
              </a:spcAft>
              <a:defRPr sz="4000" b="1">
                <a:solidFill>
                  <a:srgbClr val="00529B"/>
                </a:solidFill>
                <a:latin typeface="Arial" charset="0"/>
              </a:defRPr>
            </a:lvl8pPr>
            <a:lvl9pPr marL="1828800" algn="ctr" rtl="0" eaLnBrk="1" fontAlgn="base" hangingPunct="1">
              <a:spcBef>
                <a:spcPct val="0"/>
              </a:spcBef>
              <a:spcAft>
                <a:spcPct val="0"/>
              </a:spcAft>
              <a:defRPr sz="4000" b="1">
                <a:solidFill>
                  <a:srgbClr val="00529B"/>
                </a:solidFill>
                <a:latin typeface="Arial" charset="0"/>
              </a:defRPr>
            </a:lvl9pPr>
          </a:lstStyle>
          <a:p>
            <a:pPr algn="ctr"/>
            <a:r>
              <a:rPr lang="fr-FR" sz="3600" kern="0">
                <a:solidFill>
                  <a:srgbClr val="C00000"/>
                </a:solidFill>
                <a:cs typeface="Calibri"/>
              </a:rPr>
              <a:t>Options de conception pour </a:t>
            </a:r>
            <a:r>
              <a:rPr lang="fr-FR" sz="3600" kern="0">
                <a:solidFill>
                  <a:srgbClr val="C00000"/>
                </a:solidFill>
                <a:cs typeface="Calibri"/>
              </a:rPr>
              <a:t>la </a:t>
            </a:r>
            <a:r>
              <a:rPr lang="fr-FR" sz="3600" kern="0" smtClean="0">
                <a:solidFill>
                  <a:srgbClr val="C00000"/>
                </a:solidFill>
                <a:cs typeface="Calibri"/>
              </a:rPr>
              <a:t>post-campagne</a:t>
            </a:r>
            <a:endParaRPr lang="fr-FR" sz="3600" kern="0">
              <a:solidFill>
                <a:srgbClr val="C00000"/>
              </a:solidFill>
              <a:cs typeface="Calibri"/>
            </a:endParaRPr>
          </a:p>
        </p:txBody>
      </p:sp>
    </p:spTree>
    <p:extLst>
      <p:ext uri="{BB962C8B-B14F-4D97-AF65-F5344CB8AC3E}">
        <p14:creationId xmlns:p14="http://schemas.microsoft.com/office/powerpoint/2010/main" val="3277338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8" name="Rectangle 14"/>
          <p:cNvSpPr>
            <a:spLocks noChangeArrowheads="1"/>
          </p:cNvSpPr>
          <p:nvPr/>
        </p:nvSpPr>
        <p:spPr bwMode="auto">
          <a:xfrm>
            <a:off x="539750" y="188640"/>
            <a:ext cx="8229600" cy="1077218"/>
          </a:xfrm>
          <a:prstGeom prst="rect">
            <a:avLst/>
          </a:prstGeom>
          <a:noFill/>
          <a:extLst/>
        </p:spPr>
        <p:txBody>
          <a:bodyPr wrap="square" rtlCol="0">
            <a:spAutoFit/>
          </a:bodyPr>
          <a:lstStyle/>
          <a:p>
            <a:pPr algn="ctr"/>
            <a:r>
              <a:rPr lang="fr-FR" sz="3200" b="1">
                <a:solidFill>
                  <a:srgbClr val="C00000"/>
                </a:solidFill>
                <a:latin typeface="+mj-lt"/>
              </a:rPr>
              <a:t>Conseils PMI sur la surveillance de la durabilité des MILD</a:t>
            </a:r>
            <a:endParaRPr lang="en-US" sz="3200" b="1">
              <a:solidFill>
                <a:srgbClr val="C00000"/>
              </a:solidFill>
              <a:latin typeface="+mj-lt"/>
            </a:endParaRPr>
          </a:p>
        </p:txBody>
      </p:sp>
      <p:sp>
        <p:nvSpPr>
          <p:cNvPr id="6" name="Content Placeholder 5"/>
          <p:cNvSpPr>
            <a:spLocks noGrp="1"/>
          </p:cNvSpPr>
          <p:nvPr>
            <p:ph idx="1"/>
          </p:nvPr>
        </p:nvSpPr>
        <p:spPr>
          <a:xfrm>
            <a:off x="334070" y="1196752"/>
            <a:ext cx="8640960" cy="1512168"/>
          </a:xfrm>
        </p:spPr>
        <p:txBody>
          <a:bodyPr>
            <a:normAutofit/>
          </a:bodyPr>
          <a:lstStyle/>
          <a:p>
            <a:pPr>
              <a:buClr>
                <a:srgbClr val="C00000"/>
              </a:buClr>
              <a:buFont typeface="Wingdings" pitchFamily="2" charset="2"/>
              <a:buChar char="§"/>
            </a:pPr>
            <a:r>
              <a:rPr lang="es-ES" smtClean="0">
                <a:latin typeface="+mj-lt"/>
              </a:rPr>
              <a:t>Conception prospective</a:t>
            </a:r>
            <a:r>
              <a:rPr lang="es-ES" smtClean="0">
                <a:latin typeface="+mj-lt"/>
              </a:rPr>
              <a:t>, </a:t>
            </a:r>
            <a:r>
              <a:rPr lang="es-ES" smtClean="0">
                <a:latin typeface="+mj-lt"/>
              </a:rPr>
              <a:t>longitudinale</a:t>
            </a:r>
            <a:endParaRPr lang="es-ES" smtClean="0">
              <a:latin typeface="+mj-lt"/>
            </a:endParaRPr>
          </a:p>
          <a:p>
            <a:pPr>
              <a:buClr>
                <a:srgbClr val="C00000"/>
              </a:buClr>
              <a:buFont typeface="Wingdings" pitchFamily="2" charset="2"/>
              <a:buChar char="§"/>
            </a:pPr>
            <a:r>
              <a:rPr lang="es-ES">
                <a:latin typeface="+mj-lt"/>
              </a:rPr>
              <a:t>Échantillon représentatif</a:t>
            </a:r>
            <a:endParaRPr lang="es-ES" smtClean="0">
              <a:latin typeface="+mj-lt"/>
            </a:endParaRPr>
          </a:p>
        </p:txBody>
      </p:sp>
      <p:sp>
        <p:nvSpPr>
          <p:cNvPr id="2" name="TextBox 1"/>
          <p:cNvSpPr txBox="1"/>
          <p:nvPr/>
        </p:nvSpPr>
        <p:spPr>
          <a:xfrm>
            <a:off x="6660232" y="5757232"/>
            <a:ext cx="1984174" cy="369332"/>
          </a:xfrm>
          <a:prstGeom prst="rect">
            <a:avLst/>
          </a:prstGeom>
          <a:noFill/>
        </p:spPr>
        <p:txBody>
          <a:bodyPr wrap="square" rtlCol="0">
            <a:spAutoFit/>
          </a:bodyPr>
          <a:lstStyle/>
          <a:p>
            <a:pPr algn="r"/>
            <a:r>
              <a:rPr lang="es-ES" smtClean="0">
                <a:solidFill>
                  <a:srgbClr val="C00000"/>
                </a:solidFill>
              </a:rPr>
              <a:t>optionnel</a:t>
            </a:r>
            <a:endParaRPr lang="en-US">
              <a:solidFill>
                <a:srgbClr val="C00000"/>
              </a:solidFill>
            </a:endParaRPr>
          </a:p>
        </p:txBody>
      </p:sp>
      <p:grpSp>
        <p:nvGrpSpPr>
          <p:cNvPr id="3" name="Group 2"/>
          <p:cNvGrpSpPr/>
          <p:nvPr/>
        </p:nvGrpSpPr>
        <p:grpSpPr>
          <a:xfrm>
            <a:off x="543556" y="3212976"/>
            <a:ext cx="7976064" cy="2544256"/>
            <a:chOff x="543556" y="3212976"/>
            <a:chExt cx="7976064" cy="2544256"/>
          </a:xfrm>
        </p:grpSpPr>
        <p:grpSp>
          <p:nvGrpSpPr>
            <p:cNvPr id="4" name="Group 3"/>
            <p:cNvGrpSpPr/>
            <p:nvPr/>
          </p:nvGrpSpPr>
          <p:grpSpPr>
            <a:xfrm>
              <a:off x="543556" y="3212976"/>
              <a:ext cx="7976064" cy="2544256"/>
              <a:chOff x="264354" y="1076148"/>
              <a:chExt cx="7976064" cy="2544256"/>
            </a:xfrm>
          </p:grpSpPr>
          <p:cxnSp>
            <p:nvCxnSpPr>
              <p:cNvPr id="5" name="Straight Arrow Connector 4"/>
              <p:cNvCxnSpPr/>
              <p:nvPr/>
            </p:nvCxnSpPr>
            <p:spPr bwMode="auto">
              <a:xfrm>
                <a:off x="1485778" y="1904378"/>
                <a:ext cx="6754640" cy="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7" name="Oval 6"/>
              <p:cNvSpPr>
                <a:spLocks noChangeAspect="1"/>
              </p:cNvSpPr>
              <p:nvPr/>
            </p:nvSpPr>
            <p:spPr bwMode="auto">
              <a:xfrm>
                <a:off x="3246708" y="1675778"/>
                <a:ext cx="457665" cy="4572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a:cs typeface="Calibri"/>
                  </a:rPr>
                  <a:t>12</a:t>
                </a:r>
                <a:endParaRPr kumimoji="0" lang="en-US" sz="1000" b="0" i="0" u="none" strike="noStrike" cap="none" normalizeH="0" baseline="0">
                  <a:ln>
                    <a:noFill/>
                  </a:ln>
                  <a:solidFill>
                    <a:schemeClr val="tx1"/>
                  </a:solidFill>
                  <a:effectLst/>
                  <a:latin typeface="Calibri"/>
                  <a:cs typeface="Calibri"/>
                </a:endParaRPr>
              </a:p>
            </p:txBody>
          </p:sp>
          <p:sp>
            <p:nvSpPr>
              <p:cNvPr id="8" name="Oval 7"/>
              <p:cNvSpPr>
                <a:spLocks noChangeAspect="1"/>
              </p:cNvSpPr>
              <p:nvPr/>
            </p:nvSpPr>
            <p:spPr bwMode="auto">
              <a:xfrm>
                <a:off x="5061210" y="1675778"/>
                <a:ext cx="457665" cy="4572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smtClean="0"/>
                  <a:t>24</a:t>
                </a:r>
                <a:endParaRPr lang="en-US" sz="1000"/>
              </a:p>
            </p:txBody>
          </p:sp>
          <p:sp>
            <p:nvSpPr>
              <p:cNvPr id="9" name="Oval 8"/>
              <p:cNvSpPr>
                <a:spLocks noChangeAspect="1"/>
              </p:cNvSpPr>
              <p:nvPr/>
            </p:nvSpPr>
            <p:spPr bwMode="auto">
              <a:xfrm>
                <a:off x="6852499" y="1675778"/>
                <a:ext cx="457665" cy="4572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smtClean="0"/>
                  <a:t>36</a:t>
                </a:r>
                <a:endParaRPr lang="en-US" sz="1000"/>
              </a:p>
            </p:txBody>
          </p:sp>
          <p:sp>
            <p:nvSpPr>
              <p:cNvPr id="10" name="TextBox 9"/>
              <p:cNvSpPr txBox="1"/>
              <p:nvPr/>
            </p:nvSpPr>
            <p:spPr>
              <a:xfrm>
                <a:off x="264354" y="2169744"/>
                <a:ext cx="1392876" cy="369332"/>
              </a:xfrm>
              <a:prstGeom prst="rect">
                <a:avLst/>
              </a:prstGeom>
              <a:noFill/>
            </p:spPr>
            <p:txBody>
              <a:bodyPr wrap="square" rtlCol="0">
                <a:spAutoFit/>
              </a:bodyPr>
              <a:lstStyle/>
              <a:p>
                <a:pPr algn="r"/>
                <a:r>
                  <a:rPr lang="en-GB">
                    <a:latin typeface="Calibri" panose="020F0502020204030204" pitchFamily="34" charset="0"/>
                  </a:rPr>
                  <a:t>d</a:t>
                </a:r>
                <a:r>
                  <a:rPr lang="en-GB" sz="1800" smtClean="0">
                    <a:latin typeface="Calibri" panose="020F0502020204030204" pitchFamily="34" charset="0"/>
                  </a:rPr>
                  <a:t>istribution</a:t>
                </a:r>
                <a:endParaRPr lang="en-GB" sz="1800">
                  <a:latin typeface="Calibri" panose="020F0502020204030204" pitchFamily="34" charset="0"/>
                </a:endParaRPr>
              </a:p>
            </p:txBody>
          </p:sp>
          <p:sp>
            <p:nvSpPr>
              <p:cNvPr id="11" name="TextBox 10"/>
              <p:cNvSpPr txBox="1"/>
              <p:nvPr/>
            </p:nvSpPr>
            <p:spPr>
              <a:xfrm>
                <a:off x="3180628" y="2143076"/>
                <a:ext cx="1472210" cy="1292662"/>
              </a:xfrm>
              <a:prstGeom prst="rect">
                <a:avLst/>
              </a:prstGeom>
              <a:noFill/>
            </p:spPr>
            <p:txBody>
              <a:bodyPr wrap="square" rtlCol="0">
                <a:spAutoFit/>
              </a:bodyPr>
              <a:lstStyle/>
              <a:p>
                <a:r>
                  <a:rPr lang="en-GB">
                    <a:latin typeface="Calibri" panose="020F0502020204030204" pitchFamily="34" charset="0"/>
                  </a:rPr>
                  <a:t>évaluer</a:t>
                </a:r>
                <a:endParaRPr lang="en-GB" sz="1800" smtClean="0">
                  <a:latin typeface="Calibri" panose="020F0502020204030204" pitchFamily="34" charset="0"/>
                </a:endParaRPr>
              </a:p>
              <a:p>
                <a:r>
                  <a:rPr lang="en-GB" sz="1200">
                    <a:latin typeface="Calibri" panose="020F0502020204030204" pitchFamily="34" charset="0"/>
                  </a:rPr>
                  <a:t>a</a:t>
                </a:r>
                <a:r>
                  <a:rPr lang="en-GB" sz="1200" smtClean="0">
                    <a:latin typeface="Calibri" panose="020F0502020204030204" pitchFamily="34" charset="0"/>
                  </a:rPr>
                  <a:t>ttrition</a:t>
                </a:r>
                <a:endParaRPr lang="en-GB" sz="1200" smtClean="0">
                  <a:latin typeface="Calibri" panose="020F0502020204030204" pitchFamily="34" charset="0"/>
                </a:endParaRPr>
              </a:p>
              <a:p>
                <a:r>
                  <a:rPr lang="en-GB" sz="1200" smtClean="0">
                    <a:latin typeface="Calibri" panose="020F0502020204030204" pitchFamily="34" charset="0"/>
                  </a:rPr>
                  <a:t>Intégrité</a:t>
                </a:r>
              </a:p>
              <a:p>
                <a:endParaRPr lang="en-GB" sz="1200">
                  <a:latin typeface="Calibri" panose="020F0502020204030204" pitchFamily="34" charset="0"/>
                </a:endParaRPr>
              </a:p>
              <a:p>
                <a:r>
                  <a:rPr lang="en-GB" sz="1200" b="1" smtClean="0">
                    <a:latin typeface="Calibri" panose="020F0502020204030204" pitchFamily="34" charset="0"/>
                  </a:rPr>
                  <a:t>sous-échantillon</a:t>
                </a:r>
                <a:r>
                  <a:rPr lang="en-GB" sz="1200" b="1">
                    <a:latin typeface="Calibri" panose="020F0502020204030204" pitchFamily="34" charset="0"/>
                  </a:rPr>
                  <a:t>:</a:t>
                </a:r>
              </a:p>
              <a:p>
                <a:r>
                  <a:rPr lang="en-GB" sz="1200" smtClean="0">
                    <a:latin typeface="Calibri" panose="020F0502020204030204" pitchFamily="34" charset="0"/>
                  </a:rPr>
                  <a:t>bio-essai</a:t>
                </a:r>
                <a:endParaRPr lang="en-GB" sz="1200">
                  <a:latin typeface="Calibri" panose="020F0502020204030204" pitchFamily="34" charset="0"/>
                </a:endParaRPr>
              </a:p>
            </p:txBody>
          </p:sp>
          <p:sp>
            <p:nvSpPr>
              <p:cNvPr id="12" name="Oval 11"/>
              <p:cNvSpPr>
                <a:spLocks noChangeAspect="1"/>
              </p:cNvSpPr>
              <p:nvPr/>
            </p:nvSpPr>
            <p:spPr bwMode="auto">
              <a:xfrm>
                <a:off x="1370785" y="1721498"/>
                <a:ext cx="366132" cy="36576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a:cs typeface="Calibri"/>
                  </a:rPr>
                  <a:t>0</a:t>
                </a:r>
                <a:endParaRPr kumimoji="0" lang="en-US" sz="1200" b="0" i="0" u="none" strike="noStrike" cap="none" normalizeH="0" baseline="0">
                  <a:ln>
                    <a:noFill/>
                  </a:ln>
                  <a:solidFill>
                    <a:schemeClr val="tx1"/>
                  </a:solidFill>
                  <a:effectLst/>
                  <a:latin typeface="Calibri"/>
                  <a:cs typeface="Calibri"/>
                </a:endParaRPr>
              </a:p>
            </p:txBody>
          </p:sp>
          <p:sp>
            <p:nvSpPr>
              <p:cNvPr id="13" name="TextBox 12"/>
              <p:cNvSpPr txBox="1"/>
              <p:nvPr/>
            </p:nvSpPr>
            <p:spPr>
              <a:xfrm>
                <a:off x="4983988" y="2132978"/>
                <a:ext cx="1397042" cy="1292662"/>
              </a:xfrm>
              <a:prstGeom prst="rect">
                <a:avLst/>
              </a:prstGeom>
              <a:noFill/>
            </p:spPr>
            <p:txBody>
              <a:bodyPr wrap="square" rtlCol="0">
                <a:spAutoFit/>
              </a:bodyPr>
              <a:lstStyle/>
              <a:p>
                <a:r>
                  <a:rPr lang="en-GB">
                    <a:latin typeface="Calibri" panose="020F0502020204030204" pitchFamily="34" charset="0"/>
                  </a:rPr>
                  <a:t>évaluer</a:t>
                </a:r>
                <a:endParaRPr lang="en-GB" sz="1800" smtClean="0">
                  <a:latin typeface="Calibri" panose="020F0502020204030204" pitchFamily="34" charset="0"/>
                </a:endParaRPr>
              </a:p>
              <a:p>
                <a:r>
                  <a:rPr lang="en-GB" sz="1200">
                    <a:latin typeface="Calibri" panose="020F0502020204030204" pitchFamily="34" charset="0"/>
                  </a:rPr>
                  <a:t>a</a:t>
                </a:r>
                <a:r>
                  <a:rPr lang="en-GB" sz="1200" smtClean="0">
                    <a:latin typeface="Calibri" panose="020F0502020204030204" pitchFamily="34" charset="0"/>
                  </a:rPr>
                  <a:t>ttrition</a:t>
                </a:r>
                <a:endParaRPr lang="en-GB" sz="1200" smtClean="0">
                  <a:latin typeface="Calibri" panose="020F0502020204030204" pitchFamily="34" charset="0"/>
                </a:endParaRPr>
              </a:p>
              <a:p>
                <a:r>
                  <a:rPr lang="en-GB" sz="1200" smtClean="0">
                    <a:latin typeface="Calibri" panose="020F0502020204030204" pitchFamily="34" charset="0"/>
                  </a:rPr>
                  <a:t>Intégrité</a:t>
                </a:r>
              </a:p>
              <a:p>
                <a:endParaRPr lang="en-GB" sz="1200">
                  <a:latin typeface="Calibri" panose="020F0502020204030204" pitchFamily="34" charset="0"/>
                </a:endParaRPr>
              </a:p>
              <a:p>
                <a:r>
                  <a:rPr lang="en-GB" sz="1200" b="1" smtClean="0">
                    <a:latin typeface="Calibri" panose="020F0502020204030204" pitchFamily="34" charset="0"/>
                  </a:rPr>
                  <a:t>sous-échantillon</a:t>
                </a:r>
                <a:r>
                  <a:rPr lang="en-GB" sz="1200" b="1">
                    <a:latin typeface="Calibri" panose="020F0502020204030204" pitchFamily="34" charset="0"/>
                  </a:rPr>
                  <a:t>:</a:t>
                </a:r>
              </a:p>
              <a:p>
                <a:r>
                  <a:rPr lang="en-GB" sz="1200" smtClean="0">
                    <a:latin typeface="Calibri" panose="020F0502020204030204" pitchFamily="34" charset="0"/>
                  </a:rPr>
                  <a:t>bio-essai</a:t>
                </a:r>
                <a:endParaRPr lang="en-GB" sz="1200">
                  <a:latin typeface="Calibri" panose="020F0502020204030204" pitchFamily="34" charset="0"/>
                </a:endParaRPr>
              </a:p>
            </p:txBody>
          </p:sp>
          <p:sp>
            <p:nvSpPr>
              <p:cNvPr id="14" name="TextBox 13"/>
              <p:cNvSpPr txBox="1"/>
              <p:nvPr/>
            </p:nvSpPr>
            <p:spPr>
              <a:xfrm>
                <a:off x="6819841" y="2143076"/>
                <a:ext cx="1297615" cy="1477328"/>
              </a:xfrm>
              <a:prstGeom prst="rect">
                <a:avLst/>
              </a:prstGeom>
              <a:noFill/>
            </p:spPr>
            <p:txBody>
              <a:bodyPr wrap="square" rtlCol="0">
                <a:spAutoFit/>
              </a:bodyPr>
              <a:lstStyle/>
              <a:p>
                <a:r>
                  <a:rPr lang="en-GB">
                    <a:latin typeface="Calibri" panose="020F0502020204030204" pitchFamily="34" charset="0"/>
                  </a:rPr>
                  <a:t>évaluer</a:t>
                </a:r>
                <a:endParaRPr lang="en-GB" sz="1800" smtClean="0">
                  <a:latin typeface="Calibri" panose="020F0502020204030204" pitchFamily="34" charset="0"/>
                </a:endParaRPr>
              </a:p>
              <a:p>
                <a:r>
                  <a:rPr lang="en-GB" sz="1200">
                    <a:latin typeface="Calibri" panose="020F0502020204030204" pitchFamily="34" charset="0"/>
                  </a:rPr>
                  <a:t>a</a:t>
                </a:r>
                <a:r>
                  <a:rPr lang="en-GB" sz="1200" smtClean="0">
                    <a:latin typeface="Calibri" panose="020F0502020204030204" pitchFamily="34" charset="0"/>
                  </a:rPr>
                  <a:t>ttrition</a:t>
                </a:r>
                <a:endParaRPr lang="en-GB" sz="1200" smtClean="0">
                  <a:latin typeface="Calibri" panose="020F0502020204030204" pitchFamily="34" charset="0"/>
                </a:endParaRPr>
              </a:p>
              <a:p>
                <a:r>
                  <a:rPr lang="en-GB" sz="1200" smtClean="0">
                    <a:latin typeface="Calibri" panose="020F0502020204030204" pitchFamily="34" charset="0"/>
                  </a:rPr>
                  <a:t>Intégrité</a:t>
                </a:r>
              </a:p>
              <a:p>
                <a:endParaRPr lang="en-GB" sz="1200" smtClean="0">
                  <a:latin typeface="Calibri" panose="020F0502020204030204" pitchFamily="34" charset="0"/>
                </a:endParaRPr>
              </a:p>
              <a:p>
                <a:r>
                  <a:rPr lang="en-GB" sz="1200" b="1" smtClean="0">
                    <a:latin typeface="Calibri" panose="020F0502020204030204" pitchFamily="34" charset="0"/>
                  </a:rPr>
                  <a:t>sous-échantillon</a:t>
                </a:r>
                <a:r>
                  <a:rPr lang="en-GB" sz="1200" b="1">
                    <a:latin typeface="Calibri" panose="020F0502020204030204" pitchFamily="34" charset="0"/>
                  </a:rPr>
                  <a:t>:</a:t>
                </a:r>
              </a:p>
              <a:p>
                <a:r>
                  <a:rPr lang="en-GB" sz="1200">
                    <a:latin typeface="Calibri" panose="020F0502020204030204" pitchFamily="34" charset="0"/>
                  </a:rPr>
                  <a:t>b</a:t>
                </a:r>
                <a:r>
                  <a:rPr lang="en-GB" sz="1200" smtClean="0">
                    <a:latin typeface="Calibri" panose="020F0502020204030204" pitchFamily="34" charset="0"/>
                  </a:rPr>
                  <a:t>io-essai</a:t>
                </a:r>
              </a:p>
              <a:p>
                <a:r>
                  <a:rPr lang="en-GB" sz="1200">
                    <a:latin typeface="Calibri" panose="020F0502020204030204" pitchFamily="34" charset="0"/>
                  </a:rPr>
                  <a:t>résidus chimiques</a:t>
                </a:r>
                <a:endParaRPr lang="en-GB" sz="1200">
                  <a:latin typeface="Calibri" panose="020F0502020204030204" pitchFamily="34" charset="0"/>
                </a:endParaRPr>
              </a:p>
            </p:txBody>
          </p:sp>
          <p:sp>
            <p:nvSpPr>
              <p:cNvPr id="15" name="Down Arrow 14"/>
              <p:cNvSpPr/>
              <p:nvPr/>
            </p:nvSpPr>
            <p:spPr bwMode="auto">
              <a:xfrm>
                <a:off x="2118981" y="1076148"/>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TextBox 15"/>
              <p:cNvSpPr txBox="1"/>
              <p:nvPr/>
            </p:nvSpPr>
            <p:spPr>
              <a:xfrm>
                <a:off x="2397508" y="1108440"/>
                <a:ext cx="2946391" cy="646331"/>
              </a:xfrm>
              <a:prstGeom prst="rect">
                <a:avLst/>
              </a:prstGeom>
              <a:noFill/>
            </p:spPr>
            <p:txBody>
              <a:bodyPr wrap="square" rtlCol="0">
                <a:spAutoFit/>
              </a:bodyPr>
              <a:lstStyle/>
              <a:p>
                <a:r>
                  <a:rPr lang="es-ES">
                    <a:latin typeface="Calibri" panose="020F0502020204030204" pitchFamily="34" charset="0"/>
                  </a:rPr>
                  <a:t>étude de base (établir </a:t>
                </a:r>
                <a:r>
                  <a:rPr lang="es-ES">
                    <a:latin typeface="Calibri" panose="020F0502020204030204" pitchFamily="34" charset="0"/>
                  </a:rPr>
                  <a:t>une </a:t>
                </a:r>
                <a:r>
                  <a:rPr lang="es-ES" smtClean="0">
                    <a:latin typeface="Calibri" panose="020F0502020204030204" pitchFamily="34" charset="0"/>
                  </a:rPr>
                  <a:t>cohorte)</a:t>
                </a:r>
                <a:endParaRPr lang="en-US" sz="1800">
                  <a:latin typeface="Calibri" panose="020F0502020204030204" pitchFamily="34" charset="0"/>
                </a:endParaRPr>
              </a:p>
            </p:txBody>
          </p:sp>
          <p:sp>
            <p:nvSpPr>
              <p:cNvPr id="17" name="Oval 16"/>
              <p:cNvSpPr>
                <a:spLocks noChangeAspect="1"/>
              </p:cNvSpPr>
              <p:nvPr/>
            </p:nvSpPr>
            <p:spPr bwMode="auto">
              <a:xfrm>
                <a:off x="2031376" y="1721498"/>
                <a:ext cx="366132" cy="36576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mj-lt"/>
                  </a:rPr>
                  <a:t>1-6</a:t>
                </a:r>
                <a:endParaRPr kumimoji="0" lang="en-US" sz="1000" b="0" i="0" u="none" strike="noStrike" cap="none" normalizeH="0" baseline="0">
                  <a:ln>
                    <a:noFill/>
                  </a:ln>
                  <a:solidFill>
                    <a:schemeClr val="tx1"/>
                  </a:solidFill>
                  <a:effectLst/>
                  <a:latin typeface="+mj-lt"/>
                </a:endParaRPr>
              </a:p>
            </p:txBody>
          </p:sp>
        </p:grpSp>
        <p:sp>
          <p:nvSpPr>
            <p:cNvPr id="19" name="TextBox 18"/>
            <p:cNvSpPr txBox="1"/>
            <p:nvPr/>
          </p:nvSpPr>
          <p:spPr>
            <a:xfrm>
              <a:off x="2071418" y="4290452"/>
              <a:ext cx="1388412" cy="1292662"/>
            </a:xfrm>
            <a:prstGeom prst="rect">
              <a:avLst/>
            </a:prstGeom>
            <a:noFill/>
          </p:spPr>
          <p:txBody>
            <a:bodyPr wrap="square" rtlCol="0">
              <a:spAutoFit/>
            </a:bodyPr>
            <a:lstStyle/>
            <a:p>
              <a:r>
                <a:rPr lang="en-GB" smtClean="0">
                  <a:latin typeface="Calibri" panose="020F0502020204030204" pitchFamily="34" charset="0"/>
                </a:rPr>
                <a:t>évaluer</a:t>
              </a:r>
            </a:p>
            <a:p>
              <a:r>
                <a:rPr lang="en-GB" sz="1200">
                  <a:latin typeface="Calibri" panose="020F0502020204030204" pitchFamily="34" charset="0"/>
                </a:rPr>
                <a:t>a</a:t>
              </a:r>
              <a:r>
                <a:rPr lang="en-GB" sz="1200" smtClean="0">
                  <a:latin typeface="Calibri" panose="020F0502020204030204" pitchFamily="34" charset="0"/>
                </a:rPr>
                <a:t>ttrition</a:t>
              </a:r>
              <a:endParaRPr lang="en-GB" sz="1200" smtClean="0">
                <a:latin typeface="Calibri" panose="020F0502020204030204" pitchFamily="34" charset="0"/>
              </a:endParaRPr>
            </a:p>
            <a:p>
              <a:r>
                <a:rPr lang="en-GB" sz="1200" smtClean="0">
                  <a:latin typeface="Calibri" panose="020F0502020204030204" pitchFamily="34" charset="0"/>
                </a:rPr>
                <a:t>Intégrité</a:t>
              </a:r>
            </a:p>
            <a:p>
              <a:endParaRPr lang="en-GB" sz="1200">
                <a:latin typeface="Calibri" panose="020F0502020204030204" pitchFamily="34" charset="0"/>
              </a:endParaRPr>
            </a:p>
            <a:p>
              <a:r>
                <a:rPr lang="en-GB" sz="1200" b="1">
                  <a:latin typeface="Calibri" panose="020F0502020204030204" pitchFamily="34" charset="0"/>
                </a:rPr>
                <a:t>s</a:t>
              </a:r>
              <a:r>
                <a:rPr lang="en-GB" sz="1200" b="1" smtClean="0">
                  <a:latin typeface="Calibri" panose="020F0502020204030204" pitchFamily="34" charset="0"/>
                </a:rPr>
                <a:t>ous-échantillon:</a:t>
              </a:r>
              <a:endParaRPr lang="en-GB" sz="1200" b="1">
                <a:latin typeface="Calibri" panose="020F0502020204030204" pitchFamily="34" charset="0"/>
              </a:endParaRPr>
            </a:p>
            <a:p>
              <a:r>
                <a:rPr lang="en-GB" sz="1200" smtClean="0">
                  <a:latin typeface="Calibri" panose="020F0502020204030204" pitchFamily="34" charset="0"/>
                </a:rPr>
                <a:t>bio-essai</a:t>
              </a:r>
              <a:endParaRPr lang="en-GB" sz="1200">
                <a:latin typeface="Calibri" panose="020F0502020204030204" pitchFamily="34" charset="0"/>
              </a:endParaRPr>
            </a:p>
          </p:txBody>
        </p:sp>
      </p:grpSp>
    </p:spTree>
    <p:extLst>
      <p:ext uri="{BB962C8B-B14F-4D97-AF65-F5344CB8AC3E}">
        <p14:creationId xmlns:p14="http://schemas.microsoft.com/office/powerpoint/2010/main" val="2062972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8" name="Rectangle 14"/>
          <p:cNvSpPr>
            <a:spLocks noChangeArrowheads="1"/>
          </p:cNvSpPr>
          <p:nvPr/>
        </p:nvSpPr>
        <p:spPr bwMode="auto">
          <a:xfrm>
            <a:off x="539750" y="188640"/>
            <a:ext cx="8229600" cy="1077218"/>
          </a:xfrm>
          <a:prstGeom prst="rect">
            <a:avLst/>
          </a:prstGeom>
          <a:noFill/>
          <a:extLst/>
        </p:spPr>
        <p:txBody>
          <a:bodyPr wrap="square" rtlCol="0">
            <a:spAutoFit/>
          </a:bodyPr>
          <a:lstStyle/>
          <a:p>
            <a:pPr algn="ctr"/>
            <a:r>
              <a:rPr lang="fr-FR" sz="3200" b="1">
                <a:solidFill>
                  <a:srgbClr val="C00000"/>
                </a:solidFill>
                <a:latin typeface="+mj-lt"/>
              </a:rPr>
              <a:t>Conseils PMI sur la surveillance de la durabilité des MILD</a:t>
            </a:r>
          </a:p>
        </p:txBody>
      </p:sp>
      <p:sp>
        <p:nvSpPr>
          <p:cNvPr id="6" name="Content Placeholder 5"/>
          <p:cNvSpPr>
            <a:spLocks noGrp="1"/>
          </p:cNvSpPr>
          <p:nvPr>
            <p:ph idx="1"/>
          </p:nvPr>
        </p:nvSpPr>
        <p:spPr>
          <a:xfrm>
            <a:off x="251520" y="1052736"/>
            <a:ext cx="8723510" cy="5328592"/>
          </a:xfrm>
        </p:spPr>
        <p:txBody>
          <a:bodyPr>
            <a:normAutofit lnSpcReduction="10000"/>
          </a:bodyPr>
          <a:lstStyle/>
          <a:p>
            <a:pPr>
              <a:buClr>
                <a:srgbClr val="C00000"/>
              </a:buClr>
              <a:buFont typeface="Wingdings" pitchFamily="2" charset="2"/>
              <a:buChar char="§"/>
            </a:pPr>
            <a:r>
              <a:rPr lang="fr-FR" sz="2800">
                <a:latin typeface="+mj-lt"/>
              </a:rPr>
              <a:t>Informer les décisions sur le remplacement des MILD (intervalle, </a:t>
            </a:r>
            <a:r>
              <a:rPr lang="fr-FR" sz="2800">
                <a:latin typeface="+mj-lt"/>
              </a:rPr>
              <a:t>stratégie</a:t>
            </a:r>
            <a:r>
              <a:rPr lang="fr-FR" sz="2800" smtClean="0">
                <a:latin typeface="+mj-lt"/>
              </a:rPr>
              <a:t>)</a:t>
            </a:r>
          </a:p>
          <a:p>
            <a:pPr>
              <a:buClr>
                <a:srgbClr val="C00000"/>
              </a:buClr>
              <a:buFont typeface="Wingdings" pitchFamily="2" charset="2"/>
              <a:buChar char="§"/>
            </a:pPr>
            <a:r>
              <a:rPr lang="fr-FR" sz="2800">
                <a:latin typeface="+mj-lt"/>
              </a:rPr>
              <a:t>Identifier les marques de LLIN ayant des performances bonnes ou mauvaises dans </a:t>
            </a:r>
            <a:r>
              <a:rPr lang="fr-FR" sz="2800">
                <a:latin typeface="+mj-lt"/>
              </a:rPr>
              <a:t>le </a:t>
            </a:r>
            <a:r>
              <a:rPr lang="fr-FR" sz="2800" smtClean="0">
                <a:latin typeface="+mj-lt"/>
              </a:rPr>
              <a:t>pays</a:t>
            </a:r>
          </a:p>
          <a:p>
            <a:pPr>
              <a:buClr>
                <a:srgbClr val="C00000"/>
              </a:buClr>
              <a:buFont typeface="Wingdings" pitchFamily="2" charset="2"/>
              <a:buChar char="§"/>
            </a:pPr>
            <a:r>
              <a:rPr lang="fr-FR" sz="2800">
                <a:latin typeface="+mj-lt"/>
              </a:rPr>
              <a:t>Souligner les différences ou les tendances potentielles dans le comportement de soin et de réparation des moustiquaires et informer les activités de </a:t>
            </a:r>
            <a:r>
              <a:rPr lang="fr-FR" sz="2800">
                <a:latin typeface="+mj-lt"/>
              </a:rPr>
              <a:t>la </a:t>
            </a:r>
            <a:r>
              <a:rPr lang="fr-FR" sz="2800" smtClean="0">
                <a:latin typeface="+mj-lt"/>
              </a:rPr>
              <a:t>BCC</a:t>
            </a:r>
          </a:p>
          <a:p>
            <a:pPr>
              <a:buClr>
                <a:srgbClr val="C00000"/>
              </a:buClr>
              <a:buFont typeface="Wingdings" pitchFamily="2" charset="2"/>
              <a:buChar char="§"/>
            </a:pPr>
            <a:r>
              <a:rPr lang="es-ES" sz="2800" smtClean="0">
                <a:latin typeface="+mj-lt"/>
              </a:rPr>
              <a:t>Deux options:</a:t>
            </a:r>
          </a:p>
          <a:p>
            <a:pPr lvl="1">
              <a:buClr>
                <a:srgbClr val="C00000"/>
              </a:buClr>
              <a:buFont typeface="Wingdings" pitchFamily="2" charset="2"/>
              <a:buChar char="§"/>
            </a:pPr>
            <a:r>
              <a:rPr lang="fr-FR" b="1">
                <a:latin typeface="+mj-lt"/>
              </a:rPr>
              <a:t>Comparez deux marques de LLIN différentes dans un </a:t>
            </a:r>
            <a:r>
              <a:rPr lang="fr-FR" b="1">
                <a:latin typeface="+mj-lt"/>
              </a:rPr>
              <a:t>environnement </a:t>
            </a:r>
            <a:r>
              <a:rPr lang="fr-FR" b="1" smtClean="0">
                <a:latin typeface="+mj-lt"/>
              </a:rPr>
              <a:t>similaire</a:t>
            </a:r>
          </a:p>
          <a:p>
            <a:pPr lvl="1">
              <a:buClr>
                <a:srgbClr val="C00000"/>
              </a:buClr>
              <a:buFont typeface="Wingdings" pitchFamily="2" charset="2"/>
              <a:buChar char="§"/>
            </a:pPr>
            <a:r>
              <a:rPr lang="fr-FR" b="1">
                <a:latin typeface="+mj-lt"/>
              </a:rPr>
              <a:t>Comparez la même marque LLIN dans différents environnements</a:t>
            </a:r>
            <a:endParaRPr lang="es-ES" smtClean="0">
              <a:latin typeface="+mj-lt"/>
            </a:endParaRPr>
          </a:p>
          <a:p>
            <a:pPr>
              <a:buClr>
                <a:srgbClr val="C00000"/>
              </a:buClr>
              <a:buFont typeface="Wingdings" pitchFamily="2" charset="2"/>
              <a:buChar char="§"/>
            </a:pPr>
            <a:endParaRPr lang="es-ES" sz="2800" smtClean="0">
              <a:latin typeface="+mj-lt"/>
            </a:endParaRPr>
          </a:p>
          <a:p>
            <a:pPr marL="0" indent="0">
              <a:buClr>
                <a:srgbClr val="C00000"/>
              </a:buClr>
              <a:buNone/>
            </a:pPr>
            <a:endParaRPr lang="es-ES" sz="2800" smtClean="0">
              <a:latin typeface="+mj-lt"/>
            </a:endParaRPr>
          </a:p>
        </p:txBody>
      </p:sp>
    </p:spTree>
    <p:extLst>
      <p:ext uri="{BB962C8B-B14F-4D97-AF65-F5344CB8AC3E}">
        <p14:creationId xmlns:p14="http://schemas.microsoft.com/office/powerpoint/2010/main" val="195895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1543</Words>
  <Application>Microsoft Office PowerPoint</Application>
  <PresentationFormat>On-screen Show (4:3)</PresentationFormat>
  <Paragraphs>199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Objectif des enquêtes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butzer</dc:creator>
  <cp:lastModifiedBy>Sean Blaufuss</cp:lastModifiedBy>
  <cp:revision>60</cp:revision>
  <dcterms:created xsi:type="dcterms:W3CDTF">2016-06-15T13:59:02Z</dcterms:created>
  <dcterms:modified xsi:type="dcterms:W3CDTF">2019-07-30T18:36:51Z</dcterms:modified>
</cp:coreProperties>
</file>