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601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11" d="100"/>
          <a:sy n="111" d="100"/>
        </p:scale>
        <p:origin x="-882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51EBE9-3C6F-4A1C-AA31-875CC880B0C8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E702A8-D2BD-4A7D-8A56-D0CD2C3A11A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0904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Coordinator</a:t>
            </a:r>
            <a:r>
              <a:rPr lang="en-US" baseline="0" dirty="0" smtClean="0"/>
              <a:t> is the overall implementation lead during field work/activities. He is based in the area (district, province,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) of field work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702A8-D2BD-4A7D-8A56-D0CD2C3A11A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723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Each</a:t>
            </a:r>
            <a:r>
              <a:rPr lang="en-US" baseline="0" dirty="0" smtClean="0"/>
              <a:t> team is lead by a supervisor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702A8-D2BD-4A7D-8A56-D0CD2C3A11A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779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Two</a:t>
            </a:r>
            <a:r>
              <a:rPr lang="en-US" baseline="0" dirty="0" smtClean="0"/>
              <a:t> to three interviewers as members of a field team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E702A8-D2BD-4A7D-8A56-D0CD2C3A11A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287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B0AA-AC8E-4463-ADAC-E87D09B82E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5060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585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71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001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54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8930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035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0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012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38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7216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10842-C002-C14A-A82E-D32910A7950A}" type="datetimeFigureOut">
              <a:rPr lang="en-US" smtClean="0"/>
              <a:t>4/21/2015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D06F55-48F6-DD46-AC48-759CC23504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3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02" r:id="rId1"/>
    <p:sldLayoutId id="2147484603" r:id="rId2"/>
    <p:sldLayoutId id="2147484604" r:id="rId3"/>
    <p:sldLayoutId id="2147484605" r:id="rId4"/>
    <p:sldLayoutId id="2147484606" r:id="rId5"/>
    <p:sldLayoutId id="2147484607" r:id="rId6"/>
    <p:sldLayoutId id="2147484608" r:id="rId7"/>
    <p:sldLayoutId id="2147484609" r:id="rId8"/>
    <p:sldLayoutId id="2147484610" r:id="rId9"/>
    <p:sldLayoutId id="2147484611" r:id="rId10"/>
    <p:sldLayoutId id="214748461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Roles and Responsibilities</a:t>
            </a:r>
            <a:br>
              <a:rPr lang="en-US" dirty="0" smtClean="0"/>
            </a:br>
            <a:r>
              <a:rPr lang="en-US" sz="3600" dirty="0" smtClean="0"/>
              <a:t>“Professionalism. Thoroughness. Respect.”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Durability Monitoring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7601" y="4665565"/>
            <a:ext cx="4128798" cy="1368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873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/>
              <a:t>Coordinator Role and Responsibility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Overall coordination of teams during the fieldwork</a:t>
            </a:r>
          </a:p>
          <a:p>
            <a:r>
              <a:rPr lang="en-US" sz="2800" dirty="0" smtClean="0"/>
              <a:t>Reporting of progress made daily to supervisor</a:t>
            </a:r>
          </a:p>
          <a:p>
            <a:r>
              <a:rPr lang="en-US" sz="2800" dirty="0" smtClean="0"/>
              <a:t>Resolving technical questions and other problems as needed</a:t>
            </a:r>
          </a:p>
          <a:p>
            <a:r>
              <a:rPr lang="en-US" sz="2800" dirty="0" smtClean="0"/>
              <a:t>Pay fieldwork allowance 50% at beginning and 50% upon satisfactory completion of fieldwork</a:t>
            </a:r>
          </a:p>
          <a:p>
            <a:r>
              <a:rPr lang="en-US" sz="2800" dirty="0" smtClean="0"/>
              <a:t>Safe transfer of completed cluster questionnaires for data entry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891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/>
              <a:t>Supervisor Role and Responsibility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Quality assurance</a:t>
            </a:r>
          </a:p>
          <a:p>
            <a:pPr lvl="1"/>
            <a:r>
              <a:rPr lang="en-US" sz="2800" dirty="0" smtClean="0"/>
              <a:t>Ensure that settlement or section is completely listed</a:t>
            </a:r>
          </a:p>
          <a:p>
            <a:pPr lvl="1"/>
            <a:r>
              <a:rPr lang="en-US" sz="2800" dirty="0" smtClean="0"/>
              <a:t>Use random number</a:t>
            </a:r>
            <a:r>
              <a:rPr lang="en-US" sz="2800" dirty="0"/>
              <a:t> </a:t>
            </a:r>
            <a:r>
              <a:rPr lang="en-US" sz="2800" dirty="0" smtClean="0"/>
              <a:t>sheet to select sections and households</a:t>
            </a:r>
          </a:p>
          <a:p>
            <a:pPr lvl="1"/>
            <a:r>
              <a:rPr lang="en-US" sz="2800" dirty="0" smtClean="0"/>
              <a:t>Check questionnaires after completion BEFORE leaving settlement to ensure all questions are answered and skips were followed</a:t>
            </a:r>
          </a:p>
          <a:p>
            <a:pPr lvl="1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44430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/>
              <a:t>Supervisor Role and Responsibility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Management of materials</a:t>
            </a:r>
          </a:p>
          <a:p>
            <a:pPr lvl="1"/>
            <a:r>
              <a:rPr lang="en-US" sz="2400" dirty="0" smtClean="0"/>
              <a:t>Ensure team has enough questionnaires and materials (consent forms, </a:t>
            </a:r>
            <a:r>
              <a:rPr lang="en-US" sz="2400" dirty="0" err="1" smtClean="0"/>
              <a:t>etc</a:t>
            </a:r>
            <a:r>
              <a:rPr lang="en-US" sz="2400" dirty="0" smtClean="0"/>
              <a:t>) for daily fieldwork</a:t>
            </a:r>
          </a:p>
          <a:p>
            <a:pPr lvl="1"/>
            <a:r>
              <a:rPr lang="en-US" sz="2400" dirty="0" smtClean="0"/>
              <a:t>Keep completed questionnaires in an envelope labeled with date and cluster number and name of cluster</a:t>
            </a:r>
          </a:p>
          <a:p>
            <a:pPr lvl="1"/>
            <a:r>
              <a:rPr lang="en-US" sz="2400" dirty="0" smtClean="0"/>
              <a:t>Keep completed questionnaires safe at all moments and protected from water damage, and transfer them to coordinator periodically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75119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/>
              <a:t>Supervisor Role and Responsibility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Organization</a:t>
            </a:r>
          </a:p>
          <a:p>
            <a:pPr lvl="1"/>
            <a:r>
              <a:rPr lang="en-US" sz="2100" dirty="0" smtClean="0"/>
              <a:t>Organize team’s movements for maximum efficiency</a:t>
            </a:r>
          </a:p>
          <a:p>
            <a:pPr lvl="1"/>
            <a:r>
              <a:rPr lang="en-US" sz="2100" dirty="0" smtClean="0"/>
              <a:t>Coordinate with local chiefs/authorities</a:t>
            </a:r>
          </a:p>
          <a:p>
            <a:pPr lvl="1"/>
            <a:r>
              <a:rPr lang="en-US" sz="2100" dirty="0" smtClean="0"/>
              <a:t>Ensure that team is on the same page</a:t>
            </a:r>
          </a:p>
          <a:p>
            <a:pPr lvl="1"/>
            <a:r>
              <a:rPr lang="en-US" sz="2100" dirty="0" smtClean="0"/>
              <a:t>Report any problems up to coordinator</a:t>
            </a:r>
          </a:p>
          <a:p>
            <a:pPr lvl="1"/>
            <a:r>
              <a:rPr lang="en-US" sz="2100" dirty="0" smtClean="0"/>
              <a:t>Report progress daily (using cluster monitoring sheet) up to coordinator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100189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 smtClean="0"/>
              <a:t>Interviewer Role and Responsibilities</a:t>
            </a:r>
            <a:endParaRPr lang="en-US" sz="3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Ensure that households are listed correctly and thoroughly</a:t>
            </a:r>
          </a:p>
          <a:p>
            <a:r>
              <a:rPr lang="en-US" sz="2400" dirty="0" smtClean="0"/>
              <a:t>Conduct interviews in a </a:t>
            </a:r>
            <a:r>
              <a:rPr lang="en-US" sz="2400" b="1" dirty="0" smtClean="0"/>
              <a:t>neutral</a:t>
            </a:r>
            <a:r>
              <a:rPr lang="en-US" sz="2400" dirty="0" smtClean="0"/>
              <a:t> manner, with politeness and professionalism</a:t>
            </a:r>
          </a:p>
          <a:p>
            <a:r>
              <a:rPr lang="en-US" sz="2400" dirty="0" smtClean="0"/>
              <a:t>Conduct interviews </a:t>
            </a:r>
            <a:r>
              <a:rPr lang="en-US" sz="2400" b="1" dirty="0" smtClean="0"/>
              <a:t>thoroughly</a:t>
            </a:r>
            <a:r>
              <a:rPr lang="en-US" sz="2400" dirty="0" smtClean="0"/>
              <a:t>, and check afterwards for any missed skips or questions</a:t>
            </a:r>
          </a:p>
          <a:p>
            <a:r>
              <a:rPr lang="en-US" sz="2400" dirty="0" smtClean="0"/>
              <a:t>Respect ethical guidelines</a:t>
            </a:r>
          </a:p>
          <a:p>
            <a:r>
              <a:rPr lang="en-US" sz="2400" dirty="0" smtClean="0"/>
              <a:t>Count holes and repairs in campaign nets </a:t>
            </a:r>
            <a:r>
              <a:rPr lang="en-US" sz="2400" b="1" dirty="0" smtClean="0"/>
              <a:t>thoroughly and carefully</a:t>
            </a:r>
          </a:p>
          <a:p>
            <a:r>
              <a:rPr lang="en-US" sz="2400" dirty="0" smtClean="0"/>
              <a:t>Report any challenges or problems to supervisor</a:t>
            </a:r>
          </a:p>
        </p:txBody>
      </p:sp>
    </p:spTree>
    <p:extLst>
      <p:ext uri="{BB962C8B-B14F-4D97-AF65-F5344CB8AC3E}">
        <p14:creationId xmlns:p14="http://schemas.microsoft.com/office/powerpoint/2010/main" val="298186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42CA9FA2906D49A87928E07A90BDE1" ma:contentTypeVersion="21" ma:contentTypeDescription="Create a new document." ma:contentTypeScope="" ma:versionID="31127b67fb1a5c47e7227c478b0e3e9e">
  <xsd:schema xmlns:xsd="http://www.w3.org/2001/XMLSchema" xmlns:xs="http://www.w3.org/2001/XMLSchema" xmlns:p="http://schemas.microsoft.com/office/2006/metadata/properties" xmlns:ns2="0bd7d161-68aa-4378-85c6-89c84e437c65" xmlns:ns3="6b9857c5-041e-4fc1-9d7d-8b03587acb27" xmlns:ns4="2b04e3bf-eb77-48e0-9993-e01b67b1c33a" targetNamespace="http://schemas.microsoft.com/office/2006/metadata/properties" ma:root="true" ma:fieldsID="23e7c49f4820a4d2ea64d6868ca5e24a" ns2:_="" ns3:_="" ns4:_="">
    <xsd:import namespace="0bd7d161-68aa-4378-85c6-89c84e437c65"/>
    <xsd:import namespace="6b9857c5-041e-4fc1-9d7d-8b03587acb27"/>
    <xsd:import namespace="2b04e3bf-eb77-48e0-9993-e01b67b1c33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Type_x0020_l" minOccurs="0"/>
                <xsd:element ref="ns2:Status" minOccurs="0"/>
                <xsd:element ref="ns2:v9p6" minOccurs="0"/>
                <xsd:element ref="ns2:ddqa" minOccurs="0"/>
                <xsd:element ref="ns2:r7ph" minOccurs="0"/>
                <xsd:element ref="ns2:MediaLengthInSeconds" minOccurs="0"/>
                <xsd:element ref="ns2:lcf76f155ced4ddcb4097134ff3c332f" minOccurs="0"/>
                <xsd:element ref="ns4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d7d161-68aa-4378-85c6-89c84e437c6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Type_x0020_l" ma:index="20" nillable="true" ma:displayName="Type" ma:description="Budget&#10;Consultant&#10;IRB&#10;Labor&#10;NXP/Equipment&#10;Subcontract&#10;Travel&#10;Waiver - Allowances&#10;Waiver - CDR/FSN&#10;Waiver - Increase" ma:internalName="Type_x0020_l">
      <xsd:simpleType>
        <xsd:restriction base="dms:Note">
          <xsd:maxLength value="255"/>
        </xsd:restriction>
      </xsd:simpleType>
    </xsd:element>
    <xsd:element name="Status" ma:index="21" nillable="true" ma:displayName="Status" ma:format="Dropdown" ma:internalName="Status">
      <xsd:simpleType>
        <xsd:restriction base="dms:Choice">
          <xsd:enumeration value="Preparing"/>
          <xsd:enumeration value="Pending"/>
          <xsd:enumeration value="Approved"/>
          <xsd:enumeration value="Denied"/>
          <xsd:enumeration value="Cancelled"/>
        </xsd:restriction>
      </xsd:simpleType>
    </xsd:element>
    <xsd:element name="v9p6" ma:index="22" nillable="true" ma:displayName="Date and Time" ma:internalName="v9p6">
      <xsd:simpleType>
        <xsd:restriction base="dms:DateTime"/>
      </xsd:simpleType>
    </xsd:element>
    <xsd:element name="ddqa" ma:index="23" nillable="true" ma:displayName="Request" ma:internalName="ddqa">
      <xsd:simpleType>
        <xsd:restriction base="dms:Text"/>
      </xsd:simpleType>
    </xsd:element>
    <xsd:element name="r7ph" ma:index="24" nillable="true" ma:displayName="Employee or Consultant Name" ma:internalName="r7ph">
      <xsd:simpleType>
        <xsd:restriction base="dms:Text"/>
      </xsd:simple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7" nillable="true" ma:taxonomy="true" ma:internalName="lcf76f155ced4ddcb4097134ff3c332f" ma:taxonomyFieldName="MediaServiceImageTags" ma:displayName="Image Tags" ma:readOnly="false" ma:fieldId="{5cf76f15-5ced-4ddc-b409-7134ff3c332f}" ma:taxonomyMulti="true" ma:sspId="5be66e25-6253-4f8b-9755-5684a1ad782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b9857c5-041e-4fc1-9d7d-8b03587ac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04e3bf-eb77-48e0-9993-e01b67b1c33a" elementFormDefault="qualified">
    <xsd:import namespace="http://schemas.microsoft.com/office/2006/documentManagement/types"/>
    <xsd:import namespace="http://schemas.microsoft.com/office/infopath/2007/PartnerControls"/>
    <xsd:element name="TaxCatchAll" ma:index="28" nillable="true" ma:displayName="Taxonomy Catch All Column" ma:hidden="true" ma:list="{5b085eb6-aa09-4d8e-acda-07d90d1c8499}" ma:internalName="TaxCatchAll" ma:showField="CatchAllData" ma:web="6b9857c5-041e-4fc1-9d7d-8b03587acb2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9p6 xmlns="0bd7d161-68aa-4378-85c6-89c84e437c65" xsi:nil="true"/>
    <Status xmlns="0bd7d161-68aa-4378-85c6-89c84e437c65" xsi:nil="true"/>
    <Type_x0020_l xmlns="0bd7d161-68aa-4378-85c6-89c84e437c65" xsi:nil="true"/>
    <r7ph xmlns="0bd7d161-68aa-4378-85c6-89c84e437c65" xsi:nil="true"/>
    <ddqa xmlns="0bd7d161-68aa-4378-85c6-89c84e437c65" xsi:nil="true"/>
    <lcf76f155ced4ddcb4097134ff3c332f xmlns="0bd7d161-68aa-4378-85c6-89c84e437c65">
      <Terms xmlns="http://schemas.microsoft.com/office/infopath/2007/PartnerControls"/>
    </lcf76f155ced4ddcb4097134ff3c332f>
    <TaxCatchAll xmlns="2b04e3bf-eb77-48e0-9993-e01b67b1c33a" xsi:nil="true"/>
  </documentManagement>
</p:properties>
</file>

<file path=customXml/itemProps1.xml><?xml version="1.0" encoding="utf-8"?>
<ds:datastoreItem xmlns:ds="http://schemas.openxmlformats.org/officeDocument/2006/customXml" ds:itemID="{1DCA9F49-3743-4944-8F67-82B5B4BC5D79}"/>
</file>

<file path=customXml/itemProps2.xml><?xml version="1.0" encoding="utf-8"?>
<ds:datastoreItem xmlns:ds="http://schemas.openxmlformats.org/officeDocument/2006/customXml" ds:itemID="{3B79BCC2-3ABC-40B0-A955-B0B9378B3A17}"/>
</file>

<file path=customXml/itemProps3.xml><?xml version="1.0" encoding="utf-8"?>
<ds:datastoreItem xmlns:ds="http://schemas.openxmlformats.org/officeDocument/2006/customXml" ds:itemID="{E9806E48-E95D-4CDF-AEFD-2CDE70A0F01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4534</TotalTime>
  <Words>297</Words>
  <Application>Microsoft Office PowerPoint</Application>
  <PresentationFormat>On-screen Show (4:3)</PresentationFormat>
  <Paragraphs>38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Roles and Responsibilities “Professionalism. Thoroughness. Respect.”</vt:lpstr>
      <vt:lpstr>Coordinator Role and Responsibility</vt:lpstr>
      <vt:lpstr>Supervisor Role and Responsibility</vt:lpstr>
      <vt:lpstr>Supervisor Role and Responsibility</vt:lpstr>
      <vt:lpstr>Supervisor Role and Responsibility</vt:lpstr>
      <vt:lpstr>Interviewer Role and Responsibilities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Roles and Responsibilities</dc:title>
  <dc:creator>Hannah Koenker</dc:creator>
  <cp:lastModifiedBy>Albert Kilian</cp:lastModifiedBy>
  <cp:revision>9</cp:revision>
  <dcterms:created xsi:type="dcterms:W3CDTF">2014-04-09T14:23:29Z</dcterms:created>
  <dcterms:modified xsi:type="dcterms:W3CDTF">2015-04-21T10:44:14Z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0x0101008542CA9FA2906D49A87928E07A90BDE1</vt:lpwstr>
  </property>
  <property fmtid="{D5CDD505-2E9C-101B-9397-08002B2CF9AE}" pid="3" name="Order">
    <vt:r8>274400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