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JPG" ContentType="image/jpeg"/>
  <Default Extension="png" ContentType="image/png"/>
  <Default Extension="rels" ContentType="application/vnd.openxmlformats-package.relationships+xml"/>
  <Default Extension="vml" ContentType="application/vnd.openxmlformats-officedocument.vmlDrawing"/>
  <Default Extension="wmf" ContentType="image/x-wm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661" r:id="rId5"/>
  </p:sldMasterIdLst>
  <p:notesMasterIdLst>
    <p:notesMasterId r:id="rId48"/>
  </p:notesMasterIdLst>
  <p:sldIdLst>
    <p:sldId id="261" r:id="rId6"/>
    <p:sldId id="263" r:id="rId7"/>
    <p:sldId id="314" r:id="rId8"/>
    <p:sldId id="315" r:id="rId9"/>
    <p:sldId id="291" r:id="rId10"/>
    <p:sldId id="313" r:id="rId11"/>
    <p:sldId id="296" r:id="rId12"/>
    <p:sldId id="334" r:id="rId13"/>
    <p:sldId id="335" r:id="rId14"/>
    <p:sldId id="336" r:id="rId15"/>
    <p:sldId id="337" r:id="rId16"/>
    <p:sldId id="338" r:id="rId17"/>
    <p:sldId id="339" r:id="rId18"/>
    <p:sldId id="340" r:id="rId19"/>
    <p:sldId id="341" r:id="rId20"/>
    <p:sldId id="342" r:id="rId21"/>
    <p:sldId id="343" r:id="rId22"/>
    <p:sldId id="310" r:id="rId23"/>
    <p:sldId id="311" r:id="rId24"/>
    <p:sldId id="312" r:id="rId25"/>
    <p:sldId id="268" r:id="rId26"/>
    <p:sldId id="270" r:id="rId27"/>
    <p:sldId id="317" r:id="rId28"/>
    <p:sldId id="264" r:id="rId29"/>
    <p:sldId id="267" r:id="rId30"/>
    <p:sldId id="271" r:id="rId31"/>
    <p:sldId id="318" r:id="rId32"/>
    <p:sldId id="344" r:id="rId33"/>
    <p:sldId id="274" r:id="rId34"/>
    <p:sldId id="275" r:id="rId35"/>
    <p:sldId id="276" r:id="rId36"/>
    <p:sldId id="277" r:id="rId37"/>
    <p:sldId id="286" r:id="rId38"/>
    <p:sldId id="332" r:id="rId39"/>
    <p:sldId id="321" r:id="rId40"/>
    <p:sldId id="322" r:id="rId41"/>
    <p:sldId id="345" r:id="rId42"/>
    <p:sldId id="346" r:id="rId43"/>
    <p:sldId id="290" r:id="rId44"/>
    <p:sldId id="352" r:id="rId45"/>
    <p:sldId id="351" r:id="rId46"/>
    <p:sldId id="331" r:id="rId4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425"/>
    <p:restoredTop sz="76419" autoAdjust="0"/>
  </p:normalViewPr>
  <p:slideViewPr>
    <p:cSldViewPr>
      <p:cViewPr varScale="1">
        <p:scale>
          <a:sx n="64" d="100"/>
          <a:sy n="64" d="100"/>
        </p:scale>
        <p:origin x="82" y="86"/>
      </p:cViewPr>
      <p:guideLst>
        <p:guide orient="horz" pos="2160"/>
        <p:guide pos="2880"/>
      </p:guideLst>
    </p:cSldViewPr>
  </p:slideViewPr>
  <p:notesTextViewPr>
    <p:cViewPr>
      <p:scale>
        <a:sx n="1" d="1"/>
        <a:sy n="1" d="1"/>
      </p:scale>
      <p:origin x="0" y="-134"/>
    </p:cViewPr>
  </p:notesTextViewPr>
  <p:sorterViewPr>
    <p:cViewPr>
      <p:scale>
        <a:sx n="100" d="100"/>
        <a:sy n="100" d="100"/>
      </p:scale>
      <p:origin x="0" y="399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slide" Target="slides/slide42.xml"/><Relationship Id="rId50" Type="http://schemas.openxmlformats.org/officeDocument/2006/relationships/viewProps" Target="viewProps.xml"/><Relationship Id="rId7" Type="http://schemas.openxmlformats.org/officeDocument/2006/relationships/slide" Target="slides/slide2.xml"/><Relationship Id="rId2" Type="http://schemas.openxmlformats.org/officeDocument/2006/relationships/customXml" Target="../customXml/item2.xml"/><Relationship Id="rId16" Type="http://schemas.openxmlformats.org/officeDocument/2006/relationships/slide" Target="slides/slide11.xml"/><Relationship Id="rId29" Type="http://schemas.openxmlformats.org/officeDocument/2006/relationships/slide" Target="slides/slide24.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microsoft.com/office/2016/11/relationships/changesInfo" Target="changesInfos/changesInfo1.xml"/><Relationship Id="rId5" Type="http://schemas.openxmlformats.org/officeDocument/2006/relationships/slideMaster" Target="slideMasters/slideMaster2.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notesMaster" Target="notesMasters/notesMaster1.xml"/><Relationship Id="rId8" Type="http://schemas.openxmlformats.org/officeDocument/2006/relationships/slide" Target="slides/slide3.xml"/><Relationship Id="rId51" Type="http://schemas.openxmlformats.org/officeDocument/2006/relationships/theme" Target="theme/theme1.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20" Type="http://schemas.openxmlformats.org/officeDocument/2006/relationships/slide" Target="slides/slide15.xml"/><Relationship Id="rId41" Type="http://schemas.openxmlformats.org/officeDocument/2006/relationships/slide" Target="slides/slide36.xml"/><Relationship Id="rId1" Type="http://schemas.openxmlformats.org/officeDocument/2006/relationships/customXml" Target="../customXml/item1.xml"/><Relationship Id="rId6" Type="http://schemas.openxmlformats.org/officeDocument/2006/relationships/slide" Target="slides/slide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Emily Kitts" userId="7a69656f-d6f4-4e12-9d9d-f751fbbf6d3e" providerId="ADAL" clId="{2505D3BA-59BB-4CC2-8707-6235D20EFB9E}"/>
    <pc:docChg chg="modSld">
      <pc:chgData name="Emily Kitts" userId="7a69656f-d6f4-4e12-9d9d-f751fbbf6d3e" providerId="ADAL" clId="{2505D3BA-59BB-4CC2-8707-6235D20EFB9E}" dt="2020-06-24T13:02:41.636" v="24" actId="167"/>
      <pc:docMkLst>
        <pc:docMk/>
      </pc:docMkLst>
      <pc:sldChg chg="modSp mod">
        <pc:chgData name="Emily Kitts" userId="7a69656f-d6f4-4e12-9d9d-f751fbbf6d3e" providerId="ADAL" clId="{2505D3BA-59BB-4CC2-8707-6235D20EFB9E}" dt="2020-06-15T14:35:47.147" v="1" actId="790"/>
        <pc:sldMkLst>
          <pc:docMk/>
          <pc:sldMk cId="1041636981" sldId="263"/>
        </pc:sldMkLst>
        <pc:spChg chg="mod">
          <ac:chgData name="Emily Kitts" userId="7a69656f-d6f4-4e12-9d9d-f751fbbf6d3e" providerId="ADAL" clId="{2505D3BA-59BB-4CC2-8707-6235D20EFB9E}" dt="2020-06-15T14:35:47.147" v="1" actId="790"/>
          <ac:spMkLst>
            <pc:docMk/>
            <pc:sldMk cId="1041636981" sldId="263"/>
            <ac:spMk id="48" creationId="{00000000-0000-0000-0000-000000000000}"/>
          </ac:spMkLst>
        </pc:spChg>
      </pc:sldChg>
      <pc:sldChg chg="modSp mod">
        <pc:chgData name="Emily Kitts" userId="7a69656f-d6f4-4e12-9d9d-f751fbbf6d3e" providerId="ADAL" clId="{2505D3BA-59BB-4CC2-8707-6235D20EFB9E}" dt="2020-06-15T14:51:29.875" v="21" actId="790"/>
        <pc:sldMkLst>
          <pc:docMk/>
          <pc:sldMk cId="1190885365" sldId="264"/>
        </pc:sldMkLst>
        <pc:spChg chg="mod">
          <ac:chgData name="Emily Kitts" userId="7a69656f-d6f4-4e12-9d9d-f751fbbf6d3e" providerId="ADAL" clId="{2505D3BA-59BB-4CC2-8707-6235D20EFB9E}" dt="2020-06-15T14:51:29.875" v="21" actId="790"/>
          <ac:spMkLst>
            <pc:docMk/>
            <pc:sldMk cId="1190885365" sldId="264"/>
            <ac:spMk id="48" creationId="{00000000-0000-0000-0000-000000000000}"/>
          </ac:spMkLst>
        </pc:spChg>
      </pc:sldChg>
      <pc:sldChg chg="modSp mod">
        <pc:chgData name="Emily Kitts" userId="7a69656f-d6f4-4e12-9d9d-f751fbbf6d3e" providerId="ADAL" clId="{2505D3BA-59BB-4CC2-8707-6235D20EFB9E}" dt="2020-06-15T14:47:05.104" v="2" actId="790"/>
        <pc:sldMkLst>
          <pc:docMk/>
          <pc:sldMk cId="1548131913" sldId="268"/>
        </pc:sldMkLst>
        <pc:spChg chg="mod">
          <ac:chgData name="Emily Kitts" userId="7a69656f-d6f4-4e12-9d9d-f751fbbf6d3e" providerId="ADAL" clId="{2505D3BA-59BB-4CC2-8707-6235D20EFB9E}" dt="2020-06-15T14:47:05.104" v="2" actId="790"/>
          <ac:spMkLst>
            <pc:docMk/>
            <pc:sldMk cId="1548131913" sldId="268"/>
            <ac:spMk id="24578" creationId="{00000000-0000-0000-0000-000000000000}"/>
          </ac:spMkLst>
        </pc:spChg>
      </pc:sldChg>
      <pc:sldChg chg="modSp mod">
        <pc:chgData name="Emily Kitts" userId="7a69656f-d6f4-4e12-9d9d-f751fbbf6d3e" providerId="ADAL" clId="{2505D3BA-59BB-4CC2-8707-6235D20EFB9E}" dt="2020-06-15T14:51:08.367" v="20" actId="790"/>
        <pc:sldMkLst>
          <pc:docMk/>
          <pc:sldMk cId="3468862669" sldId="271"/>
        </pc:sldMkLst>
        <pc:spChg chg="mod">
          <ac:chgData name="Emily Kitts" userId="7a69656f-d6f4-4e12-9d9d-f751fbbf6d3e" providerId="ADAL" clId="{2505D3BA-59BB-4CC2-8707-6235D20EFB9E}" dt="2020-06-15T14:51:08.367" v="20" actId="790"/>
          <ac:spMkLst>
            <pc:docMk/>
            <pc:sldMk cId="3468862669" sldId="271"/>
            <ac:spMk id="16390" creationId="{00000000-0000-0000-0000-000000000000}"/>
          </ac:spMkLst>
        </pc:spChg>
        <pc:spChg chg="mod">
          <ac:chgData name="Emily Kitts" userId="7a69656f-d6f4-4e12-9d9d-f751fbbf6d3e" providerId="ADAL" clId="{2505D3BA-59BB-4CC2-8707-6235D20EFB9E}" dt="2020-06-15T14:50:37.687" v="19" actId="790"/>
          <ac:spMkLst>
            <pc:docMk/>
            <pc:sldMk cId="3468862669" sldId="271"/>
            <ac:spMk id="16398" creationId="{00000000-0000-0000-0000-000000000000}"/>
          </ac:spMkLst>
        </pc:spChg>
      </pc:sldChg>
      <pc:sldChg chg="modSp mod">
        <pc:chgData name="Emily Kitts" userId="7a69656f-d6f4-4e12-9d9d-f751fbbf6d3e" providerId="ADAL" clId="{2505D3BA-59BB-4CC2-8707-6235D20EFB9E}" dt="2020-06-15T14:50:16.215" v="17" actId="790"/>
        <pc:sldMkLst>
          <pc:docMk/>
          <pc:sldMk cId="1750344751" sldId="276"/>
        </pc:sldMkLst>
        <pc:spChg chg="mod">
          <ac:chgData name="Emily Kitts" userId="7a69656f-d6f4-4e12-9d9d-f751fbbf6d3e" providerId="ADAL" clId="{2505D3BA-59BB-4CC2-8707-6235D20EFB9E}" dt="2020-06-15T14:50:16.215" v="17" actId="790"/>
          <ac:spMkLst>
            <pc:docMk/>
            <pc:sldMk cId="1750344751" sldId="276"/>
            <ac:spMk id="36866" creationId="{00000000-0000-0000-0000-000000000000}"/>
          </ac:spMkLst>
        </pc:spChg>
      </pc:sldChg>
      <pc:sldChg chg="modSp mod">
        <pc:chgData name="Emily Kitts" userId="7a69656f-d6f4-4e12-9d9d-f751fbbf6d3e" providerId="ADAL" clId="{2505D3BA-59BB-4CC2-8707-6235D20EFB9E}" dt="2020-06-15T14:50:07.250" v="16" actId="790"/>
        <pc:sldMkLst>
          <pc:docMk/>
          <pc:sldMk cId="1328675396" sldId="277"/>
        </pc:sldMkLst>
        <pc:spChg chg="mod">
          <ac:chgData name="Emily Kitts" userId="7a69656f-d6f4-4e12-9d9d-f751fbbf6d3e" providerId="ADAL" clId="{2505D3BA-59BB-4CC2-8707-6235D20EFB9E}" dt="2020-06-15T14:50:07.250" v="16" actId="790"/>
          <ac:spMkLst>
            <pc:docMk/>
            <pc:sldMk cId="1328675396" sldId="277"/>
            <ac:spMk id="37890" creationId="{00000000-0000-0000-0000-000000000000}"/>
          </ac:spMkLst>
        </pc:spChg>
      </pc:sldChg>
      <pc:sldChg chg="modSp mod">
        <pc:chgData name="Emily Kitts" userId="7a69656f-d6f4-4e12-9d9d-f751fbbf6d3e" providerId="ADAL" clId="{2505D3BA-59BB-4CC2-8707-6235D20EFB9E}" dt="2020-06-24T13:02:41.636" v="24" actId="167"/>
        <pc:sldMkLst>
          <pc:docMk/>
          <pc:sldMk cId="727661034" sldId="286"/>
        </pc:sldMkLst>
        <pc:spChg chg="mod">
          <ac:chgData name="Emily Kitts" userId="7a69656f-d6f4-4e12-9d9d-f751fbbf6d3e" providerId="ADAL" clId="{2505D3BA-59BB-4CC2-8707-6235D20EFB9E}" dt="2020-06-15T14:49:58.152" v="15" actId="790"/>
          <ac:spMkLst>
            <pc:docMk/>
            <pc:sldMk cId="727661034" sldId="286"/>
            <ac:spMk id="3" creationId="{00000000-0000-0000-0000-000000000000}"/>
          </ac:spMkLst>
        </pc:spChg>
        <pc:spChg chg="ord">
          <ac:chgData name="Emily Kitts" userId="7a69656f-d6f4-4e12-9d9d-f751fbbf6d3e" providerId="ADAL" clId="{2505D3BA-59BB-4CC2-8707-6235D20EFB9E}" dt="2020-06-24T13:02:41.636" v="24" actId="167"/>
          <ac:spMkLst>
            <pc:docMk/>
            <pc:sldMk cId="727661034" sldId="286"/>
            <ac:spMk id="7171" creationId="{00000000-0000-0000-0000-000000000000}"/>
          </ac:spMkLst>
        </pc:spChg>
      </pc:sldChg>
      <pc:sldChg chg="modSp mod">
        <pc:chgData name="Emily Kitts" userId="7a69656f-d6f4-4e12-9d9d-f751fbbf6d3e" providerId="ADAL" clId="{2505D3BA-59BB-4CC2-8707-6235D20EFB9E}" dt="2020-06-15T14:51:53.589" v="23" actId="790"/>
        <pc:sldMkLst>
          <pc:docMk/>
          <pc:sldMk cId="18709914" sldId="310"/>
        </pc:sldMkLst>
        <pc:graphicFrameChg chg="modGraphic">
          <ac:chgData name="Emily Kitts" userId="7a69656f-d6f4-4e12-9d9d-f751fbbf6d3e" providerId="ADAL" clId="{2505D3BA-59BB-4CC2-8707-6235D20EFB9E}" dt="2020-06-15T14:51:53.589" v="23" actId="790"/>
          <ac:graphicFrameMkLst>
            <pc:docMk/>
            <pc:sldMk cId="18709914" sldId="310"/>
            <ac:graphicFrameMk id="5" creationId="{00000000-0000-0000-0000-000000000000}"/>
          </ac:graphicFrameMkLst>
        </pc:graphicFrameChg>
      </pc:sldChg>
      <pc:sldChg chg="modSp mod">
        <pc:chgData name="Emily Kitts" userId="7a69656f-d6f4-4e12-9d9d-f751fbbf6d3e" providerId="ADAL" clId="{2505D3BA-59BB-4CC2-8707-6235D20EFB9E}" dt="2020-06-15T14:51:38.015" v="22" actId="790"/>
        <pc:sldMkLst>
          <pc:docMk/>
          <pc:sldMk cId="3451492148" sldId="317"/>
        </pc:sldMkLst>
        <pc:spChg chg="mod">
          <ac:chgData name="Emily Kitts" userId="7a69656f-d6f4-4e12-9d9d-f751fbbf6d3e" providerId="ADAL" clId="{2505D3BA-59BB-4CC2-8707-6235D20EFB9E}" dt="2020-06-15T14:51:38.015" v="22" actId="790"/>
          <ac:spMkLst>
            <pc:docMk/>
            <pc:sldMk cId="3451492148" sldId="317"/>
            <ac:spMk id="24578" creationId="{00000000-0000-0000-0000-000000000000}"/>
          </ac:spMkLst>
        </pc:spChg>
      </pc:sldChg>
      <pc:sldChg chg="modSp mod">
        <pc:chgData name="Emily Kitts" userId="7a69656f-d6f4-4e12-9d9d-f751fbbf6d3e" providerId="ADAL" clId="{2505D3BA-59BB-4CC2-8707-6235D20EFB9E}" dt="2020-06-15T14:49:45.810" v="14" actId="790"/>
        <pc:sldMkLst>
          <pc:docMk/>
          <pc:sldMk cId="2035196733" sldId="322"/>
        </pc:sldMkLst>
        <pc:spChg chg="mod">
          <ac:chgData name="Emily Kitts" userId="7a69656f-d6f4-4e12-9d9d-f751fbbf6d3e" providerId="ADAL" clId="{2505D3BA-59BB-4CC2-8707-6235D20EFB9E}" dt="2020-06-15T14:49:24.228" v="11" actId="790"/>
          <ac:spMkLst>
            <pc:docMk/>
            <pc:sldMk cId="2035196733" sldId="322"/>
            <ac:spMk id="2" creationId="{00000000-0000-0000-0000-000000000000}"/>
          </ac:spMkLst>
        </pc:spChg>
        <pc:spChg chg="mod">
          <ac:chgData name="Emily Kitts" userId="7a69656f-d6f4-4e12-9d9d-f751fbbf6d3e" providerId="ADAL" clId="{2505D3BA-59BB-4CC2-8707-6235D20EFB9E}" dt="2020-06-15T14:49:45.810" v="14" actId="790"/>
          <ac:spMkLst>
            <pc:docMk/>
            <pc:sldMk cId="2035196733" sldId="322"/>
            <ac:spMk id="6" creationId="{00000000-0000-0000-0000-000000000000}"/>
          </ac:spMkLst>
        </pc:spChg>
        <pc:spChg chg="mod">
          <ac:chgData name="Emily Kitts" userId="7a69656f-d6f4-4e12-9d9d-f751fbbf6d3e" providerId="ADAL" clId="{2505D3BA-59BB-4CC2-8707-6235D20EFB9E}" dt="2020-06-15T14:49:39.011" v="13" actId="790"/>
          <ac:spMkLst>
            <pc:docMk/>
            <pc:sldMk cId="2035196733" sldId="322"/>
            <ac:spMk id="34" creationId="{00000000-0000-0000-0000-000000000000}"/>
          </ac:spMkLst>
        </pc:spChg>
      </pc:sldChg>
      <pc:sldChg chg="modSp mod">
        <pc:chgData name="Emily Kitts" userId="7a69656f-d6f4-4e12-9d9d-f751fbbf6d3e" providerId="ADAL" clId="{2505D3BA-59BB-4CC2-8707-6235D20EFB9E}" dt="2020-06-15T14:50:25.463" v="18" actId="790"/>
        <pc:sldMkLst>
          <pc:docMk/>
          <pc:sldMk cId="2562776038" sldId="344"/>
        </pc:sldMkLst>
        <pc:spChg chg="mod">
          <ac:chgData name="Emily Kitts" userId="7a69656f-d6f4-4e12-9d9d-f751fbbf6d3e" providerId="ADAL" clId="{2505D3BA-59BB-4CC2-8707-6235D20EFB9E}" dt="2020-06-15T14:50:25.463" v="18" actId="790"/>
          <ac:spMkLst>
            <pc:docMk/>
            <pc:sldMk cId="2562776038" sldId="344"/>
            <ac:spMk id="4098" creationId="{00000000-0000-0000-0000-000000000000}"/>
          </ac:spMkLst>
        </pc:spChg>
      </pc:sldChg>
      <pc:sldChg chg="modSp mod">
        <pc:chgData name="Emily Kitts" userId="7a69656f-d6f4-4e12-9d9d-f751fbbf6d3e" providerId="ADAL" clId="{2505D3BA-59BB-4CC2-8707-6235D20EFB9E}" dt="2020-06-15T14:48:25.980" v="10" actId="790"/>
        <pc:sldMkLst>
          <pc:docMk/>
          <pc:sldMk cId="2226955941" sldId="345"/>
        </pc:sldMkLst>
        <pc:spChg chg="mod">
          <ac:chgData name="Emily Kitts" userId="7a69656f-d6f4-4e12-9d9d-f751fbbf6d3e" providerId="ADAL" clId="{2505D3BA-59BB-4CC2-8707-6235D20EFB9E}" dt="2020-06-15T14:48:25.980" v="10" actId="790"/>
          <ac:spMkLst>
            <pc:docMk/>
            <pc:sldMk cId="2226955941" sldId="345"/>
            <ac:spMk id="4098" creationId="{00000000-0000-0000-0000-000000000000}"/>
          </ac:spMkLst>
        </pc:spChg>
      </pc:sldChg>
      <pc:sldChg chg="modSp mod">
        <pc:chgData name="Emily Kitts" userId="7a69656f-d6f4-4e12-9d9d-f751fbbf6d3e" providerId="ADAL" clId="{2505D3BA-59BB-4CC2-8707-6235D20EFB9E}" dt="2020-06-15T14:48:15.832" v="9" actId="790"/>
        <pc:sldMkLst>
          <pc:docMk/>
          <pc:sldMk cId="678561021" sldId="346"/>
        </pc:sldMkLst>
        <pc:spChg chg="mod">
          <ac:chgData name="Emily Kitts" userId="7a69656f-d6f4-4e12-9d9d-f751fbbf6d3e" providerId="ADAL" clId="{2505D3BA-59BB-4CC2-8707-6235D20EFB9E}" dt="2020-06-15T14:48:15.832" v="9" actId="790"/>
          <ac:spMkLst>
            <pc:docMk/>
            <pc:sldMk cId="678561021" sldId="346"/>
            <ac:spMk id="4098" creationId="{00000000-0000-0000-0000-000000000000}"/>
          </ac:spMkLst>
        </pc:spChg>
      </pc:sldChg>
      <pc:sldChg chg="modSp mod">
        <pc:chgData name="Emily Kitts" userId="7a69656f-d6f4-4e12-9d9d-f751fbbf6d3e" providerId="ADAL" clId="{2505D3BA-59BB-4CC2-8707-6235D20EFB9E}" dt="2020-06-15T14:47:37.625" v="4" actId="790"/>
        <pc:sldMkLst>
          <pc:docMk/>
          <pc:sldMk cId="992461885" sldId="351"/>
        </pc:sldMkLst>
        <pc:spChg chg="mod">
          <ac:chgData name="Emily Kitts" userId="7a69656f-d6f4-4e12-9d9d-f751fbbf6d3e" providerId="ADAL" clId="{2505D3BA-59BB-4CC2-8707-6235D20EFB9E}" dt="2020-06-15T14:47:31.933" v="3" actId="790"/>
          <ac:spMkLst>
            <pc:docMk/>
            <pc:sldMk cId="992461885" sldId="351"/>
            <ac:spMk id="7" creationId="{00000000-0000-0000-0000-000000000000}"/>
          </ac:spMkLst>
        </pc:spChg>
        <pc:spChg chg="mod">
          <ac:chgData name="Emily Kitts" userId="7a69656f-d6f4-4e12-9d9d-f751fbbf6d3e" providerId="ADAL" clId="{2505D3BA-59BB-4CC2-8707-6235D20EFB9E}" dt="2020-06-15T14:47:37.625" v="4" actId="790"/>
          <ac:spMkLst>
            <pc:docMk/>
            <pc:sldMk cId="992461885" sldId="351"/>
            <ac:spMk id="8" creationId="{00000000-0000-0000-0000-000000000000}"/>
          </ac:spMkLst>
        </pc:spChg>
      </pc:sldChg>
      <pc:sldChg chg="modSp mod">
        <pc:chgData name="Emily Kitts" userId="7a69656f-d6f4-4e12-9d9d-f751fbbf6d3e" providerId="ADAL" clId="{2505D3BA-59BB-4CC2-8707-6235D20EFB9E}" dt="2020-06-15T14:47:58.084" v="7" actId="790"/>
        <pc:sldMkLst>
          <pc:docMk/>
          <pc:sldMk cId="2033907144" sldId="352"/>
        </pc:sldMkLst>
        <pc:spChg chg="mod">
          <ac:chgData name="Emily Kitts" userId="7a69656f-d6f4-4e12-9d9d-f751fbbf6d3e" providerId="ADAL" clId="{2505D3BA-59BB-4CC2-8707-6235D20EFB9E}" dt="2020-06-15T14:47:45.361" v="5" actId="790"/>
          <ac:spMkLst>
            <pc:docMk/>
            <pc:sldMk cId="2033907144" sldId="352"/>
            <ac:spMk id="8" creationId="{00000000-0000-0000-0000-000000000000}"/>
          </ac:spMkLst>
        </pc:spChg>
        <pc:spChg chg="mod">
          <ac:chgData name="Emily Kitts" userId="7a69656f-d6f4-4e12-9d9d-f751fbbf6d3e" providerId="ADAL" clId="{2505D3BA-59BB-4CC2-8707-6235D20EFB9E}" dt="2020-06-15T14:47:52.494" v="6" actId="790"/>
          <ac:spMkLst>
            <pc:docMk/>
            <pc:sldMk cId="2033907144" sldId="352"/>
            <ac:spMk id="9" creationId="{00000000-0000-0000-0000-000000000000}"/>
          </ac:spMkLst>
        </pc:spChg>
        <pc:spChg chg="mod">
          <ac:chgData name="Emily Kitts" userId="7a69656f-d6f4-4e12-9d9d-f751fbbf6d3e" providerId="ADAL" clId="{2505D3BA-59BB-4CC2-8707-6235D20EFB9E}" dt="2020-06-15T14:47:58.084" v="7" actId="790"/>
          <ac:spMkLst>
            <pc:docMk/>
            <pc:sldMk cId="2033907144" sldId="352"/>
            <ac:spMk id="10" creationId="{00000000-0000-0000-0000-000000000000}"/>
          </ac:spMkLst>
        </pc:spChg>
      </pc:sldChg>
    </pc:docChg>
  </pc:docChgLst>
</pc:chgInfo>
</file>

<file path=ppt/drawings/_rels/vmlDrawing1.vml.rels><?xml version="1.0" encoding="UTF-8" standalone="yes"?>
<Relationships xmlns="http://schemas.openxmlformats.org/package/2006/relationships"><Relationship Id="rId1" Type="http://schemas.openxmlformats.org/officeDocument/2006/relationships/image" Target="../media/image13.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0.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21.png"/></Relationships>
</file>

<file path=ppt/drawings/_rels/vmlDrawing4.vml.rels><?xml version="1.0" encoding="UTF-8" standalone="yes"?>
<Relationships xmlns="http://schemas.openxmlformats.org/package/2006/relationships"><Relationship Id="rId1" Type="http://schemas.openxmlformats.org/officeDocument/2006/relationships/image" Target="../media/image20.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59CACB4-840E-47A7-B2F9-9BDF0CA154E7}" type="datetimeFigureOut">
              <a:rPr lang="en-US" smtClean="0"/>
              <a:t>6/24/2020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E85C5D0-C5DD-4A71-B4B8-2910B97773D3}" type="slidenum">
              <a:rPr lang="en-US" smtClean="0"/>
              <a:t>‹#›</a:t>
            </a:fld>
            <a:endParaRPr lang="en-US"/>
          </a:p>
        </p:txBody>
      </p:sp>
    </p:spTree>
    <p:extLst>
      <p:ext uri="{BB962C8B-B14F-4D97-AF65-F5344CB8AC3E}">
        <p14:creationId xmlns:p14="http://schemas.microsoft.com/office/powerpoint/2010/main" val="263360841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noProof="0" dirty="0"/>
              <a:t>Malaria is a parasitic infection and disease which has three major components:</a:t>
            </a:r>
          </a:p>
          <a:p>
            <a:pPr marL="228600" indent="-228600">
              <a:buAutoNum type="arabicPeriod"/>
            </a:pPr>
            <a:r>
              <a:rPr lang="en-US" noProof="0" dirty="0"/>
              <a:t>The parasite of the family Plasmodium. There are five plasmodium species that infect humans: Plasmodium falciparum, </a:t>
            </a:r>
            <a:r>
              <a:rPr lang="en-US" noProof="0" dirty="0" err="1"/>
              <a:t>malariae</a:t>
            </a:r>
            <a:r>
              <a:rPr lang="en-US" noProof="0" dirty="0"/>
              <a:t>, </a:t>
            </a:r>
            <a:r>
              <a:rPr lang="en-US" noProof="0" dirty="0" err="1"/>
              <a:t>vivax</a:t>
            </a:r>
            <a:r>
              <a:rPr lang="en-US" noProof="0" dirty="0"/>
              <a:t>, </a:t>
            </a:r>
            <a:r>
              <a:rPr lang="en-US" noProof="0" dirty="0" err="1"/>
              <a:t>ovale</a:t>
            </a:r>
            <a:r>
              <a:rPr lang="en-US" noProof="0" dirty="0"/>
              <a:t> and </a:t>
            </a:r>
            <a:r>
              <a:rPr lang="en-US" noProof="0" dirty="0" err="1"/>
              <a:t>knowlesi</a:t>
            </a:r>
            <a:r>
              <a:rPr lang="en-US" noProof="0" dirty="0"/>
              <a:t>. The most dangerous parasite is P. falciparum of “tropical malaria” which is over 90%</a:t>
            </a:r>
            <a:r>
              <a:rPr lang="en-US" baseline="0" noProof="0" dirty="0"/>
              <a:t> of malaria infections in Africa. In the picture (upper left) you see a P. falciparum parasite (the small “ball”) trying to enter a human red blood cell.</a:t>
            </a:r>
          </a:p>
          <a:p>
            <a:pPr marL="228600" indent="-228600">
              <a:buAutoNum type="arabicPeriod"/>
            </a:pPr>
            <a:r>
              <a:rPr lang="en-US" baseline="0" noProof="0" dirty="0"/>
              <a:t>The vector or transmitting insect which in this case is a mosquito of the family Anopheles. Only female mosquitos bite humans and hence can transmit malaria and there are over 40 Anopheles species that are able to do so.</a:t>
            </a:r>
          </a:p>
          <a:p>
            <a:pPr marL="228600" indent="-228600">
              <a:buAutoNum type="arabicPeriod"/>
            </a:pPr>
            <a:r>
              <a:rPr lang="es-ES" baseline="0" noProof="0" dirty="0" err="1"/>
              <a:t>The</a:t>
            </a:r>
            <a:r>
              <a:rPr lang="es-ES" baseline="0" noProof="0" dirty="0"/>
              <a:t> human </a:t>
            </a:r>
            <a:r>
              <a:rPr lang="es-ES" baseline="0" noProof="0" dirty="0" err="1"/>
              <a:t>being</a:t>
            </a:r>
            <a:r>
              <a:rPr lang="es-ES" baseline="0" noProof="0" dirty="0"/>
              <a:t> </a:t>
            </a:r>
            <a:r>
              <a:rPr lang="es-ES" baseline="0" noProof="0" dirty="0" err="1"/>
              <a:t>which</a:t>
            </a:r>
            <a:r>
              <a:rPr lang="es-ES" baseline="0" noProof="0" dirty="0"/>
              <a:t> </a:t>
            </a:r>
            <a:r>
              <a:rPr lang="es-ES" baseline="0" noProof="0" dirty="0" err="1"/>
              <a:t>is</a:t>
            </a:r>
            <a:r>
              <a:rPr lang="es-ES" baseline="0" noProof="0" dirty="0"/>
              <a:t> </a:t>
            </a:r>
            <a:r>
              <a:rPr lang="es-ES" baseline="0" noProof="0" dirty="0" err="1"/>
              <a:t>the</a:t>
            </a:r>
            <a:r>
              <a:rPr lang="es-ES" baseline="0" noProof="0" dirty="0"/>
              <a:t> “host” of </a:t>
            </a:r>
            <a:r>
              <a:rPr lang="es-ES" baseline="0" noProof="0" dirty="0" err="1"/>
              <a:t>the</a:t>
            </a:r>
            <a:r>
              <a:rPr lang="es-ES" baseline="0" noProof="0" dirty="0"/>
              <a:t> parasite, i.e. </a:t>
            </a:r>
            <a:r>
              <a:rPr lang="es-ES" baseline="0" noProof="0" dirty="0" err="1"/>
              <a:t>the</a:t>
            </a:r>
            <a:r>
              <a:rPr lang="es-ES" baseline="0" noProof="0" dirty="0"/>
              <a:t> place </a:t>
            </a:r>
            <a:r>
              <a:rPr lang="es-ES" baseline="0" noProof="0" dirty="0" err="1"/>
              <a:t>where</a:t>
            </a:r>
            <a:r>
              <a:rPr lang="es-ES" baseline="0" noProof="0" dirty="0"/>
              <a:t> </a:t>
            </a:r>
            <a:r>
              <a:rPr lang="es-ES" baseline="0" noProof="0" dirty="0" err="1"/>
              <a:t>the</a:t>
            </a:r>
            <a:r>
              <a:rPr lang="es-ES" baseline="0" noProof="0" dirty="0"/>
              <a:t> </a:t>
            </a:r>
            <a:r>
              <a:rPr lang="es-ES" baseline="0" noProof="0" dirty="0" err="1"/>
              <a:t>adult</a:t>
            </a:r>
            <a:r>
              <a:rPr lang="es-ES" baseline="0" noProof="0" dirty="0"/>
              <a:t> parasite </a:t>
            </a:r>
            <a:r>
              <a:rPr lang="es-ES" baseline="0" noProof="0" dirty="0" err="1"/>
              <a:t>lives</a:t>
            </a:r>
            <a:endParaRPr lang="es-ES" baseline="0" noProof="0" dirty="0"/>
          </a:p>
          <a:p>
            <a:pPr marL="228600" indent="-228600">
              <a:buAutoNum type="arabicPeriod"/>
            </a:pPr>
            <a:r>
              <a:rPr lang="es-ES" baseline="0" noProof="0" dirty="0" err="1"/>
              <a:t>These</a:t>
            </a:r>
            <a:r>
              <a:rPr lang="es-ES" baseline="0" noProof="0" dirty="0"/>
              <a:t> </a:t>
            </a:r>
            <a:r>
              <a:rPr lang="es-ES" baseline="0" noProof="0" dirty="0" err="1"/>
              <a:t>three</a:t>
            </a:r>
            <a:r>
              <a:rPr lang="es-ES" baseline="0" noProof="0" dirty="0"/>
              <a:t> </a:t>
            </a:r>
            <a:r>
              <a:rPr lang="es-ES" baseline="0" noProof="0" dirty="0" err="1"/>
              <a:t>factors</a:t>
            </a:r>
            <a:r>
              <a:rPr lang="es-ES" baseline="0" noProof="0" dirty="0"/>
              <a:t> </a:t>
            </a:r>
            <a:r>
              <a:rPr lang="es-ES" baseline="0" noProof="0" dirty="0" err="1"/>
              <a:t>interact</a:t>
            </a:r>
            <a:r>
              <a:rPr lang="es-ES" baseline="0" noProof="0" dirty="0"/>
              <a:t> </a:t>
            </a:r>
            <a:r>
              <a:rPr lang="es-ES" baseline="0" noProof="0" dirty="0" err="1"/>
              <a:t>with</a:t>
            </a:r>
            <a:r>
              <a:rPr lang="es-ES" baseline="0" noProof="0" dirty="0"/>
              <a:t> </a:t>
            </a:r>
            <a:r>
              <a:rPr lang="es-ES" baseline="0" noProof="0" dirty="0" err="1"/>
              <a:t>each</a:t>
            </a:r>
            <a:r>
              <a:rPr lang="es-ES" baseline="0" noProof="0" dirty="0"/>
              <a:t> </a:t>
            </a:r>
            <a:r>
              <a:rPr lang="es-ES" baseline="0" noProof="0" dirty="0" err="1"/>
              <a:t>other</a:t>
            </a:r>
            <a:r>
              <a:rPr lang="es-ES" baseline="0" noProof="0" dirty="0"/>
              <a:t> </a:t>
            </a:r>
            <a:r>
              <a:rPr lang="es-ES" baseline="0" noProof="0" dirty="0" err="1"/>
              <a:t>through</a:t>
            </a:r>
            <a:r>
              <a:rPr lang="es-ES" baseline="0" noProof="0" dirty="0"/>
              <a:t> </a:t>
            </a:r>
            <a:r>
              <a:rPr lang="es-ES" baseline="0" noProof="0" dirty="0" err="1"/>
              <a:t>the</a:t>
            </a:r>
            <a:r>
              <a:rPr lang="es-ES" baseline="0" noProof="0" dirty="0"/>
              <a:t> </a:t>
            </a:r>
            <a:r>
              <a:rPr lang="es-ES" baseline="0" noProof="0" dirty="0" err="1"/>
              <a:t>enviornment</a:t>
            </a:r>
            <a:r>
              <a:rPr lang="es-ES" baseline="0" noProof="0" dirty="0"/>
              <a:t> </a:t>
            </a:r>
            <a:r>
              <a:rPr lang="es-ES" baseline="0" noProof="0" dirty="0" err="1"/>
              <a:t>which</a:t>
            </a:r>
            <a:r>
              <a:rPr lang="es-ES" baseline="0" noProof="0" dirty="0"/>
              <a:t> </a:t>
            </a:r>
            <a:r>
              <a:rPr lang="es-ES" baseline="0" noProof="0" dirty="0" err="1"/>
              <a:t>means</a:t>
            </a:r>
            <a:r>
              <a:rPr lang="es-ES" baseline="0" noProof="0" dirty="0"/>
              <a:t> </a:t>
            </a:r>
            <a:r>
              <a:rPr lang="es-ES" baseline="0" noProof="0" dirty="0" err="1"/>
              <a:t>ecological</a:t>
            </a:r>
            <a:r>
              <a:rPr lang="es-ES" baseline="0" noProof="0" dirty="0"/>
              <a:t> (</a:t>
            </a:r>
            <a:r>
              <a:rPr lang="es-ES" baseline="0" noProof="0" dirty="0" err="1"/>
              <a:t>climate</a:t>
            </a:r>
            <a:r>
              <a:rPr lang="es-ES" baseline="0" noProof="0" dirty="0"/>
              <a:t> and </a:t>
            </a:r>
            <a:r>
              <a:rPr lang="es-ES" baseline="0" noProof="0" dirty="0" err="1"/>
              <a:t>biotope</a:t>
            </a:r>
            <a:r>
              <a:rPr lang="es-ES" baseline="0" noProof="0" dirty="0"/>
              <a:t>) as </a:t>
            </a:r>
            <a:r>
              <a:rPr lang="es-ES" baseline="0" noProof="0" dirty="0" err="1"/>
              <a:t>well</a:t>
            </a:r>
            <a:r>
              <a:rPr lang="es-ES" baseline="0" noProof="0" dirty="0"/>
              <a:t> as social (</a:t>
            </a:r>
            <a:r>
              <a:rPr lang="es-ES" baseline="0" noProof="0" dirty="0" err="1"/>
              <a:t>behavior</a:t>
            </a:r>
            <a:r>
              <a:rPr lang="es-ES" baseline="0" noProof="0" dirty="0"/>
              <a:t> of </a:t>
            </a:r>
            <a:r>
              <a:rPr lang="es-ES" baseline="0" noProof="0" dirty="0" err="1"/>
              <a:t>people</a:t>
            </a:r>
            <a:r>
              <a:rPr lang="es-ES" baseline="0" noProof="0" dirty="0"/>
              <a:t>)</a:t>
            </a:r>
            <a:endParaRPr lang="en-US" noProof="0" dirty="0"/>
          </a:p>
        </p:txBody>
      </p:sp>
      <p:sp>
        <p:nvSpPr>
          <p:cNvPr id="4" name="Slide Number Placeholder 3"/>
          <p:cNvSpPr>
            <a:spLocks noGrp="1"/>
          </p:cNvSpPr>
          <p:nvPr>
            <p:ph type="sldNum" sz="quarter" idx="10"/>
          </p:nvPr>
        </p:nvSpPr>
        <p:spPr/>
        <p:txBody>
          <a:bodyPr/>
          <a:lstStyle/>
          <a:p>
            <a:fld id="{2E85C5D0-C5DD-4A71-B4B8-2910B97773D3}" type="slidenum">
              <a:rPr lang="en-US" smtClean="0"/>
              <a:t>3</a:t>
            </a:fld>
            <a:endParaRPr lang="en-US"/>
          </a:p>
        </p:txBody>
      </p:sp>
    </p:spTree>
    <p:extLst>
      <p:ext uri="{BB962C8B-B14F-4D97-AF65-F5344CB8AC3E}">
        <p14:creationId xmlns:p14="http://schemas.microsoft.com/office/powerpoint/2010/main" val="125088939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dirty="0"/>
              <a:t>Data</a:t>
            </a:r>
            <a:r>
              <a:rPr lang="es-ES" baseline="0" dirty="0"/>
              <a:t> </a:t>
            </a:r>
            <a:r>
              <a:rPr lang="es-ES" baseline="0" dirty="0" err="1"/>
              <a:t>from</a:t>
            </a:r>
            <a:r>
              <a:rPr lang="es-ES" baseline="0" dirty="0"/>
              <a:t> </a:t>
            </a:r>
            <a:r>
              <a:rPr lang="es-ES" baseline="0" dirty="0" err="1"/>
              <a:t>studies</a:t>
            </a:r>
            <a:r>
              <a:rPr lang="es-ES" baseline="0" dirty="0"/>
              <a:t> (</a:t>
            </a:r>
            <a:r>
              <a:rPr lang="es-ES" baseline="0" dirty="0" err="1"/>
              <a:t>here</a:t>
            </a:r>
            <a:r>
              <a:rPr lang="es-ES" baseline="0" dirty="0"/>
              <a:t> </a:t>
            </a:r>
            <a:r>
              <a:rPr lang="es-ES" baseline="0" dirty="0" err="1"/>
              <a:t>an</a:t>
            </a:r>
            <a:r>
              <a:rPr lang="es-ES" baseline="0" dirty="0"/>
              <a:t> </a:t>
            </a:r>
            <a:r>
              <a:rPr lang="es-ES" baseline="0" dirty="0" err="1"/>
              <a:t>example</a:t>
            </a:r>
            <a:r>
              <a:rPr lang="es-ES" baseline="0" dirty="0"/>
              <a:t> </a:t>
            </a:r>
            <a:r>
              <a:rPr lang="es-ES" baseline="0" dirty="0" err="1"/>
              <a:t>from</a:t>
            </a:r>
            <a:r>
              <a:rPr lang="es-ES" baseline="0" dirty="0"/>
              <a:t> Uganda) </a:t>
            </a:r>
            <a:r>
              <a:rPr lang="es-ES" baseline="0" dirty="0" err="1"/>
              <a:t>suggest</a:t>
            </a:r>
            <a:r>
              <a:rPr lang="es-ES" baseline="0" dirty="0"/>
              <a:t> </a:t>
            </a:r>
            <a:r>
              <a:rPr lang="es-ES" baseline="0" dirty="0" err="1"/>
              <a:t>that</a:t>
            </a:r>
            <a:r>
              <a:rPr lang="es-ES" baseline="0" dirty="0"/>
              <a:t> </a:t>
            </a:r>
            <a:r>
              <a:rPr lang="es-ES" baseline="0" dirty="0" err="1"/>
              <a:t>with</a:t>
            </a:r>
            <a:r>
              <a:rPr lang="es-ES" baseline="0" dirty="0"/>
              <a:t> </a:t>
            </a:r>
            <a:r>
              <a:rPr lang="es-ES" baseline="0" dirty="0" err="1"/>
              <a:t>the</a:t>
            </a:r>
            <a:r>
              <a:rPr lang="es-ES" baseline="0" dirty="0"/>
              <a:t> </a:t>
            </a:r>
            <a:r>
              <a:rPr lang="es-ES" baseline="0" dirty="0" err="1"/>
              <a:t>current</a:t>
            </a:r>
            <a:r>
              <a:rPr lang="es-ES" baseline="0" dirty="0"/>
              <a:t> </a:t>
            </a:r>
            <a:r>
              <a:rPr lang="es-ES" baseline="0" dirty="0" err="1"/>
              <a:t>technology</a:t>
            </a:r>
            <a:r>
              <a:rPr lang="es-ES" baseline="0" dirty="0"/>
              <a:t>, </a:t>
            </a:r>
            <a:r>
              <a:rPr lang="es-ES" baseline="0" dirty="0" err="1"/>
              <a:t>the</a:t>
            </a:r>
            <a:r>
              <a:rPr lang="es-ES" baseline="0" dirty="0"/>
              <a:t> </a:t>
            </a:r>
            <a:r>
              <a:rPr lang="es-ES" baseline="0" dirty="0" err="1"/>
              <a:t>insecticide</a:t>
            </a:r>
            <a:r>
              <a:rPr lang="es-ES" baseline="0" dirty="0"/>
              <a:t> </a:t>
            </a:r>
            <a:r>
              <a:rPr lang="es-ES" baseline="0" dirty="0" err="1"/>
              <a:t>lasts</a:t>
            </a:r>
            <a:r>
              <a:rPr lang="es-ES" baseline="0" dirty="0"/>
              <a:t> </a:t>
            </a:r>
            <a:r>
              <a:rPr lang="es-ES" baseline="0" dirty="0" err="1"/>
              <a:t>for</a:t>
            </a:r>
            <a:r>
              <a:rPr lang="es-ES" baseline="0" dirty="0"/>
              <a:t> 3-5 </a:t>
            </a:r>
            <a:r>
              <a:rPr lang="es-ES" baseline="0" dirty="0" err="1"/>
              <a:t>years</a:t>
            </a:r>
            <a:r>
              <a:rPr lang="es-ES" baseline="0" dirty="0"/>
              <a:t> in </a:t>
            </a:r>
            <a:r>
              <a:rPr lang="es-ES" baseline="0" dirty="0" err="1"/>
              <a:t>most</a:t>
            </a:r>
            <a:r>
              <a:rPr lang="es-ES" baseline="0" dirty="0"/>
              <a:t> cases so </a:t>
            </a:r>
            <a:r>
              <a:rPr lang="es-ES" baseline="0" dirty="0" err="1"/>
              <a:t>that</a:t>
            </a:r>
            <a:r>
              <a:rPr lang="es-ES" baseline="0" dirty="0"/>
              <a:t> at </a:t>
            </a:r>
            <a:r>
              <a:rPr lang="es-ES" baseline="0" dirty="0" err="1"/>
              <a:t>the</a:t>
            </a:r>
            <a:r>
              <a:rPr lang="es-ES" baseline="0" dirty="0"/>
              <a:t> </a:t>
            </a:r>
            <a:r>
              <a:rPr lang="es-ES" baseline="0" dirty="0" err="1"/>
              <a:t>moment</a:t>
            </a:r>
            <a:r>
              <a:rPr lang="es-ES" baseline="0" dirty="0"/>
              <a:t> </a:t>
            </a:r>
            <a:r>
              <a:rPr lang="es-ES" baseline="0" dirty="0" err="1"/>
              <a:t>the</a:t>
            </a:r>
            <a:r>
              <a:rPr lang="es-ES" baseline="0" dirty="0"/>
              <a:t> </a:t>
            </a:r>
            <a:r>
              <a:rPr lang="es-ES" baseline="0" dirty="0" err="1"/>
              <a:t>physical</a:t>
            </a:r>
            <a:r>
              <a:rPr lang="es-ES" baseline="0" dirty="0"/>
              <a:t> </a:t>
            </a:r>
            <a:r>
              <a:rPr lang="es-ES" baseline="0" dirty="0" err="1"/>
              <a:t>durability</a:t>
            </a:r>
            <a:r>
              <a:rPr lang="es-ES" baseline="0" dirty="0"/>
              <a:t> of LLIN </a:t>
            </a:r>
            <a:r>
              <a:rPr lang="es-ES" baseline="0" dirty="0" err="1"/>
              <a:t>is</a:t>
            </a:r>
            <a:r>
              <a:rPr lang="es-ES" baseline="0" dirty="0"/>
              <a:t> of more </a:t>
            </a:r>
            <a:r>
              <a:rPr lang="es-ES" baseline="0" dirty="0" err="1"/>
              <a:t>concern</a:t>
            </a:r>
            <a:r>
              <a:rPr lang="es-ES" baseline="0" dirty="0"/>
              <a:t> </a:t>
            </a:r>
            <a:r>
              <a:rPr lang="es-ES" baseline="0" dirty="0" err="1"/>
              <a:t>than</a:t>
            </a:r>
            <a:r>
              <a:rPr lang="es-ES" baseline="0" dirty="0"/>
              <a:t> </a:t>
            </a:r>
            <a:r>
              <a:rPr lang="es-ES" baseline="0" dirty="0" err="1"/>
              <a:t>the</a:t>
            </a:r>
            <a:r>
              <a:rPr lang="es-ES" baseline="0" dirty="0"/>
              <a:t> </a:t>
            </a:r>
            <a:r>
              <a:rPr lang="es-ES" baseline="0" dirty="0" err="1"/>
              <a:t>insecticidal</a:t>
            </a:r>
            <a:r>
              <a:rPr lang="es-ES" baseline="0" dirty="0"/>
              <a:t> (</a:t>
            </a:r>
            <a:r>
              <a:rPr lang="es-ES" baseline="0" dirty="0" err="1"/>
              <a:t>but</a:t>
            </a:r>
            <a:r>
              <a:rPr lang="es-ES" baseline="0" dirty="0"/>
              <a:t> </a:t>
            </a:r>
            <a:r>
              <a:rPr lang="es-ES" baseline="0" dirty="0" err="1"/>
              <a:t>that</a:t>
            </a:r>
            <a:r>
              <a:rPr lang="es-ES" baseline="0" dirty="0"/>
              <a:t> </a:t>
            </a:r>
            <a:r>
              <a:rPr lang="es-ES" baseline="0" dirty="0" err="1"/>
              <a:t>may</a:t>
            </a:r>
            <a:r>
              <a:rPr lang="es-ES" baseline="0" dirty="0"/>
              <a:t> </a:t>
            </a:r>
            <a:r>
              <a:rPr lang="es-ES" baseline="0" dirty="0" err="1"/>
              <a:t>change</a:t>
            </a:r>
            <a:r>
              <a:rPr lang="es-ES" baseline="0" dirty="0"/>
              <a:t> in </a:t>
            </a:r>
            <a:r>
              <a:rPr lang="es-ES" baseline="0" dirty="0" err="1"/>
              <a:t>the</a:t>
            </a:r>
            <a:r>
              <a:rPr lang="es-ES" baseline="0" dirty="0"/>
              <a:t> </a:t>
            </a:r>
            <a:r>
              <a:rPr lang="es-ES" baseline="0" dirty="0" err="1"/>
              <a:t>future</a:t>
            </a:r>
            <a:r>
              <a:rPr lang="es-ES" baseline="0" dirty="0"/>
              <a:t>)</a:t>
            </a:r>
            <a:endParaRPr lang="en-US" dirty="0"/>
          </a:p>
        </p:txBody>
      </p:sp>
      <p:sp>
        <p:nvSpPr>
          <p:cNvPr id="4" name="Slide Number Placeholder 3"/>
          <p:cNvSpPr>
            <a:spLocks noGrp="1"/>
          </p:cNvSpPr>
          <p:nvPr>
            <p:ph type="sldNum" sz="quarter" idx="10"/>
          </p:nvPr>
        </p:nvSpPr>
        <p:spPr/>
        <p:txBody>
          <a:bodyPr/>
          <a:lstStyle/>
          <a:p>
            <a:fld id="{2E85C5D0-C5DD-4A71-B4B8-2910B97773D3}" type="slidenum">
              <a:rPr lang="en-US" smtClean="0"/>
              <a:t>19</a:t>
            </a:fld>
            <a:endParaRPr lang="en-US"/>
          </a:p>
        </p:txBody>
      </p:sp>
    </p:spTree>
    <p:extLst>
      <p:ext uri="{BB962C8B-B14F-4D97-AF65-F5344CB8AC3E}">
        <p14:creationId xmlns:p14="http://schemas.microsoft.com/office/powerpoint/2010/main" val="283510076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dirty="0" err="1"/>
              <a:t>It</a:t>
            </a:r>
            <a:r>
              <a:rPr lang="es-ES" dirty="0"/>
              <a:t> </a:t>
            </a:r>
            <a:r>
              <a:rPr lang="es-ES" dirty="0" err="1"/>
              <a:t>is</a:t>
            </a:r>
            <a:r>
              <a:rPr lang="es-ES" dirty="0"/>
              <a:t> </a:t>
            </a:r>
            <a:r>
              <a:rPr lang="es-ES" dirty="0" err="1"/>
              <a:t>important</a:t>
            </a:r>
            <a:r>
              <a:rPr lang="es-ES" dirty="0"/>
              <a:t> to note </a:t>
            </a:r>
            <a:r>
              <a:rPr lang="es-ES" dirty="0" err="1"/>
              <a:t>that</a:t>
            </a:r>
            <a:r>
              <a:rPr lang="es-ES" dirty="0"/>
              <a:t> </a:t>
            </a:r>
            <a:r>
              <a:rPr lang="es-ES" dirty="0" err="1"/>
              <a:t>one</a:t>
            </a:r>
            <a:r>
              <a:rPr lang="es-ES" dirty="0"/>
              <a:t> </a:t>
            </a:r>
            <a:r>
              <a:rPr lang="es-ES" dirty="0" err="1"/>
              <a:t>cannot</a:t>
            </a:r>
            <a:r>
              <a:rPr lang="es-ES" dirty="0"/>
              <a:t> </a:t>
            </a:r>
            <a:r>
              <a:rPr lang="es-ES" dirty="0" err="1"/>
              <a:t>recognise</a:t>
            </a:r>
            <a:r>
              <a:rPr lang="es-ES" dirty="0"/>
              <a:t> </a:t>
            </a:r>
            <a:r>
              <a:rPr lang="es-ES" dirty="0" err="1"/>
              <a:t>an</a:t>
            </a:r>
            <a:r>
              <a:rPr lang="es-ES" dirty="0"/>
              <a:t> LLIN </a:t>
            </a:r>
            <a:r>
              <a:rPr lang="es-ES" dirty="0" err="1"/>
              <a:t>just</a:t>
            </a:r>
            <a:r>
              <a:rPr lang="es-ES" dirty="0"/>
              <a:t> </a:t>
            </a:r>
            <a:r>
              <a:rPr lang="es-ES" dirty="0" err="1"/>
              <a:t>by</a:t>
            </a:r>
            <a:r>
              <a:rPr lang="es-ES" dirty="0"/>
              <a:t> </a:t>
            </a:r>
            <a:r>
              <a:rPr lang="es-ES" dirty="0" err="1"/>
              <a:t>looking</a:t>
            </a:r>
            <a:r>
              <a:rPr lang="es-ES" dirty="0"/>
              <a:t> at </a:t>
            </a:r>
            <a:r>
              <a:rPr lang="es-ES" dirty="0" err="1"/>
              <a:t>it</a:t>
            </a:r>
            <a:r>
              <a:rPr lang="es-ES" dirty="0"/>
              <a:t> as </a:t>
            </a:r>
            <a:r>
              <a:rPr lang="es-ES" dirty="0" err="1"/>
              <a:t>it</a:t>
            </a:r>
            <a:r>
              <a:rPr lang="es-ES" dirty="0"/>
              <a:t> looks and </a:t>
            </a:r>
            <a:r>
              <a:rPr lang="es-ES" dirty="0" err="1"/>
              <a:t>feels</a:t>
            </a:r>
            <a:r>
              <a:rPr lang="es-ES" dirty="0"/>
              <a:t> </a:t>
            </a:r>
            <a:r>
              <a:rPr lang="es-ES" dirty="0" err="1"/>
              <a:t>like</a:t>
            </a:r>
            <a:r>
              <a:rPr lang="es-ES" dirty="0"/>
              <a:t> </a:t>
            </a:r>
            <a:r>
              <a:rPr lang="es-ES" dirty="0" err="1"/>
              <a:t>untreated</a:t>
            </a:r>
            <a:r>
              <a:rPr lang="es-ES" dirty="0"/>
              <a:t> nets. To </a:t>
            </a:r>
            <a:r>
              <a:rPr lang="es-ES" dirty="0" err="1"/>
              <a:t>identify</a:t>
            </a:r>
            <a:r>
              <a:rPr lang="es-ES" dirty="0"/>
              <a:t> </a:t>
            </a:r>
            <a:r>
              <a:rPr lang="es-ES" dirty="0" err="1"/>
              <a:t>an</a:t>
            </a:r>
            <a:r>
              <a:rPr lang="es-ES" dirty="0"/>
              <a:t> LLIN </a:t>
            </a:r>
            <a:r>
              <a:rPr lang="es-ES" dirty="0" err="1"/>
              <a:t>we</a:t>
            </a:r>
            <a:r>
              <a:rPr lang="es-ES" dirty="0"/>
              <a:t> </a:t>
            </a:r>
            <a:r>
              <a:rPr lang="es-ES" dirty="0" err="1"/>
              <a:t>have</a:t>
            </a:r>
            <a:r>
              <a:rPr lang="es-ES" dirty="0"/>
              <a:t> to </a:t>
            </a:r>
            <a:r>
              <a:rPr lang="es-ES" dirty="0" err="1"/>
              <a:t>check</a:t>
            </a:r>
            <a:r>
              <a:rPr lang="es-ES" dirty="0"/>
              <a:t> </a:t>
            </a:r>
            <a:r>
              <a:rPr lang="es-ES" dirty="0" err="1"/>
              <a:t>the</a:t>
            </a:r>
            <a:r>
              <a:rPr lang="es-ES" dirty="0"/>
              <a:t> </a:t>
            </a:r>
            <a:r>
              <a:rPr lang="es-ES" dirty="0" err="1"/>
              <a:t>label</a:t>
            </a:r>
            <a:r>
              <a:rPr lang="es-ES" dirty="0"/>
              <a:t> </a:t>
            </a:r>
            <a:r>
              <a:rPr lang="es-ES" dirty="0" err="1"/>
              <a:t>whether</a:t>
            </a:r>
            <a:r>
              <a:rPr lang="es-ES" dirty="0"/>
              <a:t> </a:t>
            </a:r>
            <a:r>
              <a:rPr lang="es-ES" dirty="0" err="1"/>
              <a:t>it</a:t>
            </a:r>
            <a:r>
              <a:rPr lang="es-ES" dirty="0"/>
              <a:t> </a:t>
            </a:r>
            <a:r>
              <a:rPr lang="es-ES" dirty="0" err="1"/>
              <a:t>is</a:t>
            </a:r>
            <a:r>
              <a:rPr lang="es-ES" dirty="0"/>
              <a:t> </a:t>
            </a:r>
            <a:r>
              <a:rPr lang="es-ES" dirty="0" err="1"/>
              <a:t>one</a:t>
            </a:r>
            <a:r>
              <a:rPr lang="es-ES" dirty="0"/>
              <a:t> of </a:t>
            </a:r>
            <a:r>
              <a:rPr lang="es-ES" dirty="0" err="1"/>
              <a:t>the</a:t>
            </a:r>
            <a:r>
              <a:rPr lang="es-ES" dirty="0"/>
              <a:t> WHOPES </a:t>
            </a:r>
            <a:r>
              <a:rPr lang="es-ES" dirty="0" err="1"/>
              <a:t>recommended</a:t>
            </a:r>
            <a:r>
              <a:rPr lang="es-ES" dirty="0"/>
              <a:t> </a:t>
            </a:r>
            <a:r>
              <a:rPr lang="es-ES" dirty="0" err="1"/>
              <a:t>brands</a:t>
            </a:r>
            <a:r>
              <a:rPr lang="es-ES" dirty="0"/>
              <a:t> </a:t>
            </a:r>
            <a:r>
              <a:rPr lang="es-ES" dirty="0" err="1"/>
              <a:t>or</a:t>
            </a:r>
            <a:r>
              <a:rPr lang="es-ES" dirty="0"/>
              <a:t> – </a:t>
            </a:r>
            <a:r>
              <a:rPr lang="es-ES" dirty="0" err="1"/>
              <a:t>if</a:t>
            </a:r>
            <a:r>
              <a:rPr lang="es-ES" dirty="0"/>
              <a:t> </a:t>
            </a:r>
            <a:r>
              <a:rPr lang="es-ES" dirty="0" err="1"/>
              <a:t>the</a:t>
            </a:r>
            <a:r>
              <a:rPr lang="es-ES" dirty="0"/>
              <a:t> </a:t>
            </a:r>
            <a:r>
              <a:rPr lang="es-ES" dirty="0" err="1"/>
              <a:t>label</a:t>
            </a:r>
            <a:r>
              <a:rPr lang="es-ES" dirty="0"/>
              <a:t> </a:t>
            </a:r>
            <a:r>
              <a:rPr lang="es-ES" dirty="0" err="1"/>
              <a:t>is</a:t>
            </a:r>
            <a:r>
              <a:rPr lang="es-ES" dirty="0"/>
              <a:t> </a:t>
            </a:r>
            <a:r>
              <a:rPr lang="es-ES" dirty="0" err="1"/>
              <a:t>lost</a:t>
            </a:r>
            <a:r>
              <a:rPr lang="es-ES" dirty="0"/>
              <a:t> – </a:t>
            </a:r>
            <a:r>
              <a:rPr lang="es-ES" dirty="0" err="1"/>
              <a:t>inquire</a:t>
            </a:r>
            <a:r>
              <a:rPr lang="es-ES" dirty="0"/>
              <a:t> </a:t>
            </a:r>
            <a:r>
              <a:rPr lang="es-ES" dirty="0" err="1"/>
              <a:t>from</a:t>
            </a:r>
            <a:r>
              <a:rPr lang="es-ES" dirty="0"/>
              <a:t> </a:t>
            </a:r>
            <a:r>
              <a:rPr lang="es-ES" dirty="0" err="1"/>
              <a:t>the</a:t>
            </a:r>
            <a:r>
              <a:rPr lang="es-ES" dirty="0"/>
              <a:t> </a:t>
            </a:r>
            <a:r>
              <a:rPr lang="es-ES" dirty="0" err="1"/>
              <a:t>owner</a:t>
            </a:r>
            <a:r>
              <a:rPr lang="es-ES" dirty="0"/>
              <a:t> </a:t>
            </a:r>
            <a:r>
              <a:rPr lang="es-ES" dirty="0" err="1"/>
              <a:t>what</a:t>
            </a:r>
            <a:r>
              <a:rPr lang="es-ES" dirty="0"/>
              <a:t> </a:t>
            </a:r>
            <a:r>
              <a:rPr lang="es-ES" dirty="0" err="1"/>
              <a:t>the</a:t>
            </a:r>
            <a:r>
              <a:rPr lang="es-ES" dirty="0"/>
              <a:t> </a:t>
            </a:r>
            <a:r>
              <a:rPr lang="es-ES" dirty="0" err="1"/>
              <a:t>label</a:t>
            </a:r>
            <a:r>
              <a:rPr lang="es-ES" dirty="0"/>
              <a:t> </a:t>
            </a:r>
            <a:r>
              <a:rPr lang="es-ES" dirty="0" err="1"/>
              <a:t>or</a:t>
            </a:r>
            <a:r>
              <a:rPr lang="es-ES" dirty="0"/>
              <a:t> </a:t>
            </a:r>
            <a:r>
              <a:rPr lang="es-ES" dirty="0" err="1"/>
              <a:t>package</a:t>
            </a:r>
            <a:r>
              <a:rPr lang="es-ES" dirty="0"/>
              <a:t> </a:t>
            </a:r>
            <a:r>
              <a:rPr lang="es-ES" dirty="0" err="1"/>
              <a:t>looked</a:t>
            </a:r>
            <a:r>
              <a:rPr lang="es-ES" dirty="0"/>
              <a:t> </a:t>
            </a:r>
            <a:r>
              <a:rPr lang="es-ES" dirty="0" err="1"/>
              <a:t>like</a:t>
            </a:r>
            <a:r>
              <a:rPr lang="es-ES" dirty="0"/>
              <a:t>. </a:t>
            </a:r>
            <a:r>
              <a:rPr lang="es-ES" dirty="0" err="1"/>
              <a:t>For</a:t>
            </a:r>
            <a:r>
              <a:rPr lang="es-ES" dirty="0"/>
              <a:t> </a:t>
            </a:r>
            <a:r>
              <a:rPr lang="es-ES" dirty="0" err="1"/>
              <a:t>this</a:t>
            </a:r>
            <a:r>
              <a:rPr lang="es-ES" dirty="0"/>
              <a:t> </a:t>
            </a:r>
            <a:r>
              <a:rPr lang="es-ES" dirty="0" err="1"/>
              <a:t>we</a:t>
            </a:r>
            <a:r>
              <a:rPr lang="es-ES" dirty="0"/>
              <a:t> use visual </a:t>
            </a:r>
            <a:r>
              <a:rPr lang="es-ES" dirty="0" err="1"/>
              <a:t>aids</a:t>
            </a:r>
            <a:r>
              <a:rPr lang="es-ES" dirty="0"/>
              <a:t> </a:t>
            </a:r>
            <a:r>
              <a:rPr lang="es-ES" dirty="0" err="1"/>
              <a:t>with</a:t>
            </a:r>
            <a:r>
              <a:rPr lang="es-ES" dirty="0"/>
              <a:t> </a:t>
            </a:r>
            <a:r>
              <a:rPr lang="es-ES" dirty="0" err="1"/>
              <a:t>pictures</a:t>
            </a:r>
            <a:r>
              <a:rPr lang="es-ES" dirty="0"/>
              <a:t> of </a:t>
            </a:r>
            <a:r>
              <a:rPr lang="es-ES" dirty="0" err="1"/>
              <a:t>all</a:t>
            </a:r>
            <a:r>
              <a:rPr lang="es-ES" dirty="0"/>
              <a:t> </a:t>
            </a:r>
            <a:r>
              <a:rPr lang="es-ES" dirty="0" err="1"/>
              <a:t>common</a:t>
            </a:r>
            <a:r>
              <a:rPr lang="es-ES" dirty="0"/>
              <a:t> LLIN.</a:t>
            </a:r>
            <a:endParaRPr lang="en-US" dirty="0"/>
          </a:p>
        </p:txBody>
      </p:sp>
      <p:sp>
        <p:nvSpPr>
          <p:cNvPr id="4" name="Slide Number Placeholder 3"/>
          <p:cNvSpPr>
            <a:spLocks noGrp="1"/>
          </p:cNvSpPr>
          <p:nvPr>
            <p:ph type="sldNum" sz="quarter" idx="10"/>
          </p:nvPr>
        </p:nvSpPr>
        <p:spPr/>
        <p:txBody>
          <a:bodyPr/>
          <a:lstStyle/>
          <a:p>
            <a:fld id="{2E85C5D0-C5DD-4A71-B4B8-2910B97773D3}" type="slidenum">
              <a:rPr lang="en-US" smtClean="0"/>
              <a:t>20</a:t>
            </a:fld>
            <a:endParaRPr lang="en-US"/>
          </a:p>
        </p:txBody>
      </p:sp>
    </p:spTree>
    <p:extLst>
      <p:ext uri="{BB962C8B-B14F-4D97-AF65-F5344CB8AC3E}">
        <p14:creationId xmlns:p14="http://schemas.microsoft.com/office/powerpoint/2010/main" val="367230785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dirty="0"/>
              <a:t>To </a:t>
            </a:r>
            <a:r>
              <a:rPr lang="es-ES" dirty="0" err="1"/>
              <a:t>demonstrate</a:t>
            </a:r>
            <a:r>
              <a:rPr lang="es-ES" dirty="0"/>
              <a:t> </a:t>
            </a:r>
            <a:r>
              <a:rPr lang="es-ES" dirty="0" err="1"/>
              <a:t>how</a:t>
            </a:r>
            <a:r>
              <a:rPr lang="es-ES" dirty="0"/>
              <a:t> </a:t>
            </a:r>
            <a:r>
              <a:rPr lang="es-ES" dirty="0" err="1"/>
              <a:t>much</a:t>
            </a:r>
            <a:r>
              <a:rPr lang="es-ES" dirty="0"/>
              <a:t> </a:t>
            </a:r>
            <a:r>
              <a:rPr lang="es-ES" dirty="0" err="1"/>
              <a:t>the</a:t>
            </a:r>
            <a:r>
              <a:rPr lang="es-ES" dirty="0"/>
              <a:t> </a:t>
            </a:r>
            <a:r>
              <a:rPr lang="es-ES" dirty="0" err="1"/>
              <a:t>stresses</a:t>
            </a:r>
            <a:r>
              <a:rPr lang="es-ES" dirty="0"/>
              <a:t> </a:t>
            </a:r>
            <a:r>
              <a:rPr lang="es-ES" dirty="0" err="1"/>
              <a:t>on</a:t>
            </a:r>
            <a:r>
              <a:rPr lang="es-ES" dirty="0"/>
              <a:t> a net can </a:t>
            </a:r>
            <a:r>
              <a:rPr lang="es-ES" dirty="0" err="1"/>
              <a:t>vary</a:t>
            </a:r>
            <a:r>
              <a:rPr lang="es-ES" dirty="0"/>
              <a:t> </a:t>
            </a:r>
            <a:r>
              <a:rPr lang="es-ES" dirty="0" err="1"/>
              <a:t>you</a:t>
            </a:r>
            <a:r>
              <a:rPr lang="es-ES" dirty="0"/>
              <a:t> </a:t>
            </a:r>
            <a:r>
              <a:rPr lang="es-ES" dirty="0" err="1"/>
              <a:t>see</a:t>
            </a:r>
            <a:r>
              <a:rPr lang="es-ES" dirty="0"/>
              <a:t> </a:t>
            </a:r>
            <a:r>
              <a:rPr lang="es-ES" dirty="0" err="1"/>
              <a:t>here</a:t>
            </a:r>
            <a:r>
              <a:rPr lang="es-ES" dirty="0"/>
              <a:t> </a:t>
            </a:r>
            <a:r>
              <a:rPr lang="es-ES" dirty="0" err="1"/>
              <a:t>two</a:t>
            </a:r>
            <a:r>
              <a:rPr lang="es-ES" dirty="0"/>
              <a:t> nets of </a:t>
            </a:r>
            <a:r>
              <a:rPr lang="es-ES" dirty="0" err="1"/>
              <a:t>the</a:t>
            </a:r>
            <a:r>
              <a:rPr lang="es-ES" dirty="0"/>
              <a:t> </a:t>
            </a:r>
            <a:r>
              <a:rPr lang="es-ES" dirty="0" err="1"/>
              <a:t>same</a:t>
            </a:r>
            <a:r>
              <a:rPr lang="es-ES" dirty="0"/>
              <a:t> </a:t>
            </a:r>
            <a:r>
              <a:rPr lang="es-ES" dirty="0" err="1"/>
              <a:t>brand</a:t>
            </a:r>
            <a:r>
              <a:rPr lang="es-ES" dirty="0"/>
              <a:t> </a:t>
            </a:r>
            <a:r>
              <a:rPr lang="es-ES" dirty="0" err="1"/>
              <a:t>from</a:t>
            </a:r>
            <a:r>
              <a:rPr lang="es-ES" dirty="0"/>
              <a:t> a </a:t>
            </a:r>
            <a:r>
              <a:rPr lang="es-ES" dirty="0" err="1"/>
              <a:t>study</a:t>
            </a:r>
            <a:r>
              <a:rPr lang="es-ES" dirty="0"/>
              <a:t> in Uganda.</a:t>
            </a:r>
            <a:r>
              <a:rPr lang="es-ES" baseline="0" dirty="0"/>
              <a:t> </a:t>
            </a:r>
            <a:r>
              <a:rPr lang="es-ES" baseline="0" dirty="0" err="1"/>
              <a:t>Both</a:t>
            </a:r>
            <a:r>
              <a:rPr lang="es-ES" baseline="0" dirty="0"/>
              <a:t> nets </a:t>
            </a:r>
            <a:r>
              <a:rPr lang="es-ES" baseline="0" dirty="0" err="1"/>
              <a:t>have</a:t>
            </a:r>
            <a:r>
              <a:rPr lang="es-ES" baseline="0" dirty="0"/>
              <a:t> </a:t>
            </a:r>
            <a:r>
              <a:rPr lang="es-ES" baseline="0" dirty="0" err="1"/>
              <a:t>been</a:t>
            </a:r>
            <a:r>
              <a:rPr lang="es-ES" baseline="0" dirty="0"/>
              <a:t> </a:t>
            </a:r>
            <a:r>
              <a:rPr lang="es-ES" baseline="0" dirty="0" err="1"/>
              <a:t>used</a:t>
            </a:r>
            <a:r>
              <a:rPr lang="es-ES" baseline="0" dirty="0"/>
              <a:t> in </a:t>
            </a:r>
            <a:r>
              <a:rPr lang="es-ES" baseline="0" dirty="0" err="1"/>
              <a:t>the</a:t>
            </a:r>
            <a:r>
              <a:rPr lang="es-ES" baseline="0" dirty="0"/>
              <a:t> </a:t>
            </a:r>
            <a:r>
              <a:rPr lang="es-ES" baseline="0" dirty="0" err="1"/>
              <a:t>same</a:t>
            </a:r>
            <a:r>
              <a:rPr lang="es-ES" baseline="0" dirty="0"/>
              <a:t> </a:t>
            </a:r>
            <a:r>
              <a:rPr lang="es-ES" baseline="0" dirty="0" err="1"/>
              <a:t>village</a:t>
            </a:r>
            <a:r>
              <a:rPr lang="es-ES" baseline="0" dirty="0"/>
              <a:t> </a:t>
            </a:r>
            <a:r>
              <a:rPr lang="es-ES" baseline="0" dirty="0" err="1"/>
              <a:t>for</a:t>
            </a:r>
            <a:r>
              <a:rPr lang="es-ES" baseline="0" dirty="0"/>
              <a:t> </a:t>
            </a:r>
            <a:r>
              <a:rPr lang="es-ES" baseline="0" dirty="0" err="1"/>
              <a:t>three</a:t>
            </a:r>
            <a:r>
              <a:rPr lang="es-ES" baseline="0" dirty="0"/>
              <a:t> </a:t>
            </a:r>
            <a:r>
              <a:rPr lang="es-ES" baseline="0" dirty="0" err="1"/>
              <a:t>years</a:t>
            </a:r>
            <a:r>
              <a:rPr lang="es-ES" baseline="0" dirty="0"/>
              <a:t>, </a:t>
            </a:r>
            <a:r>
              <a:rPr lang="es-ES" baseline="0" dirty="0" err="1"/>
              <a:t>but</a:t>
            </a:r>
            <a:r>
              <a:rPr lang="es-ES" baseline="0" dirty="0"/>
              <a:t> </a:t>
            </a:r>
            <a:r>
              <a:rPr lang="es-ES" baseline="0" dirty="0" err="1"/>
              <a:t>by</a:t>
            </a:r>
            <a:r>
              <a:rPr lang="es-ES" baseline="0" dirty="0"/>
              <a:t> </a:t>
            </a:r>
            <a:r>
              <a:rPr lang="es-ES" baseline="0" dirty="0" err="1"/>
              <a:t>different</a:t>
            </a:r>
            <a:r>
              <a:rPr lang="es-ES" baseline="0" dirty="0"/>
              <a:t> </a:t>
            </a:r>
            <a:r>
              <a:rPr lang="es-ES" baseline="0" dirty="0" err="1"/>
              <a:t>households</a:t>
            </a:r>
            <a:r>
              <a:rPr lang="es-ES" baseline="0" dirty="0"/>
              <a:t>. </a:t>
            </a:r>
            <a:r>
              <a:rPr lang="es-ES" baseline="0" dirty="0" err="1"/>
              <a:t>One</a:t>
            </a:r>
            <a:r>
              <a:rPr lang="es-ES" baseline="0" dirty="0"/>
              <a:t> </a:t>
            </a:r>
            <a:r>
              <a:rPr lang="es-ES" baseline="0" dirty="0" err="1"/>
              <a:t>is</a:t>
            </a:r>
            <a:r>
              <a:rPr lang="es-ES" baseline="0" dirty="0"/>
              <a:t> </a:t>
            </a:r>
            <a:r>
              <a:rPr lang="es-ES" baseline="0" dirty="0" err="1"/>
              <a:t>almost</a:t>
            </a:r>
            <a:r>
              <a:rPr lang="es-ES" baseline="0" dirty="0"/>
              <a:t> as new </a:t>
            </a:r>
            <a:r>
              <a:rPr lang="es-ES" baseline="0" dirty="0" err="1"/>
              <a:t>while</a:t>
            </a:r>
            <a:r>
              <a:rPr lang="es-ES" baseline="0" dirty="0"/>
              <a:t> </a:t>
            </a:r>
            <a:r>
              <a:rPr lang="es-ES" baseline="0" dirty="0" err="1"/>
              <a:t>the</a:t>
            </a:r>
            <a:r>
              <a:rPr lang="es-ES" baseline="0" dirty="0"/>
              <a:t> </a:t>
            </a:r>
            <a:r>
              <a:rPr lang="es-ES" baseline="0" dirty="0" err="1"/>
              <a:t>other</a:t>
            </a:r>
            <a:r>
              <a:rPr lang="es-ES" baseline="0" dirty="0"/>
              <a:t> </a:t>
            </a:r>
            <a:r>
              <a:rPr lang="es-ES" baseline="0" dirty="0" err="1"/>
              <a:t>is</a:t>
            </a:r>
            <a:r>
              <a:rPr lang="es-ES" baseline="0" dirty="0"/>
              <a:t> </a:t>
            </a:r>
            <a:r>
              <a:rPr lang="es-ES" baseline="0" dirty="0" err="1"/>
              <a:t>all</a:t>
            </a:r>
            <a:r>
              <a:rPr lang="es-ES" baseline="0" dirty="0"/>
              <a:t> </a:t>
            </a:r>
            <a:r>
              <a:rPr lang="es-ES" baseline="0" dirty="0" err="1"/>
              <a:t>torn</a:t>
            </a:r>
            <a:r>
              <a:rPr lang="es-ES" baseline="0" dirty="0"/>
              <a:t> and </a:t>
            </a:r>
            <a:r>
              <a:rPr lang="es-ES" baseline="0" dirty="0" err="1"/>
              <a:t>not</a:t>
            </a:r>
            <a:r>
              <a:rPr lang="es-ES" baseline="0" dirty="0"/>
              <a:t> more </a:t>
            </a:r>
            <a:r>
              <a:rPr lang="es-ES" baseline="0" dirty="0" err="1"/>
              <a:t>than</a:t>
            </a:r>
            <a:r>
              <a:rPr lang="es-ES" baseline="0" dirty="0"/>
              <a:t> a </a:t>
            </a:r>
            <a:r>
              <a:rPr lang="es-ES" baseline="0" dirty="0" err="1"/>
              <a:t>rag</a:t>
            </a:r>
            <a:r>
              <a:rPr lang="es-ES" baseline="0" dirty="0"/>
              <a:t>….</a:t>
            </a:r>
            <a:endParaRPr lang="en-US" dirty="0"/>
          </a:p>
        </p:txBody>
      </p:sp>
      <p:sp>
        <p:nvSpPr>
          <p:cNvPr id="4" name="Slide Number Placeholder 3"/>
          <p:cNvSpPr>
            <a:spLocks noGrp="1"/>
          </p:cNvSpPr>
          <p:nvPr>
            <p:ph type="sldNum" sz="quarter" idx="10"/>
          </p:nvPr>
        </p:nvSpPr>
        <p:spPr/>
        <p:txBody>
          <a:bodyPr/>
          <a:lstStyle/>
          <a:p>
            <a:fld id="{2E85C5D0-C5DD-4A71-B4B8-2910B97773D3}" type="slidenum">
              <a:rPr lang="en-US" smtClean="0"/>
              <a:t>22</a:t>
            </a:fld>
            <a:endParaRPr lang="en-US"/>
          </a:p>
        </p:txBody>
      </p:sp>
    </p:spTree>
    <p:extLst>
      <p:ext uri="{BB962C8B-B14F-4D97-AF65-F5344CB8AC3E}">
        <p14:creationId xmlns:p14="http://schemas.microsoft.com/office/powerpoint/2010/main" val="419329195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dirty="0" err="1"/>
              <a:t>There</a:t>
            </a:r>
            <a:r>
              <a:rPr lang="es-ES" dirty="0"/>
              <a:t> are </a:t>
            </a:r>
            <a:r>
              <a:rPr lang="es-ES" dirty="0" err="1"/>
              <a:t>two</a:t>
            </a:r>
            <a:r>
              <a:rPr lang="es-ES" dirty="0"/>
              <a:t> </a:t>
            </a:r>
            <a:r>
              <a:rPr lang="es-ES" dirty="0" err="1"/>
              <a:t>main</a:t>
            </a:r>
            <a:r>
              <a:rPr lang="es-ES" dirty="0"/>
              <a:t> </a:t>
            </a:r>
            <a:r>
              <a:rPr lang="es-ES" dirty="0" err="1"/>
              <a:t>aspects</a:t>
            </a:r>
            <a:r>
              <a:rPr lang="es-ES" dirty="0"/>
              <a:t> of LLIN </a:t>
            </a:r>
            <a:r>
              <a:rPr lang="es-ES" dirty="0" err="1"/>
              <a:t>durability</a:t>
            </a:r>
            <a:r>
              <a:rPr lang="es-ES" dirty="0"/>
              <a:t>, </a:t>
            </a:r>
            <a:r>
              <a:rPr lang="es-ES" dirty="0" err="1"/>
              <a:t>the</a:t>
            </a:r>
            <a:r>
              <a:rPr lang="es-ES" dirty="0"/>
              <a:t> </a:t>
            </a:r>
            <a:r>
              <a:rPr lang="es-ES" dirty="0" err="1"/>
              <a:t>physical</a:t>
            </a:r>
            <a:r>
              <a:rPr lang="es-ES" dirty="0"/>
              <a:t> and </a:t>
            </a:r>
            <a:r>
              <a:rPr lang="es-ES" dirty="0" err="1"/>
              <a:t>the</a:t>
            </a:r>
            <a:r>
              <a:rPr lang="es-ES" dirty="0"/>
              <a:t> </a:t>
            </a:r>
            <a:r>
              <a:rPr lang="es-ES" dirty="0" err="1"/>
              <a:t>insecticidal</a:t>
            </a:r>
            <a:endParaRPr lang="en-US" dirty="0"/>
          </a:p>
        </p:txBody>
      </p:sp>
      <p:sp>
        <p:nvSpPr>
          <p:cNvPr id="4" name="Slide Number Placeholder 3"/>
          <p:cNvSpPr>
            <a:spLocks noGrp="1"/>
          </p:cNvSpPr>
          <p:nvPr>
            <p:ph type="sldNum" sz="quarter" idx="10"/>
          </p:nvPr>
        </p:nvSpPr>
        <p:spPr/>
        <p:txBody>
          <a:bodyPr/>
          <a:lstStyle/>
          <a:p>
            <a:fld id="{2E85C5D0-C5DD-4A71-B4B8-2910B97773D3}" type="slidenum">
              <a:rPr lang="en-US" smtClean="0"/>
              <a:t>23</a:t>
            </a:fld>
            <a:endParaRPr lang="en-US"/>
          </a:p>
        </p:txBody>
      </p:sp>
    </p:spTree>
    <p:extLst>
      <p:ext uri="{BB962C8B-B14F-4D97-AF65-F5344CB8AC3E}">
        <p14:creationId xmlns:p14="http://schemas.microsoft.com/office/powerpoint/2010/main" val="23131876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dirty="0" err="1"/>
              <a:t>These</a:t>
            </a:r>
            <a:r>
              <a:rPr lang="es-ES" dirty="0"/>
              <a:t> are </a:t>
            </a:r>
            <a:r>
              <a:rPr lang="es-ES" dirty="0" err="1"/>
              <a:t>results</a:t>
            </a:r>
            <a:r>
              <a:rPr lang="es-ES" dirty="0"/>
              <a:t> </a:t>
            </a:r>
            <a:r>
              <a:rPr lang="es-ES" dirty="0" err="1"/>
              <a:t>from</a:t>
            </a:r>
            <a:r>
              <a:rPr lang="es-ES" dirty="0"/>
              <a:t> </a:t>
            </a:r>
            <a:r>
              <a:rPr lang="es-ES" dirty="0" err="1"/>
              <a:t>modelling</a:t>
            </a:r>
            <a:r>
              <a:rPr lang="es-ES" dirty="0"/>
              <a:t> of </a:t>
            </a:r>
            <a:r>
              <a:rPr lang="es-ES" dirty="0" err="1"/>
              <a:t>the</a:t>
            </a:r>
            <a:r>
              <a:rPr lang="es-ES" dirty="0"/>
              <a:t> </a:t>
            </a:r>
            <a:r>
              <a:rPr lang="es-ES" dirty="0" err="1"/>
              <a:t>effect</a:t>
            </a:r>
            <a:r>
              <a:rPr lang="es-ES" dirty="0"/>
              <a:t> of a </a:t>
            </a:r>
            <a:r>
              <a:rPr lang="es-ES" dirty="0" err="1"/>
              <a:t>longer</a:t>
            </a:r>
            <a:r>
              <a:rPr lang="es-ES" dirty="0"/>
              <a:t> </a:t>
            </a:r>
            <a:r>
              <a:rPr lang="es-ES" dirty="0" err="1"/>
              <a:t>durability</a:t>
            </a:r>
            <a:r>
              <a:rPr lang="es-ES" dirty="0"/>
              <a:t> </a:t>
            </a:r>
            <a:r>
              <a:rPr lang="es-ES" dirty="0" err="1"/>
              <a:t>on</a:t>
            </a:r>
            <a:r>
              <a:rPr lang="es-ES" dirty="0"/>
              <a:t> </a:t>
            </a:r>
            <a:r>
              <a:rPr lang="es-ES" dirty="0" err="1"/>
              <a:t>the</a:t>
            </a:r>
            <a:r>
              <a:rPr lang="es-ES" dirty="0"/>
              <a:t> </a:t>
            </a:r>
            <a:r>
              <a:rPr lang="es-ES" dirty="0" err="1"/>
              <a:t>cost</a:t>
            </a:r>
            <a:r>
              <a:rPr lang="es-ES" dirty="0"/>
              <a:t> </a:t>
            </a:r>
            <a:r>
              <a:rPr lang="es-ES" dirty="0" err="1"/>
              <a:t>needed</a:t>
            </a:r>
            <a:r>
              <a:rPr lang="es-ES" dirty="0"/>
              <a:t> to </a:t>
            </a:r>
            <a:r>
              <a:rPr lang="es-ES" dirty="0" err="1"/>
              <a:t>sustain</a:t>
            </a:r>
            <a:r>
              <a:rPr lang="es-ES" dirty="0"/>
              <a:t> universal </a:t>
            </a:r>
            <a:r>
              <a:rPr lang="es-ES" dirty="0" err="1"/>
              <a:t>coverage</a:t>
            </a:r>
            <a:r>
              <a:rPr lang="es-ES" dirty="0"/>
              <a:t> </a:t>
            </a:r>
            <a:r>
              <a:rPr lang="es-ES" dirty="0" err="1"/>
              <a:t>with</a:t>
            </a:r>
            <a:r>
              <a:rPr lang="es-ES" dirty="0"/>
              <a:t> LLIN in </a:t>
            </a:r>
            <a:r>
              <a:rPr lang="es-ES" dirty="0" err="1"/>
              <a:t>Africa</a:t>
            </a:r>
            <a:r>
              <a:rPr lang="es-ES" dirty="0"/>
              <a:t> South of </a:t>
            </a:r>
            <a:r>
              <a:rPr lang="es-ES" dirty="0" err="1"/>
              <a:t>the</a:t>
            </a:r>
            <a:r>
              <a:rPr lang="es-ES" dirty="0"/>
              <a:t> Sahara</a:t>
            </a:r>
          </a:p>
          <a:p>
            <a:endParaRPr lang="es-ES" dirty="0"/>
          </a:p>
          <a:p>
            <a:r>
              <a:rPr lang="es-ES" dirty="0" err="1"/>
              <a:t>Compared</a:t>
            </a:r>
            <a:r>
              <a:rPr lang="es-ES" dirty="0"/>
              <a:t> to a “</a:t>
            </a:r>
            <a:r>
              <a:rPr lang="es-ES" dirty="0" err="1"/>
              <a:t>three</a:t>
            </a:r>
            <a:r>
              <a:rPr lang="es-ES" baseline="0" dirty="0"/>
              <a:t> </a:t>
            </a:r>
            <a:r>
              <a:rPr lang="es-ES" baseline="0" dirty="0" err="1"/>
              <a:t>year</a:t>
            </a:r>
            <a:r>
              <a:rPr lang="es-ES" baseline="0" dirty="0"/>
              <a:t>” LLIN (</a:t>
            </a:r>
            <a:r>
              <a:rPr lang="es-ES" baseline="0" dirty="0" err="1"/>
              <a:t>the</a:t>
            </a:r>
            <a:r>
              <a:rPr lang="es-ES" baseline="0" dirty="0"/>
              <a:t> red, flat line) a net </a:t>
            </a:r>
            <a:r>
              <a:rPr lang="es-ES" baseline="0" dirty="0" err="1"/>
              <a:t>that</a:t>
            </a:r>
            <a:r>
              <a:rPr lang="es-ES" baseline="0" dirty="0"/>
              <a:t> </a:t>
            </a:r>
            <a:r>
              <a:rPr lang="es-ES" baseline="0" dirty="0" err="1"/>
              <a:t>would</a:t>
            </a:r>
            <a:r>
              <a:rPr lang="es-ES" baseline="0" dirty="0"/>
              <a:t> </a:t>
            </a:r>
            <a:r>
              <a:rPr lang="es-ES" baseline="0" dirty="0" err="1"/>
              <a:t>last</a:t>
            </a:r>
            <a:r>
              <a:rPr lang="es-ES" baseline="0" dirty="0"/>
              <a:t> </a:t>
            </a:r>
            <a:r>
              <a:rPr lang="es-ES" baseline="0" dirty="0" err="1"/>
              <a:t>on</a:t>
            </a:r>
            <a:r>
              <a:rPr lang="es-ES" baseline="0" dirty="0"/>
              <a:t> </a:t>
            </a:r>
            <a:r>
              <a:rPr lang="es-ES" baseline="0" dirty="0" err="1"/>
              <a:t>average</a:t>
            </a:r>
            <a:r>
              <a:rPr lang="es-ES" baseline="0" dirty="0"/>
              <a:t> </a:t>
            </a:r>
            <a:r>
              <a:rPr lang="es-ES" baseline="0" dirty="0" err="1"/>
              <a:t>five</a:t>
            </a:r>
            <a:r>
              <a:rPr lang="es-ES" baseline="0" dirty="0"/>
              <a:t> </a:t>
            </a:r>
            <a:r>
              <a:rPr lang="es-ES" baseline="0" dirty="0" err="1"/>
              <a:t>years</a:t>
            </a:r>
            <a:r>
              <a:rPr lang="es-ES" baseline="0" dirty="0"/>
              <a:t> (</a:t>
            </a:r>
            <a:r>
              <a:rPr lang="es-ES" baseline="0" dirty="0" err="1"/>
              <a:t>purple</a:t>
            </a:r>
            <a:r>
              <a:rPr lang="es-ES" baseline="0" dirty="0"/>
              <a:t> line) </a:t>
            </a:r>
            <a:r>
              <a:rPr lang="es-ES" baseline="0" dirty="0" err="1"/>
              <a:t>would</a:t>
            </a:r>
            <a:r>
              <a:rPr lang="es-ES" baseline="0" dirty="0"/>
              <a:t> </a:t>
            </a:r>
            <a:r>
              <a:rPr lang="es-ES" baseline="0" dirty="0" err="1"/>
              <a:t>save</a:t>
            </a:r>
            <a:r>
              <a:rPr lang="es-ES" baseline="0" dirty="0"/>
              <a:t> </a:t>
            </a:r>
            <a:r>
              <a:rPr lang="es-ES" baseline="0" dirty="0" err="1"/>
              <a:t>about</a:t>
            </a:r>
            <a:r>
              <a:rPr lang="es-ES" baseline="0" dirty="0"/>
              <a:t> 1 </a:t>
            </a:r>
            <a:r>
              <a:rPr lang="es-ES" baseline="0" dirty="0" err="1"/>
              <a:t>billion</a:t>
            </a:r>
            <a:r>
              <a:rPr lang="es-ES" baseline="0" dirty="0"/>
              <a:t> $ in a </a:t>
            </a:r>
            <a:r>
              <a:rPr lang="es-ES" baseline="0" dirty="0" err="1"/>
              <a:t>period</a:t>
            </a:r>
            <a:r>
              <a:rPr lang="es-ES" baseline="0" dirty="0"/>
              <a:t> of </a:t>
            </a:r>
            <a:r>
              <a:rPr lang="es-ES" baseline="0" dirty="0" err="1"/>
              <a:t>five</a:t>
            </a:r>
            <a:r>
              <a:rPr lang="es-ES" baseline="0" dirty="0"/>
              <a:t> </a:t>
            </a:r>
            <a:r>
              <a:rPr lang="es-ES" baseline="0" dirty="0" err="1"/>
              <a:t>years</a:t>
            </a:r>
            <a:r>
              <a:rPr lang="es-ES" baseline="0" dirty="0"/>
              <a:t> (2012-2017). </a:t>
            </a:r>
            <a:r>
              <a:rPr lang="es-ES" baseline="0" dirty="0" err="1"/>
              <a:t>This</a:t>
            </a:r>
            <a:r>
              <a:rPr lang="es-ES" baseline="0" dirty="0"/>
              <a:t> </a:t>
            </a:r>
            <a:r>
              <a:rPr lang="es-ES" baseline="0" dirty="0" err="1"/>
              <a:t>is</a:t>
            </a:r>
            <a:r>
              <a:rPr lang="es-ES" baseline="0" dirty="0"/>
              <a:t> </a:t>
            </a:r>
            <a:r>
              <a:rPr lang="es-ES" baseline="0" dirty="0" err="1"/>
              <a:t>just</a:t>
            </a:r>
            <a:r>
              <a:rPr lang="es-ES" baseline="0" dirty="0"/>
              <a:t> to </a:t>
            </a:r>
            <a:r>
              <a:rPr lang="es-ES" baseline="0" dirty="0" err="1"/>
              <a:t>emphasize</a:t>
            </a:r>
            <a:r>
              <a:rPr lang="es-ES" baseline="0" dirty="0"/>
              <a:t> </a:t>
            </a:r>
            <a:r>
              <a:rPr lang="es-ES" baseline="0" dirty="0" err="1"/>
              <a:t>the</a:t>
            </a:r>
            <a:r>
              <a:rPr lang="es-ES" baseline="0" dirty="0"/>
              <a:t> </a:t>
            </a:r>
            <a:r>
              <a:rPr lang="es-ES" baseline="0" dirty="0" err="1"/>
              <a:t>financial</a:t>
            </a:r>
            <a:r>
              <a:rPr lang="es-ES" baseline="0" dirty="0"/>
              <a:t> </a:t>
            </a:r>
            <a:r>
              <a:rPr lang="es-ES" baseline="0" dirty="0" err="1"/>
              <a:t>implications</a:t>
            </a:r>
            <a:r>
              <a:rPr lang="es-ES" baseline="0" dirty="0"/>
              <a:t> of a more durable LLIN.</a:t>
            </a:r>
            <a:endParaRPr lang="en-US" dirty="0"/>
          </a:p>
        </p:txBody>
      </p:sp>
      <p:sp>
        <p:nvSpPr>
          <p:cNvPr id="4" name="Slide Number Placeholder 3"/>
          <p:cNvSpPr>
            <a:spLocks noGrp="1"/>
          </p:cNvSpPr>
          <p:nvPr>
            <p:ph type="sldNum" sz="quarter" idx="10"/>
          </p:nvPr>
        </p:nvSpPr>
        <p:spPr/>
        <p:txBody>
          <a:bodyPr/>
          <a:lstStyle/>
          <a:p>
            <a:fld id="{2E85C5D0-C5DD-4A71-B4B8-2910B97773D3}" type="slidenum">
              <a:rPr lang="en-US" smtClean="0"/>
              <a:t>25</a:t>
            </a:fld>
            <a:endParaRPr lang="en-US"/>
          </a:p>
        </p:txBody>
      </p:sp>
    </p:spTree>
    <p:extLst>
      <p:ext uri="{BB962C8B-B14F-4D97-AF65-F5344CB8AC3E}">
        <p14:creationId xmlns:p14="http://schemas.microsoft.com/office/powerpoint/2010/main" val="43875380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dirty="0" err="1"/>
              <a:t>This</a:t>
            </a:r>
            <a:r>
              <a:rPr lang="es-ES" dirty="0"/>
              <a:t> </a:t>
            </a:r>
            <a:r>
              <a:rPr lang="es-ES" dirty="0" err="1"/>
              <a:t>slide</a:t>
            </a:r>
            <a:r>
              <a:rPr lang="es-ES" dirty="0"/>
              <a:t> </a:t>
            </a:r>
            <a:r>
              <a:rPr lang="es-ES" dirty="0" err="1"/>
              <a:t>is</a:t>
            </a:r>
            <a:r>
              <a:rPr lang="es-ES" dirty="0"/>
              <a:t> </a:t>
            </a:r>
            <a:r>
              <a:rPr lang="es-ES" dirty="0" err="1"/>
              <a:t>animated</a:t>
            </a:r>
            <a:r>
              <a:rPr lang="es-ES" dirty="0"/>
              <a:t> so </a:t>
            </a:r>
            <a:r>
              <a:rPr lang="es-ES" dirty="0" err="1"/>
              <a:t>you</a:t>
            </a:r>
            <a:r>
              <a:rPr lang="es-ES" dirty="0"/>
              <a:t> </a:t>
            </a:r>
            <a:r>
              <a:rPr lang="es-ES" dirty="0" err="1"/>
              <a:t>need</a:t>
            </a:r>
            <a:r>
              <a:rPr lang="es-ES" dirty="0"/>
              <a:t> to “</a:t>
            </a:r>
            <a:r>
              <a:rPr lang="es-ES" dirty="0" err="1"/>
              <a:t>click</a:t>
            </a:r>
            <a:r>
              <a:rPr lang="es-ES" dirty="0"/>
              <a:t>” </a:t>
            </a:r>
            <a:r>
              <a:rPr lang="es-ES" dirty="0" err="1"/>
              <a:t>your</a:t>
            </a:r>
            <a:r>
              <a:rPr lang="es-ES" dirty="0"/>
              <a:t> </a:t>
            </a:r>
            <a:r>
              <a:rPr lang="es-ES" dirty="0" err="1"/>
              <a:t>way</a:t>
            </a:r>
            <a:r>
              <a:rPr lang="es-ES" dirty="0"/>
              <a:t> </a:t>
            </a:r>
            <a:r>
              <a:rPr lang="es-ES" dirty="0" err="1"/>
              <a:t>through</a:t>
            </a:r>
            <a:r>
              <a:rPr lang="es-ES" dirty="0"/>
              <a:t> </a:t>
            </a:r>
            <a:r>
              <a:rPr lang="es-ES" dirty="0" err="1"/>
              <a:t>it</a:t>
            </a:r>
            <a:r>
              <a:rPr lang="es-ES" dirty="0"/>
              <a:t>.</a:t>
            </a:r>
          </a:p>
          <a:p>
            <a:endParaRPr lang="es-ES" dirty="0"/>
          </a:p>
          <a:p>
            <a:r>
              <a:rPr lang="es-ES" dirty="0" err="1"/>
              <a:t>Click</a:t>
            </a:r>
            <a:r>
              <a:rPr lang="es-ES" dirty="0"/>
              <a:t> 1-2-3: </a:t>
            </a:r>
            <a:r>
              <a:rPr lang="es-ES" dirty="0" err="1"/>
              <a:t>When</a:t>
            </a:r>
            <a:r>
              <a:rPr lang="es-ES" dirty="0"/>
              <a:t> </a:t>
            </a:r>
            <a:r>
              <a:rPr lang="es-ES" dirty="0" err="1"/>
              <a:t>we</a:t>
            </a:r>
            <a:r>
              <a:rPr lang="es-ES" dirty="0"/>
              <a:t> </a:t>
            </a:r>
            <a:r>
              <a:rPr lang="es-ES" dirty="0" err="1"/>
              <a:t>talk</a:t>
            </a:r>
            <a:r>
              <a:rPr lang="es-ES" dirty="0"/>
              <a:t> of </a:t>
            </a:r>
            <a:r>
              <a:rPr lang="es-ES" dirty="0" err="1"/>
              <a:t>attrition</a:t>
            </a:r>
            <a:r>
              <a:rPr lang="es-ES" baseline="0" dirty="0"/>
              <a:t> </a:t>
            </a:r>
            <a:r>
              <a:rPr lang="es-ES" baseline="0" dirty="0" err="1"/>
              <a:t>or</a:t>
            </a:r>
            <a:r>
              <a:rPr lang="es-ES" baseline="0" dirty="0"/>
              <a:t> </a:t>
            </a:r>
            <a:r>
              <a:rPr lang="es-ES" baseline="0" dirty="0" err="1"/>
              <a:t>retention</a:t>
            </a:r>
            <a:r>
              <a:rPr lang="es-ES" baseline="0" dirty="0"/>
              <a:t> </a:t>
            </a:r>
            <a:r>
              <a:rPr lang="es-ES" baseline="0" dirty="0" err="1"/>
              <a:t>we</a:t>
            </a:r>
            <a:r>
              <a:rPr lang="es-ES" baseline="0" dirty="0"/>
              <a:t> </a:t>
            </a:r>
            <a:r>
              <a:rPr lang="es-ES" baseline="0" dirty="0" err="1"/>
              <a:t>essentially</a:t>
            </a:r>
            <a:r>
              <a:rPr lang="es-ES" baseline="0" dirty="0"/>
              <a:t> </a:t>
            </a:r>
            <a:r>
              <a:rPr lang="es-ES" baseline="0" dirty="0" err="1"/>
              <a:t>refer</a:t>
            </a:r>
            <a:r>
              <a:rPr lang="es-ES" baseline="0" dirty="0"/>
              <a:t> to </a:t>
            </a:r>
            <a:r>
              <a:rPr lang="es-ES" baseline="0" dirty="0" err="1"/>
              <a:t>the</a:t>
            </a:r>
            <a:r>
              <a:rPr lang="es-ES" baseline="0" dirty="0"/>
              <a:t> </a:t>
            </a:r>
            <a:r>
              <a:rPr lang="es-ES" baseline="0" dirty="0" err="1"/>
              <a:t>observation</a:t>
            </a:r>
            <a:r>
              <a:rPr lang="es-ES" baseline="0" dirty="0"/>
              <a:t> </a:t>
            </a:r>
            <a:r>
              <a:rPr lang="es-ES" baseline="0" dirty="0" err="1"/>
              <a:t>that</a:t>
            </a:r>
            <a:r>
              <a:rPr lang="es-ES" baseline="0" dirty="0"/>
              <a:t> a </a:t>
            </a:r>
            <a:r>
              <a:rPr lang="es-ES" baseline="0" dirty="0" err="1"/>
              <a:t>household</a:t>
            </a:r>
            <a:r>
              <a:rPr lang="en-US" baseline="0" dirty="0"/>
              <a:t> has a net and at a later point in time may no longer have it</a:t>
            </a:r>
          </a:p>
          <a:p>
            <a:endParaRPr lang="es-ES" baseline="0" dirty="0"/>
          </a:p>
          <a:p>
            <a:r>
              <a:rPr lang="es-ES" baseline="0" dirty="0" err="1"/>
              <a:t>Click</a:t>
            </a:r>
            <a:r>
              <a:rPr lang="es-ES" baseline="0" dirty="0"/>
              <a:t> 4-5: At </a:t>
            </a:r>
            <a:r>
              <a:rPr lang="es-ES" baseline="0" dirty="0" err="1"/>
              <a:t>population</a:t>
            </a:r>
            <a:r>
              <a:rPr lang="es-ES" baseline="0" dirty="0"/>
              <a:t> </a:t>
            </a:r>
            <a:r>
              <a:rPr lang="es-ES" baseline="0" dirty="0" err="1"/>
              <a:t>level</a:t>
            </a:r>
            <a:r>
              <a:rPr lang="es-ES" baseline="0" dirty="0"/>
              <a:t> </a:t>
            </a:r>
            <a:r>
              <a:rPr lang="es-ES" baseline="0" dirty="0" err="1"/>
              <a:t>we</a:t>
            </a:r>
            <a:r>
              <a:rPr lang="es-ES" baseline="0" dirty="0"/>
              <a:t> </a:t>
            </a:r>
            <a:r>
              <a:rPr lang="es-ES" baseline="0" dirty="0" err="1"/>
              <a:t>call</a:t>
            </a:r>
            <a:r>
              <a:rPr lang="es-ES" baseline="0" dirty="0"/>
              <a:t> </a:t>
            </a:r>
            <a:r>
              <a:rPr lang="es-ES" baseline="0" dirty="0" err="1"/>
              <a:t>the</a:t>
            </a:r>
            <a:r>
              <a:rPr lang="es-ES" baseline="0" dirty="0"/>
              <a:t> </a:t>
            </a:r>
            <a:r>
              <a:rPr lang="es-ES" baseline="0" dirty="0" err="1"/>
              <a:t>rate</a:t>
            </a:r>
            <a:r>
              <a:rPr lang="es-ES" baseline="0" dirty="0"/>
              <a:t> </a:t>
            </a:r>
            <a:r>
              <a:rPr lang="es-ES" baseline="0" dirty="0" err="1"/>
              <a:t>over</a:t>
            </a:r>
            <a:r>
              <a:rPr lang="es-ES" baseline="0" dirty="0"/>
              <a:t> time </a:t>
            </a:r>
            <a:r>
              <a:rPr lang="es-ES" baseline="0" dirty="0" err="1"/>
              <a:t>with</a:t>
            </a:r>
            <a:r>
              <a:rPr lang="es-ES" baseline="0" dirty="0"/>
              <a:t> </a:t>
            </a:r>
            <a:r>
              <a:rPr lang="es-ES" baseline="0" dirty="0" err="1"/>
              <a:t>which</a:t>
            </a:r>
            <a:r>
              <a:rPr lang="es-ES" baseline="0" dirty="0"/>
              <a:t> nets are </a:t>
            </a:r>
            <a:r>
              <a:rPr lang="es-ES" baseline="0" dirty="0" err="1"/>
              <a:t>lost</a:t>
            </a:r>
            <a:r>
              <a:rPr lang="es-ES" baseline="0" dirty="0"/>
              <a:t> </a:t>
            </a:r>
            <a:r>
              <a:rPr lang="es-ES" baseline="0" dirty="0" err="1"/>
              <a:t>the</a:t>
            </a:r>
            <a:r>
              <a:rPr lang="es-ES" baseline="0" dirty="0"/>
              <a:t> “</a:t>
            </a:r>
            <a:r>
              <a:rPr lang="es-ES" baseline="0" dirty="0" err="1"/>
              <a:t>loss</a:t>
            </a:r>
            <a:r>
              <a:rPr lang="es-ES" baseline="0" dirty="0"/>
              <a:t> </a:t>
            </a:r>
            <a:r>
              <a:rPr lang="es-ES" baseline="0" dirty="0" err="1"/>
              <a:t>function</a:t>
            </a:r>
            <a:r>
              <a:rPr lang="es-ES" baseline="0" dirty="0"/>
              <a:t>”</a:t>
            </a:r>
          </a:p>
          <a:p>
            <a:endParaRPr lang="es-ES" baseline="0" dirty="0"/>
          </a:p>
          <a:p>
            <a:r>
              <a:rPr lang="es-ES" baseline="0" dirty="0" err="1"/>
              <a:t>Click</a:t>
            </a:r>
            <a:r>
              <a:rPr lang="es-ES" baseline="0" dirty="0"/>
              <a:t> 6: </a:t>
            </a:r>
            <a:r>
              <a:rPr lang="es-ES" baseline="0" dirty="0" err="1"/>
              <a:t>The</a:t>
            </a:r>
            <a:r>
              <a:rPr lang="es-ES" baseline="0" dirty="0"/>
              <a:t> are </a:t>
            </a:r>
            <a:r>
              <a:rPr lang="es-ES" baseline="0" dirty="0" err="1"/>
              <a:t>above</a:t>
            </a:r>
            <a:r>
              <a:rPr lang="es-ES" baseline="0" dirty="0"/>
              <a:t> </a:t>
            </a:r>
            <a:r>
              <a:rPr lang="es-ES" baseline="0" dirty="0" err="1"/>
              <a:t>the</a:t>
            </a:r>
            <a:r>
              <a:rPr lang="es-ES" baseline="0" dirty="0"/>
              <a:t> curve </a:t>
            </a:r>
            <a:r>
              <a:rPr lang="es-ES" baseline="0" dirty="0" err="1"/>
              <a:t>then</a:t>
            </a:r>
            <a:r>
              <a:rPr lang="es-ES" baseline="0" dirty="0"/>
              <a:t> </a:t>
            </a:r>
            <a:r>
              <a:rPr lang="es-ES" baseline="0" dirty="0" err="1"/>
              <a:t>represents</a:t>
            </a:r>
            <a:r>
              <a:rPr lang="es-ES" baseline="0" dirty="0"/>
              <a:t> </a:t>
            </a:r>
            <a:r>
              <a:rPr lang="es-ES" baseline="0" dirty="0" err="1"/>
              <a:t>the</a:t>
            </a:r>
            <a:r>
              <a:rPr lang="es-ES" baseline="0" dirty="0"/>
              <a:t> </a:t>
            </a:r>
            <a:r>
              <a:rPr lang="es-ES" baseline="0" dirty="0" err="1"/>
              <a:t>propotion</a:t>
            </a:r>
            <a:r>
              <a:rPr lang="es-ES" baseline="0" dirty="0"/>
              <a:t> of </a:t>
            </a:r>
            <a:r>
              <a:rPr lang="es-ES" baseline="0" dirty="0" err="1"/>
              <a:t>nats</a:t>
            </a:r>
            <a:r>
              <a:rPr lang="es-ES" baseline="0" dirty="0"/>
              <a:t> </a:t>
            </a:r>
            <a:r>
              <a:rPr lang="es-ES" baseline="0" dirty="0" err="1"/>
              <a:t>lost</a:t>
            </a:r>
            <a:r>
              <a:rPr lang="es-ES" baseline="0" dirty="0"/>
              <a:t> a </a:t>
            </a:r>
            <a:r>
              <a:rPr lang="es-ES" baseline="0" dirty="0" err="1"/>
              <a:t>any</a:t>
            </a:r>
            <a:r>
              <a:rPr lang="es-ES" baseline="0" dirty="0"/>
              <a:t> </a:t>
            </a:r>
            <a:r>
              <a:rPr lang="es-ES" baseline="0" dirty="0" err="1"/>
              <a:t>given</a:t>
            </a:r>
            <a:r>
              <a:rPr lang="es-ES" baseline="0" dirty="0"/>
              <a:t> time </a:t>
            </a:r>
            <a:r>
              <a:rPr lang="es-ES" baseline="0" dirty="0" err="1"/>
              <a:t>or</a:t>
            </a:r>
            <a:r>
              <a:rPr lang="es-ES" baseline="0" dirty="0"/>
              <a:t> </a:t>
            </a:r>
            <a:r>
              <a:rPr lang="es-ES" baseline="0" dirty="0" err="1"/>
              <a:t>attrition</a:t>
            </a:r>
            <a:r>
              <a:rPr lang="es-ES" baseline="0" dirty="0"/>
              <a:t> </a:t>
            </a:r>
            <a:r>
              <a:rPr lang="es-ES" baseline="0" dirty="0" err="1"/>
              <a:t>rate</a:t>
            </a:r>
            <a:endParaRPr lang="es-ES" baseline="0" dirty="0"/>
          </a:p>
          <a:p>
            <a:endParaRPr lang="es-ES" baseline="0" dirty="0"/>
          </a:p>
          <a:p>
            <a:r>
              <a:rPr lang="es-ES" baseline="0" dirty="0" err="1"/>
              <a:t>Click</a:t>
            </a:r>
            <a:r>
              <a:rPr lang="es-ES" baseline="0" dirty="0"/>
              <a:t> 7: .. And </a:t>
            </a:r>
            <a:r>
              <a:rPr lang="es-ES" baseline="0" dirty="0" err="1"/>
              <a:t>the</a:t>
            </a:r>
            <a:r>
              <a:rPr lang="es-ES" baseline="0" dirty="0"/>
              <a:t> </a:t>
            </a:r>
            <a:r>
              <a:rPr lang="es-ES" baseline="0" dirty="0" err="1"/>
              <a:t>area</a:t>
            </a:r>
            <a:r>
              <a:rPr lang="es-ES" baseline="0" dirty="0"/>
              <a:t> </a:t>
            </a:r>
            <a:r>
              <a:rPr lang="es-ES" baseline="0" dirty="0" err="1"/>
              <a:t>below</a:t>
            </a:r>
            <a:r>
              <a:rPr lang="es-ES" baseline="0" dirty="0"/>
              <a:t> </a:t>
            </a:r>
            <a:r>
              <a:rPr lang="es-ES" baseline="0" dirty="0" err="1"/>
              <a:t>is</a:t>
            </a:r>
            <a:r>
              <a:rPr lang="es-ES" baseline="0" dirty="0"/>
              <a:t> </a:t>
            </a:r>
            <a:r>
              <a:rPr lang="es-ES" baseline="0" dirty="0" err="1"/>
              <a:t>the</a:t>
            </a:r>
            <a:r>
              <a:rPr lang="es-ES" baseline="0" dirty="0"/>
              <a:t> </a:t>
            </a:r>
            <a:r>
              <a:rPr lang="es-ES" baseline="0" dirty="0" err="1"/>
              <a:t>inverse</a:t>
            </a:r>
            <a:r>
              <a:rPr lang="es-ES" baseline="0" dirty="0"/>
              <a:t>: </a:t>
            </a:r>
            <a:r>
              <a:rPr lang="es-ES" baseline="0" dirty="0" err="1"/>
              <a:t>the</a:t>
            </a:r>
            <a:r>
              <a:rPr lang="es-ES" baseline="0" dirty="0"/>
              <a:t> </a:t>
            </a:r>
            <a:r>
              <a:rPr lang="es-ES" baseline="0" dirty="0" err="1"/>
              <a:t>proportion</a:t>
            </a:r>
            <a:r>
              <a:rPr lang="es-ES" baseline="0" dirty="0"/>
              <a:t> </a:t>
            </a:r>
            <a:r>
              <a:rPr lang="es-ES" baseline="0" dirty="0" err="1"/>
              <a:t>retained</a:t>
            </a:r>
            <a:r>
              <a:rPr lang="es-ES" baseline="0" dirty="0"/>
              <a:t> </a:t>
            </a:r>
            <a:r>
              <a:rPr lang="es-ES" baseline="0" dirty="0" err="1"/>
              <a:t>or</a:t>
            </a:r>
            <a:r>
              <a:rPr lang="es-ES" baseline="0" dirty="0"/>
              <a:t> </a:t>
            </a:r>
            <a:r>
              <a:rPr lang="es-ES" baseline="0" dirty="0" err="1"/>
              <a:t>retention</a:t>
            </a:r>
            <a:r>
              <a:rPr lang="es-ES" baseline="0" dirty="0"/>
              <a:t> </a:t>
            </a:r>
            <a:r>
              <a:rPr lang="es-ES" baseline="0" dirty="0" err="1"/>
              <a:t>rate</a:t>
            </a:r>
            <a:endParaRPr lang="es-ES" baseline="0" dirty="0"/>
          </a:p>
        </p:txBody>
      </p:sp>
      <p:sp>
        <p:nvSpPr>
          <p:cNvPr id="4" name="Slide Number Placeholder 3"/>
          <p:cNvSpPr>
            <a:spLocks noGrp="1"/>
          </p:cNvSpPr>
          <p:nvPr>
            <p:ph type="sldNum" sz="quarter" idx="10"/>
          </p:nvPr>
        </p:nvSpPr>
        <p:spPr/>
        <p:txBody>
          <a:bodyPr/>
          <a:lstStyle/>
          <a:p>
            <a:fld id="{2E85C5D0-C5DD-4A71-B4B8-2910B97773D3}" type="slidenum">
              <a:rPr lang="en-US" smtClean="0"/>
              <a:t>26</a:t>
            </a:fld>
            <a:endParaRPr lang="en-US"/>
          </a:p>
        </p:txBody>
      </p:sp>
    </p:spTree>
    <p:extLst>
      <p:ext uri="{BB962C8B-B14F-4D97-AF65-F5344CB8AC3E}">
        <p14:creationId xmlns:p14="http://schemas.microsoft.com/office/powerpoint/2010/main" val="275854479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dirty="0" err="1"/>
              <a:t>There</a:t>
            </a:r>
            <a:r>
              <a:rPr lang="es-ES" dirty="0"/>
              <a:t> are </a:t>
            </a:r>
            <a:r>
              <a:rPr lang="es-ES" dirty="0" err="1"/>
              <a:t>many</a:t>
            </a:r>
            <a:r>
              <a:rPr lang="es-ES" dirty="0"/>
              <a:t> </a:t>
            </a:r>
            <a:r>
              <a:rPr lang="es-ES" dirty="0" err="1"/>
              <a:t>reasons</a:t>
            </a:r>
            <a:r>
              <a:rPr lang="es-ES" dirty="0"/>
              <a:t> </a:t>
            </a:r>
            <a:r>
              <a:rPr lang="es-ES" dirty="0" err="1"/>
              <a:t>why</a:t>
            </a:r>
            <a:r>
              <a:rPr lang="es-ES" dirty="0"/>
              <a:t> nets are </a:t>
            </a:r>
            <a:r>
              <a:rPr lang="es-ES" dirty="0" err="1"/>
              <a:t>lost</a:t>
            </a:r>
            <a:r>
              <a:rPr lang="es-ES" dirty="0"/>
              <a:t> as </a:t>
            </a:r>
            <a:r>
              <a:rPr lang="es-ES" dirty="0" err="1"/>
              <a:t>here</a:t>
            </a:r>
            <a:r>
              <a:rPr lang="es-ES" dirty="0"/>
              <a:t> </a:t>
            </a:r>
            <a:r>
              <a:rPr lang="es-ES" dirty="0" err="1"/>
              <a:t>shown</a:t>
            </a:r>
            <a:r>
              <a:rPr lang="es-ES" dirty="0"/>
              <a:t> </a:t>
            </a:r>
            <a:r>
              <a:rPr lang="es-ES" dirty="0" err="1"/>
              <a:t>from</a:t>
            </a:r>
            <a:r>
              <a:rPr lang="es-ES" dirty="0"/>
              <a:t> a PMI</a:t>
            </a:r>
            <a:r>
              <a:rPr lang="es-ES" baseline="0" dirty="0"/>
              <a:t> </a:t>
            </a:r>
            <a:r>
              <a:rPr lang="es-ES" baseline="0" dirty="0" err="1"/>
              <a:t>study</a:t>
            </a:r>
            <a:r>
              <a:rPr lang="es-ES" baseline="0" dirty="0"/>
              <a:t> in </a:t>
            </a:r>
            <a:r>
              <a:rPr lang="es-ES" baseline="0" dirty="0" err="1"/>
              <a:t>Kenya</a:t>
            </a:r>
            <a:endParaRPr lang="es-ES" baseline="0" dirty="0"/>
          </a:p>
          <a:p>
            <a:endParaRPr lang="es-ES" baseline="0" dirty="0"/>
          </a:p>
          <a:p>
            <a:r>
              <a:rPr lang="es-ES" baseline="0" dirty="0" err="1"/>
              <a:t>But</a:t>
            </a:r>
            <a:r>
              <a:rPr lang="es-ES" baseline="0" dirty="0"/>
              <a:t> </a:t>
            </a:r>
            <a:r>
              <a:rPr lang="es-ES" baseline="0" dirty="0" err="1"/>
              <a:t>we</a:t>
            </a:r>
            <a:r>
              <a:rPr lang="es-ES" baseline="0" dirty="0"/>
              <a:t> can divide </a:t>
            </a:r>
            <a:r>
              <a:rPr lang="es-ES" baseline="0" dirty="0" err="1"/>
              <a:t>them</a:t>
            </a:r>
            <a:r>
              <a:rPr lang="es-ES" baseline="0" dirty="0"/>
              <a:t> </a:t>
            </a:r>
            <a:r>
              <a:rPr lang="es-ES" baseline="0" dirty="0" err="1"/>
              <a:t>into</a:t>
            </a:r>
            <a:r>
              <a:rPr lang="es-ES" baseline="0" dirty="0"/>
              <a:t> </a:t>
            </a:r>
            <a:r>
              <a:rPr lang="es-ES" baseline="0" dirty="0" err="1"/>
              <a:t>two</a:t>
            </a:r>
            <a:r>
              <a:rPr lang="es-ES" baseline="0" dirty="0"/>
              <a:t> </a:t>
            </a:r>
            <a:r>
              <a:rPr lang="es-ES" baseline="0" dirty="0" err="1"/>
              <a:t>major</a:t>
            </a:r>
            <a:r>
              <a:rPr lang="es-ES" baseline="0" dirty="0"/>
              <a:t> </a:t>
            </a:r>
            <a:r>
              <a:rPr lang="es-ES" baseline="0" dirty="0" err="1"/>
              <a:t>groups</a:t>
            </a:r>
            <a:r>
              <a:rPr lang="es-ES" baseline="0" dirty="0"/>
              <a:t>:</a:t>
            </a:r>
          </a:p>
          <a:p>
            <a:endParaRPr lang="es-ES" baseline="0" dirty="0"/>
          </a:p>
          <a:p>
            <a:pPr marL="228600" indent="-228600">
              <a:buAutoNum type="arabicPeriod"/>
            </a:pPr>
            <a:r>
              <a:rPr lang="es-ES" baseline="0" dirty="0"/>
              <a:t>Nets </a:t>
            </a:r>
            <a:r>
              <a:rPr lang="es-ES" baseline="0" dirty="0" err="1"/>
              <a:t>that</a:t>
            </a:r>
            <a:r>
              <a:rPr lang="es-ES" baseline="0" dirty="0"/>
              <a:t> are </a:t>
            </a:r>
            <a:r>
              <a:rPr lang="es-ES" baseline="0" dirty="0" err="1"/>
              <a:t>given</a:t>
            </a:r>
            <a:r>
              <a:rPr lang="es-ES" baseline="0" dirty="0"/>
              <a:t> </a:t>
            </a:r>
            <a:r>
              <a:rPr lang="es-ES" baseline="0" dirty="0" err="1"/>
              <a:t>away</a:t>
            </a:r>
            <a:r>
              <a:rPr lang="es-ES" baseline="0" dirty="0"/>
              <a:t> </a:t>
            </a:r>
            <a:r>
              <a:rPr lang="es-ES" baseline="0" dirty="0" err="1"/>
              <a:t>for</a:t>
            </a:r>
            <a:r>
              <a:rPr lang="es-ES" baseline="0" dirty="0"/>
              <a:t> </a:t>
            </a:r>
            <a:r>
              <a:rPr lang="es-ES" baseline="0" dirty="0" err="1"/>
              <a:t>other</a:t>
            </a:r>
            <a:r>
              <a:rPr lang="es-ES" baseline="0" dirty="0"/>
              <a:t> to use </a:t>
            </a:r>
            <a:r>
              <a:rPr lang="es-ES" baseline="0" dirty="0" err="1"/>
              <a:t>including</a:t>
            </a:r>
            <a:r>
              <a:rPr lang="es-ES" baseline="0" dirty="0"/>
              <a:t> </a:t>
            </a:r>
            <a:r>
              <a:rPr lang="es-ES" baseline="0" dirty="0" err="1"/>
              <a:t>being</a:t>
            </a:r>
            <a:r>
              <a:rPr lang="es-ES" baseline="0" dirty="0"/>
              <a:t> </a:t>
            </a:r>
            <a:r>
              <a:rPr lang="es-ES" baseline="0" dirty="0" err="1"/>
              <a:t>stolen</a:t>
            </a:r>
            <a:r>
              <a:rPr lang="es-ES" baseline="0" dirty="0"/>
              <a:t> </a:t>
            </a:r>
            <a:r>
              <a:rPr lang="es-ES" baseline="0" dirty="0" err="1"/>
              <a:t>or</a:t>
            </a:r>
            <a:r>
              <a:rPr lang="es-ES" baseline="0" dirty="0"/>
              <a:t> </a:t>
            </a:r>
            <a:r>
              <a:rPr lang="es-ES" baseline="0" dirty="0" err="1"/>
              <a:t>sold</a:t>
            </a:r>
            <a:r>
              <a:rPr lang="es-ES" baseline="0" dirty="0"/>
              <a:t>, i.e. </a:t>
            </a:r>
            <a:r>
              <a:rPr lang="es-ES" baseline="0" dirty="0" err="1"/>
              <a:t>these</a:t>
            </a:r>
            <a:r>
              <a:rPr lang="es-ES" baseline="0" dirty="0"/>
              <a:t> nets are </a:t>
            </a:r>
            <a:r>
              <a:rPr lang="es-ES" baseline="0" dirty="0" err="1"/>
              <a:t>generally</a:t>
            </a:r>
            <a:r>
              <a:rPr lang="es-ES" baseline="0" dirty="0"/>
              <a:t> </a:t>
            </a:r>
            <a:r>
              <a:rPr lang="es-ES" baseline="0" dirty="0" err="1"/>
              <a:t>still</a:t>
            </a:r>
            <a:r>
              <a:rPr lang="es-ES" baseline="0" dirty="0"/>
              <a:t> in </a:t>
            </a:r>
            <a:r>
              <a:rPr lang="es-ES" baseline="0" dirty="0" err="1"/>
              <a:t>good</a:t>
            </a:r>
            <a:r>
              <a:rPr lang="es-ES" baseline="0" dirty="0"/>
              <a:t> </a:t>
            </a:r>
            <a:r>
              <a:rPr lang="es-ES" baseline="0" dirty="0" err="1"/>
              <a:t>shape</a:t>
            </a:r>
            <a:endParaRPr lang="es-ES" baseline="0" dirty="0"/>
          </a:p>
          <a:p>
            <a:pPr marL="228600" indent="-228600">
              <a:buAutoNum type="arabicPeriod"/>
            </a:pPr>
            <a:endParaRPr lang="es-ES" baseline="0" dirty="0"/>
          </a:p>
          <a:p>
            <a:pPr marL="228600" indent="-228600">
              <a:buAutoNum type="arabicPeriod"/>
            </a:pPr>
            <a:r>
              <a:rPr lang="es-ES" baseline="0" dirty="0"/>
              <a:t>Nets </a:t>
            </a:r>
            <a:r>
              <a:rPr lang="es-ES" baseline="0" dirty="0" err="1"/>
              <a:t>that</a:t>
            </a:r>
            <a:r>
              <a:rPr lang="es-ES" baseline="0" dirty="0"/>
              <a:t> are </a:t>
            </a:r>
            <a:r>
              <a:rPr lang="es-ES" baseline="0" dirty="0" err="1"/>
              <a:t>lost</a:t>
            </a:r>
            <a:r>
              <a:rPr lang="es-ES" baseline="0" dirty="0"/>
              <a:t> </a:t>
            </a:r>
            <a:r>
              <a:rPr lang="es-ES" baseline="0" dirty="0" err="1"/>
              <a:t>because</a:t>
            </a:r>
            <a:r>
              <a:rPr lang="es-ES" baseline="0" dirty="0"/>
              <a:t> </a:t>
            </a:r>
            <a:r>
              <a:rPr lang="es-ES" baseline="0" dirty="0" err="1"/>
              <a:t>they</a:t>
            </a:r>
            <a:r>
              <a:rPr lang="es-ES" baseline="0" dirty="0"/>
              <a:t> are no </a:t>
            </a:r>
            <a:r>
              <a:rPr lang="es-ES" baseline="0" dirty="0" err="1"/>
              <a:t>longer</a:t>
            </a:r>
            <a:r>
              <a:rPr lang="es-ES" baseline="0" dirty="0"/>
              <a:t> </a:t>
            </a:r>
            <a:r>
              <a:rPr lang="es-ES" baseline="0" dirty="0" err="1"/>
              <a:t>considered</a:t>
            </a:r>
            <a:r>
              <a:rPr lang="es-ES" baseline="0" dirty="0"/>
              <a:t> “usable” </a:t>
            </a:r>
            <a:r>
              <a:rPr lang="es-ES" baseline="0" dirty="0" err="1"/>
              <a:t>doe</a:t>
            </a:r>
            <a:r>
              <a:rPr lang="es-ES" baseline="0" dirty="0"/>
              <a:t> to “</a:t>
            </a:r>
            <a:r>
              <a:rPr lang="es-ES" baseline="0" dirty="0" err="1"/>
              <a:t>wear</a:t>
            </a:r>
            <a:r>
              <a:rPr lang="es-ES" baseline="0" dirty="0"/>
              <a:t> and </a:t>
            </a:r>
            <a:r>
              <a:rPr lang="es-ES" baseline="0" dirty="0" err="1"/>
              <a:t>tear</a:t>
            </a:r>
            <a:r>
              <a:rPr lang="es-ES" baseline="0" dirty="0"/>
              <a:t>”: </a:t>
            </a:r>
            <a:r>
              <a:rPr lang="es-ES" baseline="0" dirty="0" err="1"/>
              <a:t>thrown</a:t>
            </a:r>
            <a:r>
              <a:rPr lang="es-ES" baseline="0" dirty="0"/>
              <a:t> </a:t>
            </a:r>
            <a:r>
              <a:rPr lang="es-ES" baseline="0" dirty="0" err="1"/>
              <a:t>away</a:t>
            </a:r>
            <a:r>
              <a:rPr lang="es-ES" baseline="0" dirty="0"/>
              <a:t>, </a:t>
            </a:r>
            <a:r>
              <a:rPr lang="es-ES" baseline="0" dirty="0" err="1"/>
              <a:t>discarded</a:t>
            </a:r>
            <a:r>
              <a:rPr lang="es-ES" baseline="0" dirty="0"/>
              <a:t> </a:t>
            </a:r>
            <a:r>
              <a:rPr lang="es-ES" baseline="0" dirty="0" err="1"/>
              <a:t>or</a:t>
            </a:r>
            <a:r>
              <a:rPr lang="es-ES" baseline="0" dirty="0"/>
              <a:t> </a:t>
            </a:r>
            <a:r>
              <a:rPr lang="es-ES" baseline="0" dirty="0" err="1"/>
              <a:t>used</a:t>
            </a:r>
            <a:r>
              <a:rPr lang="es-ES" baseline="0" dirty="0"/>
              <a:t> </a:t>
            </a:r>
            <a:r>
              <a:rPr lang="es-ES" baseline="0" dirty="0" err="1"/>
              <a:t>ofor</a:t>
            </a:r>
            <a:r>
              <a:rPr lang="es-ES" baseline="0" dirty="0"/>
              <a:t> </a:t>
            </a:r>
            <a:r>
              <a:rPr lang="es-ES" baseline="0" dirty="0" err="1"/>
              <a:t>alternative</a:t>
            </a:r>
            <a:r>
              <a:rPr lang="es-ES" baseline="0" dirty="0"/>
              <a:t> </a:t>
            </a:r>
            <a:r>
              <a:rPr lang="es-ES" baseline="0" dirty="0" err="1"/>
              <a:t>purposes</a:t>
            </a:r>
            <a:endParaRPr lang="en-US" dirty="0"/>
          </a:p>
        </p:txBody>
      </p:sp>
      <p:sp>
        <p:nvSpPr>
          <p:cNvPr id="4" name="Slide Number Placeholder 3"/>
          <p:cNvSpPr>
            <a:spLocks noGrp="1"/>
          </p:cNvSpPr>
          <p:nvPr>
            <p:ph type="sldNum" sz="quarter" idx="10"/>
          </p:nvPr>
        </p:nvSpPr>
        <p:spPr/>
        <p:txBody>
          <a:bodyPr/>
          <a:lstStyle/>
          <a:p>
            <a:fld id="{2E85C5D0-C5DD-4A71-B4B8-2910B97773D3}" type="slidenum">
              <a:rPr lang="en-US" smtClean="0"/>
              <a:t>27</a:t>
            </a:fld>
            <a:endParaRPr lang="en-US"/>
          </a:p>
        </p:txBody>
      </p:sp>
    </p:spTree>
    <p:extLst>
      <p:ext uri="{BB962C8B-B14F-4D97-AF65-F5344CB8AC3E}">
        <p14:creationId xmlns:p14="http://schemas.microsoft.com/office/powerpoint/2010/main" val="176619367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dirty="0" err="1"/>
              <a:t>From</a:t>
            </a:r>
            <a:r>
              <a:rPr lang="es-ES" dirty="0"/>
              <a:t> </a:t>
            </a:r>
            <a:r>
              <a:rPr lang="es-ES" dirty="0" err="1"/>
              <a:t>past</a:t>
            </a:r>
            <a:r>
              <a:rPr lang="es-ES" dirty="0"/>
              <a:t> </a:t>
            </a:r>
            <a:r>
              <a:rPr lang="es-ES" dirty="0" err="1"/>
              <a:t>studies</a:t>
            </a:r>
            <a:r>
              <a:rPr lang="es-ES" baseline="0" dirty="0"/>
              <a:t> </a:t>
            </a:r>
            <a:r>
              <a:rPr lang="es-ES" baseline="0" dirty="0" err="1"/>
              <a:t>we</a:t>
            </a:r>
            <a:r>
              <a:rPr lang="es-ES" baseline="0" dirty="0"/>
              <a:t> </a:t>
            </a:r>
            <a:r>
              <a:rPr lang="es-ES" baseline="0" dirty="0" err="1"/>
              <a:t>know</a:t>
            </a:r>
            <a:r>
              <a:rPr lang="es-ES" baseline="0" dirty="0"/>
              <a:t> </a:t>
            </a:r>
            <a:r>
              <a:rPr lang="es-ES" baseline="0" dirty="0" err="1"/>
              <a:t>that</a:t>
            </a:r>
            <a:r>
              <a:rPr lang="es-ES" baseline="0" dirty="0"/>
              <a:t> </a:t>
            </a:r>
            <a:r>
              <a:rPr lang="es-ES" baseline="0" dirty="0" err="1"/>
              <a:t>immediately</a:t>
            </a:r>
            <a:r>
              <a:rPr lang="es-ES" baseline="0" dirty="0"/>
              <a:t> </a:t>
            </a:r>
            <a:r>
              <a:rPr lang="es-ES" baseline="0" dirty="0" err="1"/>
              <a:t>after</a:t>
            </a:r>
            <a:r>
              <a:rPr lang="es-ES" baseline="0" dirty="0"/>
              <a:t> </a:t>
            </a:r>
            <a:r>
              <a:rPr lang="es-ES" baseline="0" dirty="0" err="1"/>
              <a:t>distribution</a:t>
            </a:r>
            <a:r>
              <a:rPr lang="es-ES" baseline="0" dirty="0"/>
              <a:t> </a:t>
            </a:r>
            <a:r>
              <a:rPr lang="es-ES" baseline="0" dirty="0" err="1"/>
              <a:t>the</a:t>
            </a:r>
            <a:r>
              <a:rPr lang="es-ES" baseline="0" dirty="0"/>
              <a:t> </a:t>
            </a:r>
            <a:r>
              <a:rPr lang="es-ES" baseline="0" dirty="0" err="1"/>
              <a:t>overwhelming</a:t>
            </a:r>
            <a:r>
              <a:rPr lang="es-ES" baseline="0" dirty="0"/>
              <a:t> </a:t>
            </a:r>
            <a:r>
              <a:rPr lang="es-ES" baseline="0" dirty="0" err="1"/>
              <a:t>reason</a:t>
            </a:r>
            <a:r>
              <a:rPr lang="es-ES" baseline="0" dirty="0"/>
              <a:t> </a:t>
            </a:r>
            <a:r>
              <a:rPr lang="es-ES" baseline="0" dirty="0" err="1"/>
              <a:t>for</a:t>
            </a:r>
            <a:r>
              <a:rPr lang="es-ES" baseline="0" dirty="0"/>
              <a:t> </a:t>
            </a:r>
            <a:r>
              <a:rPr lang="es-ES" baseline="0" dirty="0" err="1"/>
              <a:t>loosing</a:t>
            </a:r>
            <a:r>
              <a:rPr lang="es-ES" baseline="0" dirty="0"/>
              <a:t> nets </a:t>
            </a:r>
            <a:r>
              <a:rPr lang="es-ES" baseline="0" dirty="0" err="1"/>
              <a:t>is</a:t>
            </a:r>
            <a:r>
              <a:rPr lang="es-ES" baseline="0" dirty="0"/>
              <a:t> “</a:t>
            </a:r>
            <a:r>
              <a:rPr lang="es-ES" baseline="0" dirty="0" err="1"/>
              <a:t>giving</a:t>
            </a:r>
            <a:r>
              <a:rPr lang="es-ES" baseline="0" dirty="0"/>
              <a:t> </a:t>
            </a:r>
            <a:r>
              <a:rPr lang="es-ES" baseline="0" dirty="0" err="1"/>
              <a:t>them</a:t>
            </a:r>
            <a:r>
              <a:rPr lang="es-ES" baseline="0" dirty="0"/>
              <a:t> </a:t>
            </a:r>
            <a:r>
              <a:rPr lang="es-ES" baseline="0" dirty="0" err="1"/>
              <a:t>away</a:t>
            </a:r>
            <a:r>
              <a:rPr lang="es-ES" baseline="0" dirty="0"/>
              <a:t> </a:t>
            </a:r>
            <a:r>
              <a:rPr lang="es-ES" baseline="0" dirty="0" err="1"/>
              <a:t>for</a:t>
            </a:r>
            <a:r>
              <a:rPr lang="es-ES" baseline="0" dirty="0"/>
              <a:t> </a:t>
            </a:r>
            <a:r>
              <a:rPr lang="es-ES" baseline="0" dirty="0" err="1"/>
              <a:t>other</a:t>
            </a:r>
            <a:r>
              <a:rPr lang="es-ES" baseline="0" dirty="0"/>
              <a:t> to use”</a:t>
            </a:r>
          </a:p>
          <a:p>
            <a:endParaRPr lang="es-ES" baseline="0" dirty="0"/>
          </a:p>
          <a:p>
            <a:r>
              <a:rPr lang="es-ES" baseline="0" dirty="0" err="1"/>
              <a:t>The</a:t>
            </a:r>
            <a:r>
              <a:rPr lang="es-ES" baseline="0" dirty="0"/>
              <a:t> </a:t>
            </a:r>
            <a:r>
              <a:rPr lang="es-ES" baseline="0" dirty="0" err="1"/>
              <a:t>proportion</a:t>
            </a:r>
            <a:r>
              <a:rPr lang="es-ES" baseline="0" dirty="0"/>
              <a:t> of nets </a:t>
            </a:r>
            <a:r>
              <a:rPr lang="es-ES" baseline="0" dirty="0" err="1"/>
              <a:t>discarded</a:t>
            </a:r>
            <a:r>
              <a:rPr lang="es-ES" baseline="0" dirty="0"/>
              <a:t> </a:t>
            </a:r>
            <a:r>
              <a:rPr lang="es-ES" baseline="0" dirty="0" err="1"/>
              <a:t>only</a:t>
            </a:r>
            <a:r>
              <a:rPr lang="es-ES" baseline="0" dirty="0"/>
              <a:t> </a:t>
            </a:r>
            <a:r>
              <a:rPr lang="es-ES" baseline="0" dirty="0" err="1"/>
              <a:t>increases</a:t>
            </a:r>
            <a:r>
              <a:rPr lang="es-ES" baseline="0" dirty="0"/>
              <a:t> </a:t>
            </a:r>
            <a:r>
              <a:rPr lang="es-ES" baseline="0" dirty="0" err="1"/>
              <a:t>slowly</a:t>
            </a:r>
            <a:r>
              <a:rPr lang="es-ES" baseline="0" dirty="0"/>
              <a:t> </a:t>
            </a:r>
            <a:r>
              <a:rPr lang="es-ES" baseline="0" dirty="0" err="1"/>
              <a:t>reaching</a:t>
            </a:r>
            <a:r>
              <a:rPr lang="es-ES" baseline="0" dirty="0"/>
              <a:t> </a:t>
            </a:r>
            <a:r>
              <a:rPr lang="es-ES" baseline="0" dirty="0" err="1"/>
              <a:t>about</a:t>
            </a:r>
            <a:r>
              <a:rPr lang="es-ES" baseline="0" dirty="0"/>
              <a:t> 40% of </a:t>
            </a:r>
            <a:r>
              <a:rPr lang="es-ES" baseline="0" dirty="0" err="1"/>
              <a:t>all</a:t>
            </a:r>
            <a:r>
              <a:rPr lang="es-ES" baseline="0" dirty="0"/>
              <a:t> nets </a:t>
            </a:r>
            <a:r>
              <a:rPr lang="es-ES" baseline="0" dirty="0" err="1"/>
              <a:t>after</a:t>
            </a:r>
            <a:r>
              <a:rPr lang="es-ES" baseline="0" dirty="0"/>
              <a:t> </a:t>
            </a:r>
            <a:r>
              <a:rPr lang="es-ES" baseline="0" dirty="0" err="1"/>
              <a:t>about</a:t>
            </a:r>
            <a:r>
              <a:rPr lang="es-ES" baseline="0" dirty="0"/>
              <a:t> </a:t>
            </a:r>
            <a:r>
              <a:rPr lang="es-ES" baseline="0" dirty="0" err="1"/>
              <a:t>two</a:t>
            </a:r>
            <a:r>
              <a:rPr lang="es-ES" baseline="0" dirty="0"/>
              <a:t> </a:t>
            </a:r>
            <a:r>
              <a:rPr lang="es-ES" baseline="0" dirty="0" err="1"/>
              <a:t>yesr</a:t>
            </a:r>
            <a:r>
              <a:rPr lang="es-ES" baseline="0" dirty="0"/>
              <a:t>. </a:t>
            </a:r>
            <a:r>
              <a:rPr lang="es-ES" baseline="0" dirty="0" err="1"/>
              <a:t>After</a:t>
            </a:r>
            <a:r>
              <a:rPr lang="es-ES" baseline="0" dirty="0"/>
              <a:t> </a:t>
            </a:r>
            <a:r>
              <a:rPr lang="es-ES" baseline="0" dirty="0" err="1"/>
              <a:t>that</a:t>
            </a:r>
            <a:r>
              <a:rPr lang="es-ES" baseline="0" dirty="0"/>
              <a:t> </a:t>
            </a:r>
            <a:r>
              <a:rPr lang="es-ES" baseline="0" dirty="0" err="1"/>
              <a:t>it</a:t>
            </a:r>
            <a:r>
              <a:rPr lang="es-ES" baseline="0" dirty="0"/>
              <a:t> </a:t>
            </a:r>
            <a:r>
              <a:rPr lang="es-ES" baseline="0" dirty="0" err="1"/>
              <a:t>tends</a:t>
            </a:r>
            <a:r>
              <a:rPr lang="es-ES" baseline="0" dirty="0"/>
              <a:t> to </a:t>
            </a:r>
            <a:r>
              <a:rPr lang="es-ES" baseline="0" dirty="0" err="1"/>
              <a:t>increase</a:t>
            </a:r>
            <a:r>
              <a:rPr lang="es-ES" baseline="0" dirty="0"/>
              <a:t> </a:t>
            </a:r>
            <a:r>
              <a:rPr lang="es-ES" baseline="0" dirty="0" err="1"/>
              <a:t>further</a:t>
            </a:r>
            <a:r>
              <a:rPr lang="es-ES" baseline="0" dirty="0"/>
              <a:t> to more </a:t>
            </a:r>
            <a:r>
              <a:rPr lang="es-ES" baseline="0" dirty="0" err="1"/>
              <a:t>than</a:t>
            </a:r>
            <a:r>
              <a:rPr lang="es-ES" baseline="0" dirty="0"/>
              <a:t> 50% </a:t>
            </a:r>
            <a:r>
              <a:rPr lang="es-ES" baseline="0" dirty="0" err="1"/>
              <a:t>until</a:t>
            </a:r>
            <a:r>
              <a:rPr lang="es-ES" baseline="0" dirty="0"/>
              <a:t> in </a:t>
            </a:r>
            <a:r>
              <a:rPr lang="es-ES" baseline="0" dirty="0" err="1"/>
              <a:t>the</a:t>
            </a:r>
            <a:r>
              <a:rPr lang="es-ES" baseline="0" dirty="0"/>
              <a:t> </a:t>
            </a:r>
            <a:r>
              <a:rPr lang="es-ES" baseline="0" dirty="0" err="1"/>
              <a:t>end</a:t>
            </a:r>
            <a:r>
              <a:rPr lang="es-ES" baseline="0" dirty="0"/>
              <a:t> </a:t>
            </a:r>
            <a:r>
              <a:rPr lang="es-ES" baseline="0" dirty="0" err="1"/>
              <a:t>most</a:t>
            </a:r>
            <a:r>
              <a:rPr lang="es-ES" baseline="0" dirty="0"/>
              <a:t> </a:t>
            </a:r>
            <a:r>
              <a:rPr lang="es-ES" baseline="0" dirty="0" err="1"/>
              <a:t>lost</a:t>
            </a:r>
            <a:r>
              <a:rPr lang="es-ES" baseline="0" dirty="0"/>
              <a:t> nets are </a:t>
            </a:r>
            <a:r>
              <a:rPr lang="es-ES" baseline="0" dirty="0" err="1"/>
              <a:t>discarded</a:t>
            </a:r>
            <a:r>
              <a:rPr lang="es-ES" baseline="0" dirty="0"/>
              <a:t>.</a:t>
            </a:r>
          </a:p>
          <a:p>
            <a:endParaRPr lang="es-ES" baseline="0" dirty="0"/>
          </a:p>
          <a:p>
            <a:r>
              <a:rPr lang="es-ES" baseline="0" dirty="0" err="1"/>
              <a:t>This</a:t>
            </a:r>
            <a:r>
              <a:rPr lang="es-ES" baseline="0" dirty="0"/>
              <a:t> </a:t>
            </a:r>
            <a:r>
              <a:rPr lang="es-ES" baseline="0" dirty="0" err="1"/>
              <a:t>means</a:t>
            </a:r>
            <a:r>
              <a:rPr lang="es-ES" baseline="0" dirty="0"/>
              <a:t> </a:t>
            </a:r>
            <a:r>
              <a:rPr lang="es-ES" baseline="0" dirty="0" err="1"/>
              <a:t>that</a:t>
            </a:r>
            <a:r>
              <a:rPr lang="es-ES" baseline="0" dirty="0"/>
              <a:t> </a:t>
            </a:r>
            <a:r>
              <a:rPr lang="es-ES" baseline="0" dirty="0" err="1"/>
              <a:t>it</a:t>
            </a:r>
            <a:r>
              <a:rPr lang="es-ES" baseline="0" dirty="0"/>
              <a:t> </a:t>
            </a:r>
            <a:r>
              <a:rPr lang="es-ES" baseline="0" dirty="0" err="1"/>
              <a:t>is</a:t>
            </a:r>
            <a:r>
              <a:rPr lang="es-ES" baseline="0" dirty="0"/>
              <a:t> </a:t>
            </a:r>
            <a:r>
              <a:rPr lang="es-ES" baseline="0" dirty="0" err="1"/>
              <a:t>always</a:t>
            </a:r>
            <a:r>
              <a:rPr lang="es-ES" baseline="0" dirty="0"/>
              <a:t> </a:t>
            </a:r>
            <a:r>
              <a:rPr lang="es-ES" baseline="0" dirty="0" err="1"/>
              <a:t>important</a:t>
            </a:r>
            <a:r>
              <a:rPr lang="es-ES" baseline="0" dirty="0"/>
              <a:t> to capture </a:t>
            </a:r>
            <a:r>
              <a:rPr lang="es-ES" baseline="0" dirty="0" err="1"/>
              <a:t>the</a:t>
            </a:r>
            <a:r>
              <a:rPr lang="es-ES" baseline="0" dirty="0"/>
              <a:t> </a:t>
            </a:r>
            <a:r>
              <a:rPr lang="es-ES" baseline="0" dirty="0" err="1"/>
              <a:t>resons</a:t>
            </a:r>
            <a:r>
              <a:rPr lang="es-ES" baseline="0" dirty="0"/>
              <a:t> </a:t>
            </a:r>
            <a:r>
              <a:rPr lang="es-ES" baseline="0" dirty="0" err="1"/>
              <a:t>for</a:t>
            </a:r>
            <a:r>
              <a:rPr lang="es-ES" baseline="0" dirty="0"/>
              <a:t> </a:t>
            </a:r>
            <a:r>
              <a:rPr lang="es-ES" baseline="0" dirty="0" err="1"/>
              <a:t>attrition</a:t>
            </a:r>
            <a:r>
              <a:rPr lang="es-ES" baseline="0" dirty="0"/>
              <a:t> to </a:t>
            </a:r>
            <a:r>
              <a:rPr lang="es-ES" baseline="0" dirty="0" err="1"/>
              <a:t>measure</a:t>
            </a:r>
            <a:r>
              <a:rPr lang="es-ES" baseline="0" dirty="0"/>
              <a:t> </a:t>
            </a:r>
            <a:r>
              <a:rPr lang="es-ES" baseline="0" dirty="0" err="1"/>
              <a:t>physical</a:t>
            </a:r>
            <a:r>
              <a:rPr lang="es-ES" baseline="0" dirty="0"/>
              <a:t> </a:t>
            </a:r>
            <a:r>
              <a:rPr lang="es-ES" baseline="0" dirty="0" err="1"/>
              <a:t>durability</a:t>
            </a:r>
            <a:r>
              <a:rPr lang="es-ES" baseline="0" dirty="0"/>
              <a:t> as </a:t>
            </a:r>
            <a:r>
              <a:rPr lang="es-ES" baseline="0" dirty="0" err="1"/>
              <a:t>thes</a:t>
            </a:r>
            <a:r>
              <a:rPr lang="es-ES" baseline="0" dirty="0"/>
              <a:t> </a:t>
            </a:r>
            <a:r>
              <a:rPr lang="es-ES" baseline="0" dirty="0" err="1"/>
              <a:t>given</a:t>
            </a:r>
            <a:r>
              <a:rPr lang="es-ES" baseline="0" dirty="0"/>
              <a:t> </a:t>
            </a:r>
            <a:r>
              <a:rPr lang="es-ES" baseline="0" dirty="0" err="1"/>
              <a:t>away</a:t>
            </a:r>
            <a:r>
              <a:rPr lang="es-ES" baseline="0" dirty="0"/>
              <a:t> in </a:t>
            </a:r>
            <a:r>
              <a:rPr lang="es-ES" baseline="0" dirty="0" err="1"/>
              <a:t>good</a:t>
            </a:r>
            <a:r>
              <a:rPr lang="es-ES" baseline="0" dirty="0"/>
              <a:t> </a:t>
            </a:r>
            <a:r>
              <a:rPr lang="es-ES" baseline="0" dirty="0" err="1"/>
              <a:t>condition</a:t>
            </a:r>
            <a:r>
              <a:rPr lang="es-ES" baseline="0" dirty="0"/>
              <a:t> </a:t>
            </a:r>
            <a:r>
              <a:rPr lang="es-ES" baseline="0" dirty="0" err="1"/>
              <a:t>have</a:t>
            </a:r>
            <a:r>
              <a:rPr lang="es-ES" baseline="0" dirty="0"/>
              <a:t> </a:t>
            </a:r>
            <a:r>
              <a:rPr lang="es-ES" baseline="0" dirty="0" err="1"/>
              <a:t>cannot</a:t>
            </a:r>
            <a:r>
              <a:rPr lang="es-ES" baseline="0" dirty="0"/>
              <a:t> be </a:t>
            </a:r>
            <a:r>
              <a:rPr lang="es-ES" baseline="0" dirty="0" err="1"/>
              <a:t>counted</a:t>
            </a:r>
            <a:r>
              <a:rPr lang="es-ES" baseline="0" dirty="0"/>
              <a:t> as “</a:t>
            </a:r>
            <a:r>
              <a:rPr lang="es-ES" baseline="0" dirty="0" err="1"/>
              <a:t>lost</a:t>
            </a:r>
            <a:r>
              <a:rPr lang="es-ES" baseline="0" dirty="0"/>
              <a:t> to </a:t>
            </a:r>
            <a:r>
              <a:rPr lang="es-ES" baseline="0" dirty="0" err="1"/>
              <a:t>wear</a:t>
            </a:r>
            <a:r>
              <a:rPr lang="es-ES" baseline="0" dirty="0"/>
              <a:t> and </a:t>
            </a:r>
            <a:r>
              <a:rPr lang="es-ES" baseline="0" dirty="0" err="1"/>
              <a:t>tear</a:t>
            </a:r>
            <a:r>
              <a:rPr lang="es-ES" baseline="0" dirty="0"/>
              <a:t>” (</a:t>
            </a:r>
            <a:r>
              <a:rPr lang="es-ES" baseline="0" dirty="0" err="1"/>
              <a:t>see</a:t>
            </a:r>
            <a:r>
              <a:rPr lang="es-ES" baseline="0" dirty="0"/>
              <a:t> </a:t>
            </a:r>
            <a:r>
              <a:rPr lang="es-ES" baseline="0" dirty="0" err="1"/>
              <a:t>later</a:t>
            </a:r>
            <a:r>
              <a:rPr lang="es-ES" baseline="0" dirty="0"/>
              <a:t> </a:t>
            </a:r>
            <a:r>
              <a:rPr lang="es-ES" baseline="0" dirty="0" err="1"/>
              <a:t>for</a:t>
            </a:r>
            <a:r>
              <a:rPr lang="es-ES" baseline="0" dirty="0"/>
              <a:t> </a:t>
            </a:r>
            <a:r>
              <a:rPr lang="es-ES" baseline="0" dirty="0" err="1"/>
              <a:t>the</a:t>
            </a:r>
            <a:r>
              <a:rPr lang="es-ES" baseline="0" dirty="0"/>
              <a:t> </a:t>
            </a:r>
            <a:r>
              <a:rPr lang="es-ES" baseline="0" dirty="0" err="1"/>
              <a:t>exact</a:t>
            </a:r>
            <a:r>
              <a:rPr lang="es-ES" baseline="0" dirty="0"/>
              <a:t> </a:t>
            </a:r>
            <a:r>
              <a:rPr lang="es-ES" baseline="0" dirty="0" err="1"/>
              <a:t>methodology</a:t>
            </a:r>
            <a:r>
              <a:rPr lang="es-ES" baseline="0" dirty="0"/>
              <a:t>)</a:t>
            </a:r>
          </a:p>
        </p:txBody>
      </p:sp>
      <p:sp>
        <p:nvSpPr>
          <p:cNvPr id="4" name="Slide Number Placeholder 3"/>
          <p:cNvSpPr>
            <a:spLocks noGrp="1"/>
          </p:cNvSpPr>
          <p:nvPr>
            <p:ph type="sldNum" sz="quarter" idx="10"/>
          </p:nvPr>
        </p:nvSpPr>
        <p:spPr/>
        <p:txBody>
          <a:bodyPr/>
          <a:lstStyle/>
          <a:p>
            <a:fld id="{2E85C5D0-C5DD-4A71-B4B8-2910B97773D3}" type="slidenum">
              <a:rPr lang="en-US" smtClean="0"/>
              <a:t>28</a:t>
            </a:fld>
            <a:endParaRPr lang="en-US"/>
          </a:p>
        </p:txBody>
      </p:sp>
    </p:spTree>
    <p:extLst>
      <p:ext uri="{BB962C8B-B14F-4D97-AF65-F5344CB8AC3E}">
        <p14:creationId xmlns:p14="http://schemas.microsoft.com/office/powerpoint/2010/main" val="50276456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dirty="0" err="1"/>
              <a:t>When</a:t>
            </a:r>
            <a:r>
              <a:rPr lang="es-ES" dirty="0"/>
              <a:t> </a:t>
            </a:r>
            <a:r>
              <a:rPr lang="es-ES" dirty="0" err="1"/>
              <a:t>we</a:t>
            </a:r>
            <a:r>
              <a:rPr lang="es-ES" dirty="0"/>
              <a:t> </a:t>
            </a:r>
            <a:r>
              <a:rPr lang="es-ES" dirty="0" err="1"/>
              <a:t>next</a:t>
            </a:r>
            <a:r>
              <a:rPr lang="es-ES" dirty="0"/>
              <a:t> look at </a:t>
            </a:r>
            <a:r>
              <a:rPr lang="es-ES" dirty="0" err="1"/>
              <a:t>the</a:t>
            </a:r>
            <a:r>
              <a:rPr lang="es-ES" dirty="0"/>
              <a:t> </a:t>
            </a:r>
            <a:r>
              <a:rPr lang="es-ES" dirty="0" err="1"/>
              <a:t>physical</a:t>
            </a:r>
            <a:r>
              <a:rPr lang="es-ES" baseline="0" dirty="0"/>
              <a:t> </a:t>
            </a:r>
            <a:r>
              <a:rPr lang="es-ES" baseline="0" dirty="0" err="1"/>
              <a:t>condition</a:t>
            </a:r>
            <a:r>
              <a:rPr lang="es-ES" baseline="0" dirty="0"/>
              <a:t> </a:t>
            </a:r>
            <a:r>
              <a:rPr lang="es-ES" baseline="0" dirty="0" err="1"/>
              <a:t>or</a:t>
            </a:r>
            <a:r>
              <a:rPr lang="es-ES" baseline="0" dirty="0"/>
              <a:t> “</a:t>
            </a:r>
            <a:r>
              <a:rPr lang="es-ES" baseline="0" dirty="0" err="1"/>
              <a:t>integrity</a:t>
            </a:r>
            <a:r>
              <a:rPr lang="es-ES" baseline="0" dirty="0"/>
              <a:t>” of </a:t>
            </a:r>
            <a:r>
              <a:rPr lang="es-ES" baseline="0" dirty="0" err="1"/>
              <a:t>the</a:t>
            </a:r>
            <a:r>
              <a:rPr lang="es-ES" baseline="0" dirty="0"/>
              <a:t> nets </a:t>
            </a:r>
            <a:r>
              <a:rPr lang="es-ES" baseline="0" dirty="0" err="1"/>
              <a:t>we</a:t>
            </a:r>
            <a:r>
              <a:rPr lang="es-ES" baseline="0" dirty="0"/>
              <a:t> </a:t>
            </a:r>
            <a:r>
              <a:rPr lang="es-ES" baseline="0" dirty="0" err="1"/>
              <a:t>have</a:t>
            </a:r>
            <a:r>
              <a:rPr lang="es-ES" baseline="0" dirty="0"/>
              <a:t> to </a:t>
            </a:r>
            <a:r>
              <a:rPr lang="es-ES" baseline="0" dirty="0" err="1"/>
              <a:t>remind</a:t>
            </a:r>
            <a:r>
              <a:rPr lang="es-ES" baseline="0" dirty="0"/>
              <a:t> </a:t>
            </a:r>
            <a:r>
              <a:rPr lang="es-ES" baseline="0" dirty="0" err="1"/>
              <a:t>ourselves</a:t>
            </a:r>
            <a:r>
              <a:rPr lang="es-ES" baseline="0" dirty="0"/>
              <a:t>, </a:t>
            </a:r>
            <a:r>
              <a:rPr lang="es-ES" baseline="0" dirty="0" err="1"/>
              <a:t>that</a:t>
            </a:r>
            <a:r>
              <a:rPr lang="es-ES" baseline="0" dirty="0"/>
              <a:t> in a </a:t>
            </a:r>
            <a:r>
              <a:rPr lang="es-ES" baseline="0" dirty="0" err="1"/>
              <a:t>cross-sectional</a:t>
            </a:r>
            <a:r>
              <a:rPr lang="es-ES" baseline="0" dirty="0"/>
              <a:t> </a:t>
            </a:r>
            <a:r>
              <a:rPr lang="es-ES" baseline="0" dirty="0" err="1"/>
              <a:t>survey</a:t>
            </a:r>
            <a:r>
              <a:rPr lang="es-ES" baseline="0" dirty="0"/>
              <a:t>, i.e. a particular </a:t>
            </a:r>
            <a:r>
              <a:rPr lang="es-ES" baseline="0" dirty="0" err="1"/>
              <a:t>point</a:t>
            </a:r>
            <a:r>
              <a:rPr lang="es-ES" baseline="0" dirty="0"/>
              <a:t> </a:t>
            </a:r>
            <a:r>
              <a:rPr lang="es-ES" baseline="0" dirty="0" err="1"/>
              <a:t>on</a:t>
            </a:r>
            <a:r>
              <a:rPr lang="es-ES" baseline="0" dirty="0"/>
              <a:t> </a:t>
            </a:r>
            <a:r>
              <a:rPr lang="es-ES" baseline="0" dirty="0" err="1"/>
              <a:t>the</a:t>
            </a:r>
            <a:r>
              <a:rPr lang="es-ES" baseline="0" dirty="0"/>
              <a:t> time axis) </a:t>
            </a:r>
            <a:r>
              <a:rPr lang="es-ES" baseline="0" dirty="0" err="1"/>
              <a:t>we</a:t>
            </a:r>
            <a:r>
              <a:rPr lang="es-ES" baseline="0" dirty="0"/>
              <a:t> can </a:t>
            </a:r>
            <a:r>
              <a:rPr lang="es-ES" baseline="0" dirty="0" err="1"/>
              <a:t>only</a:t>
            </a:r>
            <a:r>
              <a:rPr lang="es-ES" baseline="0" dirty="0"/>
              <a:t> examine </a:t>
            </a:r>
            <a:r>
              <a:rPr lang="es-ES" baseline="0" dirty="0" err="1"/>
              <a:t>those</a:t>
            </a:r>
            <a:r>
              <a:rPr lang="es-ES" baseline="0" dirty="0"/>
              <a:t> nets </a:t>
            </a:r>
            <a:r>
              <a:rPr lang="es-ES" baseline="0" dirty="0" err="1"/>
              <a:t>that</a:t>
            </a:r>
            <a:r>
              <a:rPr lang="es-ES" baseline="0" dirty="0"/>
              <a:t> </a:t>
            </a:r>
            <a:r>
              <a:rPr lang="es-ES" baseline="0" dirty="0" err="1"/>
              <a:t>have</a:t>
            </a:r>
            <a:r>
              <a:rPr lang="es-ES" baseline="0" dirty="0"/>
              <a:t> </a:t>
            </a:r>
            <a:r>
              <a:rPr lang="es-ES" baseline="0" dirty="0" err="1"/>
              <a:t>survived</a:t>
            </a:r>
            <a:r>
              <a:rPr lang="es-ES" baseline="0" dirty="0"/>
              <a:t> up to </a:t>
            </a:r>
            <a:r>
              <a:rPr lang="es-ES" baseline="0" dirty="0" err="1"/>
              <a:t>this</a:t>
            </a:r>
            <a:r>
              <a:rPr lang="es-ES" baseline="0" dirty="0"/>
              <a:t> </a:t>
            </a:r>
            <a:r>
              <a:rPr lang="es-ES" baseline="0" dirty="0" err="1"/>
              <a:t>point</a:t>
            </a:r>
            <a:r>
              <a:rPr lang="es-ES" baseline="0" dirty="0"/>
              <a:t>, </a:t>
            </a:r>
            <a:r>
              <a:rPr lang="es-ES" baseline="0" dirty="0" err="1"/>
              <a:t>while</a:t>
            </a:r>
            <a:r>
              <a:rPr lang="es-ES" baseline="0" dirty="0"/>
              <a:t> </a:t>
            </a:r>
            <a:r>
              <a:rPr lang="es-ES" baseline="0" dirty="0" err="1"/>
              <a:t>those</a:t>
            </a:r>
            <a:r>
              <a:rPr lang="es-ES" baseline="0" dirty="0"/>
              <a:t> nets </a:t>
            </a:r>
            <a:r>
              <a:rPr lang="es-ES" baseline="0" dirty="0" err="1"/>
              <a:t>already</a:t>
            </a:r>
            <a:r>
              <a:rPr lang="es-ES" baseline="0" dirty="0"/>
              <a:t> </a:t>
            </a:r>
            <a:r>
              <a:rPr lang="es-ES" baseline="0" dirty="0" err="1"/>
              <a:t>lost</a:t>
            </a:r>
            <a:r>
              <a:rPr lang="es-ES" baseline="0" dirty="0"/>
              <a:t> and </a:t>
            </a:r>
            <a:r>
              <a:rPr lang="es-ES" baseline="0" dirty="0" err="1"/>
              <a:t>discarded</a:t>
            </a:r>
            <a:r>
              <a:rPr lang="es-ES" baseline="0" dirty="0"/>
              <a:t>, can no </a:t>
            </a:r>
            <a:r>
              <a:rPr lang="es-ES" baseline="0" dirty="0" err="1"/>
              <a:t>longer</a:t>
            </a:r>
            <a:r>
              <a:rPr lang="es-ES" baseline="0" dirty="0"/>
              <a:t> be </a:t>
            </a:r>
            <a:r>
              <a:rPr lang="es-ES" baseline="0" dirty="0" err="1"/>
              <a:t>inspected</a:t>
            </a:r>
            <a:r>
              <a:rPr lang="es-ES" baseline="0" dirty="0"/>
              <a:t>. </a:t>
            </a:r>
            <a:r>
              <a:rPr lang="es-ES" baseline="0" dirty="0" err="1"/>
              <a:t>This</a:t>
            </a:r>
            <a:r>
              <a:rPr lang="es-ES" baseline="0" dirty="0"/>
              <a:t> can </a:t>
            </a:r>
            <a:r>
              <a:rPr lang="es-ES" baseline="0" dirty="0" err="1"/>
              <a:t>have</a:t>
            </a:r>
            <a:r>
              <a:rPr lang="es-ES" baseline="0" dirty="0"/>
              <a:t> a </a:t>
            </a:r>
            <a:r>
              <a:rPr lang="es-ES" baseline="0" dirty="0" err="1"/>
              <a:t>significant</a:t>
            </a:r>
            <a:r>
              <a:rPr lang="es-ES" baseline="0" dirty="0"/>
              <a:t> </a:t>
            </a:r>
            <a:r>
              <a:rPr lang="es-ES" baseline="0" dirty="0" err="1"/>
              <a:t>impact</a:t>
            </a:r>
            <a:r>
              <a:rPr lang="es-ES" baseline="0" dirty="0"/>
              <a:t> </a:t>
            </a:r>
            <a:r>
              <a:rPr lang="es-ES" baseline="0" dirty="0" err="1"/>
              <a:t>on</a:t>
            </a:r>
            <a:r>
              <a:rPr lang="es-ES" baseline="0" dirty="0"/>
              <a:t> </a:t>
            </a:r>
            <a:r>
              <a:rPr lang="es-ES" baseline="0" dirty="0" err="1"/>
              <a:t>what</a:t>
            </a:r>
            <a:r>
              <a:rPr lang="es-ES" baseline="0" dirty="0"/>
              <a:t> </a:t>
            </a:r>
            <a:r>
              <a:rPr lang="es-ES" baseline="0" dirty="0" err="1"/>
              <a:t>we</a:t>
            </a:r>
            <a:r>
              <a:rPr lang="es-ES" baseline="0" dirty="0"/>
              <a:t> </a:t>
            </a:r>
            <a:r>
              <a:rPr lang="es-ES" baseline="0" dirty="0" err="1"/>
              <a:t>measure</a:t>
            </a:r>
            <a:r>
              <a:rPr lang="es-ES" baseline="0" dirty="0"/>
              <a:t> in </a:t>
            </a:r>
            <a:r>
              <a:rPr lang="es-ES" baseline="0" dirty="0" err="1"/>
              <a:t>integrity</a:t>
            </a:r>
            <a:r>
              <a:rPr lang="es-ES" baseline="0" dirty="0"/>
              <a:t> (</a:t>
            </a:r>
            <a:r>
              <a:rPr lang="es-ES" baseline="0" dirty="0" err="1"/>
              <a:t>see</a:t>
            </a:r>
            <a:r>
              <a:rPr lang="es-ES" baseline="0" dirty="0"/>
              <a:t> </a:t>
            </a:r>
            <a:r>
              <a:rPr lang="es-ES" baseline="0" dirty="0" err="1"/>
              <a:t>later</a:t>
            </a:r>
            <a:r>
              <a:rPr lang="es-ES" baseline="0" dirty="0"/>
              <a:t> </a:t>
            </a:r>
            <a:r>
              <a:rPr lang="es-ES" baseline="0" dirty="0" err="1"/>
              <a:t>slide</a:t>
            </a:r>
            <a:r>
              <a:rPr lang="es-ES" baseline="0" dirty="0"/>
              <a:t>)</a:t>
            </a:r>
            <a:endParaRPr lang="en-US" dirty="0"/>
          </a:p>
        </p:txBody>
      </p:sp>
      <p:sp>
        <p:nvSpPr>
          <p:cNvPr id="4" name="Slide Number Placeholder 3"/>
          <p:cNvSpPr>
            <a:spLocks noGrp="1"/>
          </p:cNvSpPr>
          <p:nvPr>
            <p:ph type="sldNum" sz="quarter" idx="10"/>
          </p:nvPr>
        </p:nvSpPr>
        <p:spPr/>
        <p:txBody>
          <a:bodyPr/>
          <a:lstStyle/>
          <a:p>
            <a:fld id="{2E85C5D0-C5DD-4A71-B4B8-2910B97773D3}" type="slidenum">
              <a:rPr lang="en-US" smtClean="0"/>
              <a:t>29</a:t>
            </a:fld>
            <a:endParaRPr lang="en-US"/>
          </a:p>
        </p:txBody>
      </p:sp>
    </p:spTree>
    <p:extLst>
      <p:ext uri="{BB962C8B-B14F-4D97-AF65-F5344CB8AC3E}">
        <p14:creationId xmlns:p14="http://schemas.microsoft.com/office/powerpoint/2010/main" val="163045976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dirty="0" err="1"/>
              <a:t>The</a:t>
            </a:r>
            <a:r>
              <a:rPr lang="es-ES" dirty="0"/>
              <a:t> </a:t>
            </a:r>
            <a:r>
              <a:rPr lang="es-ES" dirty="0" err="1"/>
              <a:t>second</a:t>
            </a:r>
            <a:r>
              <a:rPr lang="es-ES" dirty="0"/>
              <a:t> </a:t>
            </a:r>
            <a:r>
              <a:rPr lang="es-ES" dirty="0" err="1"/>
              <a:t>option</a:t>
            </a:r>
            <a:r>
              <a:rPr lang="es-ES" dirty="0"/>
              <a:t> </a:t>
            </a:r>
            <a:r>
              <a:rPr lang="es-ES" dirty="0" err="1"/>
              <a:t>is</a:t>
            </a:r>
            <a:r>
              <a:rPr lang="es-ES" dirty="0"/>
              <a:t> </a:t>
            </a:r>
            <a:r>
              <a:rPr lang="es-ES" dirty="0" err="1"/>
              <a:t>what</a:t>
            </a:r>
            <a:r>
              <a:rPr lang="es-ES" dirty="0"/>
              <a:t> </a:t>
            </a:r>
            <a:r>
              <a:rPr lang="es-ES" dirty="0" err="1"/>
              <a:t>we</a:t>
            </a:r>
            <a:r>
              <a:rPr lang="es-ES" dirty="0"/>
              <a:t> </a:t>
            </a:r>
            <a:r>
              <a:rPr lang="es-ES" dirty="0" err="1"/>
              <a:t>will</a:t>
            </a:r>
            <a:r>
              <a:rPr lang="es-ES" dirty="0"/>
              <a:t> do in </a:t>
            </a:r>
            <a:r>
              <a:rPr lang="es-ES" dirty="0" err="1"/>
              <a:t>this</a:t>
            </a:r>
            <a:r>
              <a:rPr lang="es-ES" dirty="0"/>
              <a:t> </a:t>
            </a:r>
            <a:r>
              <a:rPr lang="es-ES" dirty="0" err="1"/>
              <a:t>study</a:t>
            </a:r>
            <a:endParaRPr lang="en-US" dirty="0"/>
          </a:p>
        </p:txBody>
      </p:sp>
      <p:sp>
        <p:nvSpPr>
          <p:cNvPr id="4" name="Slide Number Placeholder 3"/>
          <p:cNvSpPr>
            <a:spLocks noGrp="1"/>
          </p:cNvSpPr>
          <p:nvPr>
            <p:ph type="sldNum" sz="quarter" idx="10"/>
          </p:nvPr>
        </p:nvSpPr>
        <p:spPr/>
        <p:txBody>
          <a:bodyPr/>
          <a:lstStyle/>
          <a:p>
            <a:fld id="{2E85C5D0-C5DD-4A71-B4B8-2910B97773D3}" type="slidenum">
              <a:rPr lang="en-US" smtClean="0"/>
              <a:t>30</a:t>
            </a:fld>
            <a:endParaRPr lang="en-US"/>
          </a:p>
        </p:txBody>
      </p:sp>
    </p:spTree>
    <p:extLst>
      <p:ext uri="{BB962C8B-B14F-4D97-AF65-F5344CB8AC3E}">
        <p14:creationId xmlns:p14="http://schemas.microsoft.com/office/powerpoint/2010/main" val="395853384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noProof="0" dirty="0"/>
              <a:t>For the </a:t>
            </a:r>
            <a:r>
              <a:rPr lang="en-US" noProof="0" dirty="0" err="1"/>
              <a:t>Anpheles</a:t>
            </a:r>
            <a:r>
              <a:rPr lang="en-US" baseline="0" noProof="0" dirty="0"/>
              <a:t> vector to thrive and multiply in a given area, it needs water bodies suitable as breeding sites and a minimum in temperature and humidity. So following the rains the mosquito population will start to grow and the female mosquitoes will bite humans (they need the blood to develop their eggs) If a mosquito has bitten a human harboring malaria parasites and has taken up a male and a female parasite, they will “mate” within the mosquito and after a development of 7-10 days, the mosquito becomes “infective”, i.e. it is now able to infect another human when biting.</a:t>
            </a:r>
          </a:p>
          <a:p>
            <a:endParaRPr lang="es-ES" baseline="0" noProof="0" dirty="0"/>
          </a:p>
          <a:p>
            <a:r>
              <a:rPr lang="es-ES" baseline="0" noProof="0" dirty="0"/>
              <a:t>In </a:t>
            </a:r>
            <a:r>
              <a:rPr lang="es-ES" baseline="0" noProof="0" dirty="0" err="1"/>
              <a:t>order</a:t>
            </a:r>
            <a:r>
              <a:rPr lang="es-ES" baseline="0" noProof="0" dirty="0"/>
              <a:t> to control </a:t>
            </a:r>
            <a:r>
              <a:rPr lang="es-ES" baseline="0" noProof="0" dirty="0" err="1"/>
              <a:t>the</a:t>
            </a:r>
            <a:r>
              <a:rPr lang="es-ES" baseline="0" noProof="0" dirty="0"/>
              <a:t> malaria vector </a:t>
            </a:r>
            <a:r>
              <a:rPr lang="es-ES" baseline="0" noProof="0" dirty="0" err="1"/>
              <a:t>one</a:t>
            </a:r>
            <a:r>
              <a:rPr lang="es-ES" baseline="0" noProof="0" dirty="0"/>
              <a:t> can try to reduce </a:t>
            </a:r>
            <a:r>
              <a:rPr lang="es-ES" baseline="0" noProof="0" dirty="0" err="1"/>
              <a:t>the</a:t>
            </a:r>
            <a:r>
              <a:rPr lang="es-ES" baseline="0" noProof="0" dirty="0"/>
              <a:t> </a:t>
            </a:r>
            <a:r>
              <a:rPr lang="es-ES" baseline="0" noProof="0" dirty="0" err="1"/>
              <a:t>breeding</a:t>
            </a:r>
            <a:r>
              <a:rPr lang="es-ES" baseline="0" noProof="0" dirty="0"/>
              <a:t> </a:t>
            </a:r>
            <a:r>
              <a:rPr lang="es-ES" baseline="0" noProof="0" dirty="0" err="1"/>
              <a:t>sites</a:t>
            </a:r>
            <a:r>
              <a:rPr lang="es-ES" baseline="0" noProof="0" dirty="0"/>
              <a:t> (</a:t>
            </a:r>
            <a:r>
              <a:rPr lang="es-ES" baseline="0" noProof="0" dirty="0" err="1"/>
              <a:t>environmental</a:t>
            </a:r>
            <a:r>
              <a:rPr lang="es-ES" baseline="0" noProof="0" dirty="0"/>
              <a:t> </a:t>
            </a:r>
            <a:r>
              <a:rPr lang="es-ES" baseline="0" noProof="0" dirty="0" err="1"/>
              <a:t>management</a:t>
            </a:r>
            <a:r>
              <a:rPr lang="es-ES" baseline="0" noProof="0" dirty="0"/>
              <a:t>) </a:t>
            </a:r>
            <a:r>
              <a:rPr lang="es-ES" baseline="0" noProof="0" dirty="0" err="1"/>
              <a:t>or</a:t>
            </a:r>
            <a:r>
              <a:rPr lang="es-ES" baseline="0" noProof="0" dirty="0"/>
              <a:t> </a:t>
            </a:r>
            <a:r>
              <a:rPr lang="es-ES" baseline="0" noProof="0" dirty="0" err="1"/>
              <a:t>kill</a:t>
            </a:r>
            <a:r>
              <a:rPr lang="es-ES" baseline="0" noProof="0" dirty="0"/>
              <a:t> </a:t>
            </a:r>
            <a:r>
              <a:rPr lang="es-ES" baseline="0" noProof="0" dirty="0" err="1"/>
              <a:t>the</a:t>
            </a:r>
            <a:r>
              <a:rPr lang="es-ES" baseline="0" noProof="0" dirty="0"/>
              <a:t> mosquito </a:t>
            </a:r>
            <a:r>
              <a:rPr lang="es-ES" baseline="0" noProof="0" dirty="0" err="1"/>
              <a:t>larvae</a:t>
            </a:r>
            <a:r>
              <a:rPr lang="es-ES" baseline="0" noProof="0" dirty="0"/>
              <a:t> in </a:t>
            </a:r>
            <a:r>
              <a:rPr lang="es-ES" baseline="0" noProof="0" dirty="0" err="1"/>
              <a:t>the</a:t>
            </a:r>
            <a:r>
              <a:rPr lang="es-ES" baseline="0" noProof="0" dirty="0"/>
              <a:t> </a:t>
            </a:r>
            <a:r>
              <a:rPr lang="es-ES" baseline="0" noProof="0" dirty="0" err="1"/>
              <a:t>water</a:t>
            </a:r>
            <a:r>
              <a:rPr lang="es-ES" baseline="0" noProof="0" dirty="0"/>
              <a:t> (larval control) </a:t>
            </a:r>
            <a:r>
              <a:rPr lang="es-ES" baseline="0" noProof="0" dirty="0" err="1"/>
              <a:t>but</a:t>
            </a:r>
            <a:r>
              <a:rPr lang="es-ES" baseline="0" noProof="0" dirty="0"/>
              <a:t> in </a:t>
            </a:r>
            <a:r>
              <a:rPr lang="es-ES" baseline="0" noProof="0" dirty="0" err="1"/>
              <a:t>the</a:t>
            </a:r>
            <a:r>
              <a:rPr lang="es-ES" baseline="0" noProof="0" dirty="0"/>
              <a:t> case of </a:t>
            </a:r>
            <a:r>
              <a:rPr lang="es-ES" baseline="0" noProof="0" dirty="0" err="1"/>
              <a:t>the</a:t>
            </a:r>
            <a:r>
              <a:rPr lang="es-ES" baseline="0" noProof="0" dirty="0"/>
              <a:t> </a:t>
            </a:r>
            <a:r>
              <a:rPr lang="es-ES" baseline="0" noProof="0" dirty="0" err="1"/>
              <a:t>dominant</a:t>
            </a:r>
            <a:r>
              <a:rPr lang="es-ES" baseline="0" noProof="0" dirty="0"/>
              <a:t> </a:t>
            </a:r>
            <a:r>
              <a:rPr lang="es-ES" baseline="0" noProof="0" dirty="0" err="1"/>
              <a:t>vectors</a:t>
            </a:r>
            <a:r>
              <a:rPr lang="es-ES" baseline="0" noProof="0" dirty="0"/>
              <a:t> in </a:t>
            </a:r>
            <a:r>
              <a:rPr lang="es-ES" baseline="0" noProof="0" dirty="0" err="1"/>
              <a:t>Africa</a:t>
            </a:r>
            <a:r>
              <a:rPr lang="es-ES" baseline="0" noProof="0" dirty="0"/>
              <a:t> (</a:t>
            </a:r>
            <a:r>
              <a:rPr lang="es-ES" baseline="0" noProof="0" dirty="0" err="1"/>
              <a:t>An</a:t>
            </a:r>
            <a:r>
              <a:rPr lang="es-ES" baseline="0" noProof="0" dirty="0"/>
              <a:t> </a:t>
            </a:r>
            <a:r>
              <a:rPr lang="es-ES" baseline="0" noProof="0" dirty="0" err="1"/>
              <a:t>gambiae</a:t>
            </a:r>
            <a:r>
              <a:rPr lang="es-ES" baseline="0" noProof="0" dirty="0"/>
              <a:t> and </a:t>
            </a:r>
            <a:r>
              <a:rPr lang="es-ES" baseline="0" noProof="0" dirty="0" err="1"/>
              <a:t>funestus</a:t>
            </a:r>
            <a:r>
              <a:rPr lang="es-ES" baseline="0" noProof="0" dirty="0"/>
              <a:t>) </a:t>
            </a:r>
            <a:r>
              <a:rPr lang="es-ES" baseline="0" noProof="0" dirty="0" err="1"/>
              <a:t>this</a:t>
            </a:r>
            <a:r>
              <a:rPr lang="es-ES" baseline="0" noProof="0" dirty="0"/>
              <a:t> </a:t>
            </a:r>
            <a:r>
              <a:rPr lang="es-ES" baseline="0" noProof="0" dirty="0" err="1"/>
              <a:t>is</a:t>
            </a:r>
            <a:r>
              <a:rPr lang="es-ES" baseline="0" noProof="0" dirty="0"/>
              <a:t> </a:t>
            </a:r>
            <a:r>
              <a:rPr lang="es-ES" baseline="0" noProof="0" dirty="0" err="1"/>
              <a:t>very</a:t>
            </a:r>
            <a:r>
              <a:rPr lang="es-ES" baseline="0" noProof="0" dirty="0"/>
              <a:t> </a:t>
            </a:r>
            <a:r>
              <a:rPr lang="es-ES" baseline="0" noProof="0" dirty="0" err="1"/>
              <a:t>tricky</a:t>
            </a:r>
            <a:r>
              <a:rPr lang="es-ES" baseline="0" noProof="0" dirty="0"/>
              <a:t> as </a:t>
            </a:r>
            <a:r>
              <a:rPr lang="es-ES" baseline="0" noProof="0" dirty="0" err="1"/>
              <a:t>the</a:t>
            </a:r>
            <a:r>
              <a:rPr lang="es-ES" baseline="0" noProof="0" dirty="0"/>
              <a:t> </a:t>
            </a:r>
            <a:r>
              <a:rPr lang="es-ES" baseline="0" noProof="0" dirty="0" err="1"/>
              <a:t>vectors</a:t>
            </a:r>
            <a:r>
              <a:rPr lang="es-ES" baseline="0" noProof="0" dirty="0"/>
              <a:t> can </a:t>
            </a:r>
            <a:r>
              <a:rPr lang="es-ES" baseline="0" noProof="0" dirty="0" err="1"/>
              <a:t>breed</a:t>
            </a:r>
            <a:r>
              <a:rPr lang="es-ES" baseline="0" noProof="0" dirty="0"/>
              <a:t> in </a:t>
            </a:r>
            <a:r>
              <a:rPr lang="es-ES" baseline="0" noProof="0" dirty="0" err="1"/>
              <a:t>almost</a:t>
            </a:r>
            <a:r>
              <a:rPr lang="es-ES" baseline="0" noProof="0" dirty="0"/>
              <a:t> </a:t>
            </a:r>
            <a:r>
              <a:rPr lang="es-ES" baseline="0" noProof="0" dirty="0" err="1"/>
              <a:t>any</a:t>
            </a:r>
            <a:r>
              <a:rPr lang="es-ES" baseline="0" noProof="0" dirty="0"/>
              <a:t> </a:t>
            </a:r>
            <a:r>
              <a:rPr lang="es-ES" baseline="0" noProof="0" dirty="0" err="1"/>
              <a:t>little</a:t>
            </a:r>
            <a:r>
              <a:rPr lang="es-ES" baseline="0" noProof="0" dirty="0"/>
              <a:t> </a:t>
            </a:r>
            <a:r>
              <a:rPr lang="es-ES" baseline="0" noProof="0" dirty="0" err="1"/>
              <a:t>puddle</a:t>
            </a:r>
            <a:r>
              <a:rPr lang="es-ES" baseline="0" noProof="0" dirty="0"/>
              <a:t>. </a:t>
            </a:r>
            <a:r>
              <a:rPr lang="es-ES" baseline="0" noProof="0" dirty="0" err="1"/>
              <a:t>Therefore</a:t>
            </a:r>
            <a:r>
              <a:rPr lang="es-ES" baseline="0" noProof="0" dirty="0"/>
              <a:t> in </a:t>
            </a:r>
            <a:r>
              <a:rPr lang="es-ES" baseline="0" noProof="0" dirty="0" err="1"/>
              <a:t>Africa</a:t>
            </a:r>
            <a:r>
              <a:rPr lang="es-ES" baseline="0" noProof="0" dirty="0"/>
              <a:t> </a:t>
            </a:r>
            <a:r>
              <a:rPr lang="es-ES" baseline="0" noProof="0" dirty="0" err="1"/>
              <a:t>attepmts</a:t>
            </a:r>
            <a:r>
              <a:rPr lang="es-ES" baseline="0" noProof="0" dirty="0"/>
              <a:t> to control </a:t>
            </a:r>
            <a:r>
              <a:rPr lang="es-ES" baseline="0" noProof="0" dirty="0" err="1"/>
              <a:t>the</a:t>
            </a:r>
            <a:r>
              <a:rPr lang="es-ES" baseline="0" noProof="0" dirty="0"/>
              <a:t> </a:t>
            </a:r>
            <a:r>
              <a:rPr lang="es-ES" baseline="0" noProof="0" dirty="0" err="1"/>
              <a:t>adult</a:t>
            </a:r>
            <a:r>
              <a:rPr lang="es-ES" baseline="0" noProof="0" dirty="0"/>
              <a:t>, </a:t>
            </a:r>
            <a:r>
              <a:rPr lang="es-ES" baseline="0" noProof="0" dirty="0" err="1"/>
              <a:t>mosquitoes</a:t>
            </a:r>
            <a:r>
              <a:rPr lang="es-ES" baseline="0" noProof="0" dirty="0"/>
              <a:t> are more </a:t>
            </a:r>
            <a:r>
              <a:rPr lang="es-ES" baseline="0" noProof="0" dirty="0" err="1"/>
              <a:t>promising</a:t>
            </a:r>
            <a:r>
              <a:rPr lang="es-ES" baseline="0" noProof="0" dirty="0"/>
              <a:t>.</a:t>
            </a:r>
          </a:p>
          <a:p>
            <a:endParaRPr lang="es-ES" baseline="0" noProof="0" dirty="0"/>
          </a:p>
          <a:p>
            <a:r>
              <a:rPr lang="es-ES" baseline="0" noProof="0" dirty="0" err="1"/>
              <a:t>The</a:t>
            </a:r>
            <a:r>
              <a:rPr lang="es-ES" baseline="0" noProof="0" dirty="0"/>
              <a:t> </a:t>
            </a:r>
            <a:r>
              <a:rPr lang="es-ES" baseline="0" noProof="0" dirty="0" err="1"/>
              <a:t>two</a:t>
            </a:r>
            <a:r>
              <a:rPr lang="es-ES" baseline="0" noProof="0" dirty="0"/>
              <a:t> </a:t>
            </a:r>
            <a:r>
              <a:rPr lang="es-ES" baseline="0" noProof="0" dirty="0" err="1"/>
              <a:t>common</a:t>
            </a:r>
            <a:r>
              <a:rPr lang="es-ES" baseline="0" noProof="0" dirty="0"/>
              <a:t> </a:t>
            </a:r>
            <a:r>
              <a:rPr lang="es-ES" baseline="0" noProof="0" dirty="0" err="1"/>
              <a:t>measures</a:t>
            </a:r>
            <a:r>
              <a:rPr lang="es-ES" baseline="0" noProof="0" dirty="0"/>
              <a:t> </a:t>
            </a:r>
            <a:r>
              <a:rPr lang="es-ES" baseline="0" noProof="0" dirty="0" err="1"/>
              <a:t>for</a:t>
            </a:r>
            <a:r>
              <a:rPr lang="es-ES" baseline="0" noProof="0" dirty="0"/>
              <a:t> </a:t>
            </a:r>
            <a:r>
              <a:rPr lang="es-ES" baseline="0" noProof="0" dirty="0" err="1"/>
              <a:t>adult</a:t>
            </a:r>
            <a:r>
              <a:rPr lang="es-ES" baseline="0" noProof="0" dirty="0"/>
              <a:t> mosquito control are </a:t>
            </a:r>
            <a:r>
              <a:rPr lang="es-ES" baseline="0" noProof="0" dirty="0" err="1"/>
              <a:t>Indoor</a:t>
            </a:r>
            <a:r>
              <a:rPr lang="es-ES" baseline="0" noProof="0" dirty="0"/>
              <a:t> Residual </a:t>
            </a:r>
            <a:r>
              <a:rPr lang="es-ES" baseline="0" noProof="0" dirty="0" err="1"/>
              <a:t>Spraying</a:t>
            </a:r>
            <a:r>
              <a:rPr lang="es-ES" baseline="0" noProof="0" dirty="0"/>
              <a:t> (IRS) and </a:t>
            </a:r>
            <a:r>
              <a:rPr lang="es-ES" baseline="0" noProof="0" dirty="0" err="1"/>
              <a:t>Insecticide-Treated</a:t>
            </a:r>
            <a:r>
              <a:rPr lang="es-ES" baseline="0" noProof="0" dirty="0"/>
              <a:t> Nets (ITN). IRS </a:t>
            </a:r>
            <a:r>
              <a:rPr lang="es-ES" baseline="0" noProof="0" dirty="0" err="1"/>
              <a:t>works</a:t>
            </a:r>
            <a:r>
              <a:rPr lang="es-ES" baseline="0" noProof="0" dirty="0"/>
              <a:t> </a:t>
            </a:r>
            <a:r>
              <a:rPr lang="es-ES" baseline="0" noProof="0" dirty="0" err="1"/>
              <a:t>by</a:t>
            </a:r>
            <a:r>
              <a:rPr lang="es-ES" baseline="0" noProof="0" dirty="0"/>
              <a:t> </a:t>
            </a:r>
            <a:r>
              <a:rPr lang="es-ES" baseline="0" noProof="0" dirty="0" err="1"/>
              <a:t>putting</a:t>
            </a:r>
            <a:r>
              <a:rPr lang="es-ES" baseline="0" noProof="0" dirty="0"/>
              <a:t> </a:t>
            </a:r>
            <a:r>
              <a:rPr lang="es-ES" baseline="0" noProof="0" dirty="0" err="1"/>
              <a:t>an</a:t>
            </a:r>
            <a:r>
              <a:rPr lang="es-ES" baseline="0" noProof="0" dirty="0"/>
              <a:t> </a:t>
            </a:r>
            <a:r>
              <a:rPr lang="es-ES" baseline="0" noProof="0" dirty="0" err="1"/>
              <a:t>insecticide</a:t>
            </a:r>
            <a:r>
              <a:rPr lang="es-ES" baseline="0" noProof="0" dirty="0"/>
              <a:t> </a:t>
            </a:r>
            <a:r>
              <a:rPr lang="es-ES" baseline="0" noProof="0" dirty="0" err="1"/>
              <a:t>on</a:t>
            </a:r>
            <a:r>
              <a:rPr lang="es-ES" baseline="0" noProof="0" dirty="0"/>
              <a:t> </a:t>
            </a:r>
            <a:r>
              <a:rPr lang="es-ES" baseline="0" noProof="0" dirty="0" err="1"/>
              <a:t>the</a:t>
            </a:r>
            <a:r>
              <a:rPr lang="es-ES" baseline="0" noProof="0" dirty="0"/>
              <a:t> </a:t>
            </a:r>
            <a:r>
              <a:rPr lang="es-ES" baseline="0" noProof="0" dirty="0" err="1"/>
              <a:t>inside</a:t>
            </a:r>
            <a:r>
              <a:rPr lang="es-ES" baseline="0" noProof="0" dirty="0"/>
              <a:t> </a:t>
            </a:r>
            <a:r>
              <a:rPr lang="es-ES" baseline="0" noProof="0" dirty="0" err="1"/>
              <a:t>walls</a:t>
            </a:r>
            <a:r>
              <a:rPr lang="es-ES" baseline="0" noProof="0" dirty="0"/>
              <a:t> of </a:t>
            </a:r>
            <a:r>
              <a:rPr lang="es-ES" baseline="0" noProof="0" dirty="0" err="1"/>
              <a:t>houses</a:t>
            </a:r>
            <a:r>
              <a:rPr lang="es-ES" baseline="0" noProof="0" dirty="0"/>
              <a:t> so </a:t>
            </a:r>
            <a:r>
              <a:rPr lang="es-ES" baseline="0" noProof="0" dirty="0" err="1"/>
              <a:t>that</a:t>
            </a:r>
            <a:r>
              <a:rPr lang="es-ES" baseline="0" noProof="0" dirty="0"/>
              <a:t> AFTER </a:t>
            </a:r>
            <a:r>
              <a:rPr lang="es-ES" baseline="0" noProof="0" dirty="0" err="1"/>
              <a:t>the</a:t>
            </a:r>
            <a:r>
              <a:rPr lang="es-ES" baseline="0" noProof="0" dirty="0"/>
              <a:t> mosquito has biten a </a:t>
            </a:r>
            <a:r>
              <a:rPr lang="es-ES" baseline="0" noProof="0" dirty="0" err="1"/>
              <a:t>person</a:t>
            </a:r>
            <a:r>
              <a:rPr lang="es-ES" baseline="0" noProof="0" dirty="0"/>
              <a:t> and </a:t>
            </a:r>
            <a:r>
              <a:rPr lang="es-ES" baseline="0" noProof="0" dirty="0" err="1"/>
              <a:t>it</a:t>
            </a:r>
            <a:r>
              <a:rPr lang="es-ES" baseline="0" noProof="0" dirty="0"/>
              <a:t> </a:t>
            </a:r>
            <a:r>
              <a:rPr lang="es-ES" baseline="0" noProof="0" dirty="0" err="1"/>
              <a:t>rests</a:t>
            </a:r>
            <a:r>
              <a:rPr lang="es-ES" baseline="0" noProof="0" dirty="0"/>
              <a:t> </a:t>
            </a:r>
            <a:r>
              <a:rPr lang="es-ES" baseline="0" noProof="0" dirty="0" err="1"/>
              <a:t>on</a:t>
            </a:r>
            <a:r>
              <a:rPr lang="es-ES" baseline="0" noProof="0" dirty="0"/>
              <a:t> </a:t>
            </a:r>
            <a:r>
              <a:rPr lang="es-ES" baseline="0" noProof="0" dirty="0" err="1"/>
              <a:t>the</a:t>
            </a:r>
            <a:r>
              <a:rPr lang="es-ES" baseline="0" noProof="0" dirty="0"/>
              <a:t> </a:t>
            </a:r>
            <a:r>
              <a:rPr lang="es-ES" baseline="0" noProof="0" dirty="0" err="1"/>
              <a:t>walls</a:t>
            </a:r>
            <a:r>
              <a:rPr lang="es-ES" baseline="0" noProof="0" dirty="0"/>
              <a:t> to </a:t>
            </a:r>
            <a:r>
              <a:rPr lang="es-ES" baseline="0" noProof="0" dirty="0" err="1"/>
              <a:t>develop</a:t>
            </a:r>
            <a:r>
              <a:rPr lang="es-ES" baseline="0" noProof="0" dirty="0"/>
              <a:t> </a:t>
            </a:r>
            <a:r>
              <a:rPr lang="es-ES" baseline="0" noProof="0" dirty="0" err="1"/>
              <a:t>the</a:t>
            </a:r>
            <a:r>
              <a:rPr lang="es-ES" baseline="0" noProof="0" dirty="0"/>
              <a:t> </a:t>
            </a:r>
            <a:r>
              <a:rPr lang="es-ES" baseline="0" noProof="0" dirty="0" err="1"/>
              <a:t>eggs</a:t>
            </a:r>
            <a:r>
              <a:rPr lang="es-ES" baseline="0" noProof="0" dirty="0"/>
              <a:t>, </a:t>
            </a:r>
            <a:r>
              <a:rPr lang="es-ES" baseline="0" noProof="0" dirty="0" err="1"/>
              <a:t>it</a:t>
            </a:r>
            <a:r>
              <a:rPr lang="es-ES" baseline="0" noProof="0" dirty="0"/>
              <a:t> </a:t>
            </a:r>
            <a:r>
              <a:rPr lang="es-ES" baseline="0" noProof="0" dirty="0" err="1"/>
              <a:t>is</a:t>
            </a:r>
            <a:r>
              <a:rPr lang="es-ES" baseline="0" noProof="0" dirty="0"/>
              <a:t> </a:t>
            </a:r>
            <a:r>
              <a:rPr lang="es-ES" baseline="0" noProof="0" dirty="0" err="1"/>
              <a:t>killed</a:t>
            </a:r>
            <a:r>
              <a:rPr lang="es-ES" baseline="0" noProof="0" dirty="0"/>
              <a:t>. </a:t>
            </a:r>
            <a:r>
              <a:rPr lang="es-ES" baseline="0" noProof="0" dirty="0" err="1"/>
              <a:t>Therefore</a:t>
            </a:r>
            <a:r>
              <a:rPr lang="es-ES" baseline="0" noProof="0" dirty="0"/>
              <a:t>, IRS </a:t>
            </a:r>
            <a:r>
              <a:rPr lang="es-ES" baseline="0" noProof="0" dirty="0" err="1"/>
              <a:t>is</a:t>
            </a:r>
            <a:r>
              <a:rPr lang="es-ES" baseline="0" noProof="0" dirty="0"/>
              <a:t> </a:t>
            </a:r>
            <a:r>
              <a:rPr lang="es-ES" baseline="0" noProof="0" dirty="0" err="1"/>
              <a:t>not</a:t>
            </a:r>
            <a:r>
              <a:rPr lang="es-ES" baseline="0" noProof="0" dirty="0"/>
              <a:t> </a:t>
            </a:r>
            <a:r>
              <a:rPr lang="es-ES" baseline="0" noProof="0" dirty="0" err="1"/>
              <a:t>an</a:t>
            </a:r>
            <a:r>
              <a:rPr lang="es-ES" baseline="0" noProof="0" dirty="0"/>
              <a:t> </a:t>
            </a:r>
            <a:r>
              <a:rPr lang="es-ES" baseline="0" noProof="0" dirty="0" err="1"/>
              <a:t>idividual</a:t>
            </a:r>
            <a:r>
              <a:rPr lang="es-ES" baseline="0" noProof="0" dirty="0"/>
              <a:t> </a:t>
            </a:r>
            <a:r>
              <a:rPr lang="es-ES" baseline="0" noProof="0" dirty="0" err="1"/>
              <a:t>protection</a:t>
            </a:r>
            <a:r>
              <a:rPr lang="es-ES" baseline="0" noProof="0" dirty="0"/>
              <a:t> </a:t>
            </a:r>
            <a:r>
              <a:rPr lang="es-ES" baseline="0" noProof="0" dirty="0" err="1"/>
              <a:t>but</a:t>
            </a:r>
            <a:r>
              <a:rPr lang="es-ES" baseline="0" noProof="0" dirty="0"/>
              <a:t> </a:t>
            </a:r>
            <a:r>
              <a:rPr lang="es-ES" baseline="0" noProof="0" dirty="0" err="1"/>
              <a:t>only</a:t>
            </a:r>
            <a:r>
              <a:rPr lang="es-ES" baseline="0" noProof="0" dirty="0"/>
              <a:t> </a:t>
            </a:r>
            <a:r>
              <a:rPr lang="es-ES" baseline="0" noProof="0" dirty="0" err="1"/>
              <a:t>works</a:t>
            </a:r>
            <a:r>
              <a:rPr lang="es-ES" baseline="0" noProof="0" dirty="0"/>
              <a:t> </a:t>
            </a:r>
            <a:r>
              <a:rPr lang="es-ES" baseline="0" noProof="0" dirty="0" err="1"/>
              <a:t>when</a:t>
            </a:r>
            <a:r>
              <a:rPr lang="es-ES" baseline="0" noProof="0" dirty="0"/>
              <a:t> </a:t>
            </a:r>
            <a:r>
              <a:rPr lang="es-ES" baseline="0" noProof="0" dirty="0" err="1"/>
              <a:t>all</a:t>
            </a:r>
            <a:r>
              <a:rPr lang="es-ES" baseline="0" noProof="0" dirty="0"/>
              <a:t> </a:t>
            </a:r>
            <a:r>
              <a:rPr lang="es-ES" baseline="0" noProof="0" dirty="0" err="1"/>
              <a:t>houses</a:t>
            </a:r>
            <a:r>
              <a:rPr lang="es-ES" baseline="0" noProof="0" dirty="0"/>
              <a:t> in a </a:t>
            </a:r>
            <a:r>
              <a:rPr lang="es-ES" baseline="0" noProof="0" dirty="0" err="1"/>
              <a:t>community</a:t>
            </a:r>
            <a:r>
              <a:rPr lang="es-ES" baseline="0" noProof="0" dirty="0"/>
              <a:t> are </a:t>
            </a:r>
            <a:r>
              <a:rPr lang="es-ES" baseline="0" noProof="0" dirty="0" err="1"/>
              <a:t>sprayed</a:t>
            </a:r>
            <a:r>
              <a:rPr lang="es-ES" baseline="0" noProof="0" dirty="0"/>
              <a:t> (at </a:t>
            </a:r>
            <a:r>
              <a:rPr lang="es-ES" baseline="0" noProof="0" dirty="0" err="1"/>
              <a:t>least</a:t>
            </a:r>
            <a:r>
              <a:rPr lang="es-ES" baseline="0" noProof="0" dirty="0"/>
              <a:t>&gt;85%) and </a:t>
            </a:r>
            <a:r>
              <a:rPr lang="es-ES" baseline="0" noProof="0" dirty="0" err="1"/>
              <a:t>the</a:t>
            </a:r>
            <a:r>
              <a:rPr lang="es-ES" baseline="0" noProof="0" dirty="0"/>
              <a:t> mosquito </a:t>
            </a:r>
            <a:r>
              <a:rPr lang="es-ES" baseline="0" noProof="0" dirty="0" err="1"/>
              <a:t>popiulation</a:t>
            </a:r>
            <a:r>
              <a:rPr lang="es-ES" baseline="0" noProof="0" dirty="0"/>
              <a:t> reduces and </a:t>
            </a:r>
            <a:r>
              <a:rPr lang="es-ES" baseline="0" noProof="0" dirty="0" err="1"/>
              <a:t>with</a:t>
            </a:r>
            <a:r>
              <a:rPr lang="es-ES" baseline="0" noProof="0" dirty="0"/>
              <a:t> </a:t>
            </a:r>
            <a:r>
              <a:rPr lang="es-ES" baseline="0" noProof="0" dirty="0" err="1"/>
              <a:t>it</a:t>
            </a:r>
            <a:r>
              <a:rPr lang="es-ES" baseline="0" noProof="0" dirty="0"/>
              <a:t> malaria </a:t>
            </a:r>
            <a:r>
              <a:rPr lang="es-ES" baseline="0" noProof="0" dirty="0" err="1"/>
              <a:t>transmission</a:t>
            </a:r>
            <a:r>
              <a:rPr lang="es-ES" baseline="0" noProof="0" dirty="0"/>
              <a:t>.</a:t>
            </a:r>
          </a:p>
          <a:p>
            <a:r>
              <a:rPr lang="es-ES" baseline="0" noProof="0" dirty="0"/>
              <a:t>In </a:t>
            </a:r>
            <a:r>
              <a:rPr lang="es-ES" baseline="0" noProof="0" dirty="0" err="1"/>
              <a:t>contrast</a:t>
            </a:r>
            <a:r>
              <a:rPr lang="es-ES" baseline="0" noProof="0" dirty="0"/>
              <a:t>, ITN </a:t>
            </a:r>
            <a:r>
              <a:rPr lang="es-ES" baseline="0" noProof="0" dirty="0" err="1"/>
              <a:t>not</a:t>
            </a:r>
            <a:r>
              <a:rPr lang="es-ES" baseline="0" noProof="0" dirty="0"/>
              <a:t> </a:t>
            </a:r>
            <a:r>
              <a:rPr lang="es-ES" baseline="0" noProof="0" dirty="0" err="1"/>
              <a:t>only</a:t>
            </a:r>
            <a:r>
              <a:rPr lang="es-ES" baseline="0" noProof="0" dirty="0"/>
              <a:t> </a:t>
            </a:r>
            <a:r>
              <a:rPr lang="es-ES" baseline="0" noProof="0" dirty="0" err="1"/>
              <a:t>kill</a:t>
            </a:r>
            <a:r>
              <a:rPr lang="es-ES" baseline="0" noProof="0" dirty="0"/>
              <a:t> </a:t>
            </a:r>
            <a:r>
              <a:rPr lang="es-ES" baseline="0" noProof="0" dirty="0" err="1"/>
              <a:t>mosquitoes</a:t>
            </a:r>
            <a:r>
              <a:rPr lang="es-ES" baseline="0" noProof="0" dirty="0"/>
              <a:t> </a:t>
            </a:r>
            <a:r>
              <a:rPr lang="es-ES" baseline="0" noProof="0" dirty="0" err="1"/>
              <a:t>on</a:t>
            </a:r>
            <a:r>
              <a:rPr lang="es-ES" baseline="0" noProof="0" dirty="0"/>
              <a:t> </a:t>
            </a:r>
            <a:r>
              <a:rPr lang="es-ES" baseline="0" noProof="0" dirty="0" err="1"/>
              <a:t>contact</a:t>
            </a:r>
            <a:r>
              <a:rPr lang="es-ES" baseline="0" noProof="0" dirty="0"/>
              <a:t>, </a:t>
            </a:r>
            <a:r>
              <a:rPr lang="es-ES" baseline="0" noProof="0" dirty="0" err="1"/>
              <a:t>but</a:t>
            </a:r>
            <a:r>
              <a:rPr lang="es-ES" baseline="0" noProof="0" dirty="0"/>
              <a:t> </a:t>
            </a:r>
            <a:r>
              <a:rPr lang="es-ES" baseline="0" noProof="0" dirty="0" err="1"/>
              <a:t>also</a:t>
            </a:r>
            <a:r>
              <a:rPr lang="es-ES" baseline="0" noProof="0" dirty="0"/>
              <a:t> </a:t>
            </a:r>
            <a:r>
              <a:rPr lang="es-ES" baseline="0" noProof="0" dirty="0" err="1"/>
              <a:t>have</a:t>
            </a:r>
            <a:r>
              <a:rPr lang="es-ES" baseline="0" noProof="0" dirty="0"/>
              <a:t> a </a:t>
            </a:r>
            <a:r>
              <a:rPr lang="es-ES" baseline="0" noProof="0" dirty="0" err="1"/>
              <a:t>direct</a:t>
            </a:r>
            <a:r>
              <a:rPr lang="es-ES" baseline="0" noProof="0" dirty="0"/>
              <a:t> </a:t>
            </a:r>
            <a:r>
              <a:rPr lang="es-ES" baseline="0" noProof="0" dirty="0" err="1"/>
              <a:t>protective</a:t>
            </a:r>
            <a:r>
              <a:rPr lang="es-ES" baseline="0" noProof="0" dirty="0"/>
              <a:t> </a:t>
            </a:r>
            <a:r>
              <a:rPr lang="es-ES" baseline="0" noProof="0" dirty="0" err="1"/>
              <a:t>effect</a:t>
            </a:r>
            <a:r>
              <a:rPr lang="es-ES" baseline="0" noProof="0" dirty="0"/>
              <a:t> </a:t>
            </a:r>
            <a:r>
              <a:rPr lang="es-ES" baseline="0" noProof="0" dirty="0" err="1"/>
              <a:t>for</a:t>
            </a:r>
            <a:r>
              <a:rPr lang="es-ES" baseline="0" noProof="0" dirty="0"/>
              <a:t> </a:t>
            </a:r>
            <a:r>
              <a:rPr lang="es-ES" baseline="0" noProof="0" dirty="0" err="1"/>
              <a:t>the</a:t>
            </a:r>
            <a:r>
              <a:rPr lang="es-ES" baseline="0" noProof="0" dirty="0"/>
              <a:t> individual as </a:t>
            </a:r>
            <a:r>
              <a:rPr lang="es-ES" baseline="0" noProof="0" dirty="0" err="1"/>
              <a:t>they</a:t>
            </a:r>
            <a:r>
              <a:rPr lang="es-ES" baseline="0" noProof="0" dirty="0"/>
              <a:t> </a:t>
            </a:r>
            <a:r>
              <a:rPr lang="es-ES" baseline="0" noProof="0" dirty="0" err="1"/>
              <a:t>put</a:t>
            </a:r>
            <a:r>
              <a:rPr lang="es-ES" baseline="0" noProof="0" dirty="0"/>
              <a:t> a </a:t>
            </a:r>
            <a:r>
              <a:rPr lang="es-ES" baseline="0" noProof="0" dirty="0" err="1"/>
              <a:t>barrier</a:t>
            </a:r>
            <a:r>
              <a:rPr lang="es-ES" baseline="0" noProof="0" dirty="0"/>
              <a:t> </a:t>
            </a:r>
            <a:r>
              <a:rPr lang="es-ES" baseline="0" noProof="0" dirty="0" err="1"/>
              <a:t>between</a:t>
            </a:r>
            <a:r>
              <a:rPr lang="es-ES" baseline="0" noProof="0" dirty="0"/>
              <a:t> </a:t>
            </a:r>
            <a:r>
              <a:rPr lang="es-ES" baseline="0" noProof="0" dirty="0" err="1"/>
              <a:t>the</a:t>
            </a:r>
            <a:r>
              <a:rPr lang="es-ES" baseline="0" noProof="0" dirty="0"/>
              <a:t> human and </a:t>
            </a:r>
            <a:r>
              <a:rPr lang="es-ES" baseline="0" noProof="0" dirty="0" err="1"/>
              <a:t>the</a:t>
            </a:r>
            <a:r>
              <a:rPr lang="es-ES" baseline="0" noProof="0" dirty="0"/>
              <a:t> mosquito.</a:t>
            </a:r>
            <a:endParaRPr lang="en-US" noProof="0" dirty="0"/>
          </a:p>
        </p:txBody>
      </p:sp>
      <p:sp>
        <p:nvSpPr>
          <p:cNvPr id="4" name="Slide Number Placeholder 3"/>
          <p:cNvSpPr>
            <a:spLocks noGrp="1"/>
          </p:cNvSpPr>
          <p:nvPr>
            <p:ph type="sldNum" sz="quarter" idx="10"/>
          </p:nvPr>
        </p:nvSpPr>
        <p:spPr/>
        <p:txBody>
          <a:bodyPr/>
          <a:lstStyle/>
          <a:p>
            <a:fld id="{2E85C5D0-C5DD-4A71-B4B8-2910B97773D3}" type="slidenum">
              <a:rPr lang="en-US" smtClean="0"/>
              <a:t>4</a:t>
            </a:fld>
            <a:endParaRPr lang="en-US"/>
          </a:p>
        </p:txBody>
      </p:sp>
    </p:spTree>
    <p:extLst>
      <p:ext uri="{BB962C8B-B14F-4D97-AF65-F5344CB8AC3E}">
        <p14:creationId xmlns:p14="http://schemas.microsoft.com/office/powerpoint/2010/main" val="341530170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dirty="0"/>
              <a:t>As a </a:t>
            </a:r>
            <a:r>
              <a:rPr lang="es-ES" dirty="0" err="1"/>
              <a:t>overall</a:t>
            </a:r>
            <a:r>
              <a:rPr lang="es-ES" dirty="0"/>
              <a:t> </a:t>
            </a:r>
            <a:r>
              <a:rPr lang="es-ES" dirty="0" err="1"/>
              <a:t>measure</a:t>
            </a:r>
            <a:r>
              <a:rPr lang="es-ES" dirty="0"/>
              <a:t> of net </a:t>
            </a:r>
            <a:r>
              <a:rPr lang="es-ES" dirty="0" err="1"/>
              <a:t>integrity</a:t>
            </a:r>
            <a:r>
              <a:rPr lang="es-ES" dirty="0"/>
              <a:t> </a:t>
            </a:r>
            <a:r>
              <a:rPr lang="es-ES" dirty="0" err="1"/>
              <a:t>we</a:t>
            </a:r>
            <a:r>
              <a:rPr lang="es-ES" dirty="0"/>
              <a:t> </a:t>
            </a:r>
            <a:r>
              <a:rPr lang="es-ES" dirty="0" err="1"/>
              <a:t>first</a:t>
            </a:r>
            <a:r>
              <a:rPr lang="es-ES" dirty="0"/>
              <a:t> </a:t>
            </a:r>
            <a:r>
              <a:rPr lang="es-ES" dirty="0" err="1"/>
              <a:t>count</a:t>
            </a:r>
            <a:r>
              <a:rPr lang="es-ES" dirty="0"/>
              <a:t> </a:t>
            </a:r>
            <a:r>
              <a:rPr lang="es-ES" dirty="0" err="1"/>
              <a:t>the</a:t>
            </a:r>
            <a:r>
              <a:rPr lang="es-ES" dirty="0"/>
              <a:t> </a:t>
            </a:r>
            <a:r>
              <a:rPr lang="es-ES" dirty="0" err="1"/>
              <a:t>number</a:t>
            </a:r>
            <a:r>
              <a:rPr lang="es-ES" dirty="0"/>
              <a:t> of </a:t>
            </a:r>
            <a:r>
              <a:rPr lang="es-ES" dirty="0" err="1"/>
              <a:t>holes</a:t>
            </a:r>
            <a:r>
              <a:rPr lang="es-ES" dirty="0"/>
              <a:t> in </a:t>
            </a:r>
            <a:r>
              <a:rPr lang="es-ES" dirty="0" err="1"/>
              <a:t>each</a:t>
            </a:r>
            <a:r>
              <a:rPr lang="es-ES" dirty="0"/>
              <a:t> </a:t>
            </a:r>
            <a:r>
              <a:rPr lang="es-ES" dirty="0" err="1"/>
              <a:t>size</a:t>
            </a:r>
            <a:r>
              <a:rPr lang="es-ES" dirty="0"/>
              <a:t> </a:t>
            </a:r>
            <a:r>
              <a:rPr lang="es-ES" dirty="0" err="1"/>
              <a:t>category</a:t>
            </a:r>
            <a:endParaRPr lang="es-ES" dirty="0"/>
          </a:p>
          <a:p>
            <a:endParaRPr lang="es-ES" dirty="0"/>
          </a:p>
          <a:p>
            <a:r>
              <a:rPr lang="es-ES" dirty="0" err="1"/>
              <a:t>Then</a:t>
            </a:r>
            <a:r>
              <a:rPr lang="es-ES" dirty="0"/>
              <a:t> </a:t>
            </a:r>
            <a:r>
              <a:rPr lang="es-ES" dirty="0" err="1"/>
              <a:t>we</a:t>
            </a:r>
            <a:r>
              <a:rPr lang="es-ES" dirty="0"/>
              <a:t> </a:t>
            </a:r>
            <a:r>
              <a:rPr lang="es-ES" dirty="0" err="1"/>
              <a:t>calculate</a:t>
            </a:r>
            <a:r>
              <a:rPr lang="es-ES" dirty="0"/>
              <a:t> </a:t>
            </a:r>
            <a:r>
              <a:rPr lang="es-ES" dirty="0" err="1"/>
              <a:t>the</a:t>
            </a:r>
            <a:r>
              <a:rPr lang="es-ES" dirty="0"/>
              <a:t> </a:t>
            </a:r>
            <a:r>
              <a:rPr lang="es-ES" dirty="0" err="1"/>
              <a:t>proportionate</a:t>
            </a:r>
            <a:r>
              <a:rPr lang="es-ES" dirty="0"/>
              <a:t> </a:t>
            </a:r>
            <a:r>
              <a:rPr lang="es-ES" dirty="0" err="1"/>
              <a:t>hole</a:t>
            </a:r>
            <a:r>
              <a:rPr lang="es-ES" dirty="0"/>
              <a:t> </a:t>
            </a:r>
            <a:r>
              <a:rPr lang="es-ES" dirty="0" err="1"/>
              <a:t>index</a:t>
            </a:r>
            <a:r>
              <a:rPr lang="es-ES" dirty="0"/>
              <a:t> </a:t>
            </a:r>
            <a:r>
              <a:rPr lang="es-ES" dirty="0" err="1"/>
              <a:t>by</a:t>
            </a:r>
            <a:r>
              <a:rPr lang="es-ES" dirty="0"/>
              <a:t> </a:t>
            </a:r>
            <a:r>
              <a:rPr lang="es-ES" dirty="0" err="1"/>
              <a:t>multiplying</a:t>
            </a:r>
            <a:r>
              <a:rPr lang="es-ES" dirty="0"/>
              <a:t> </a:t>
            </a:r>
            <a:r>
              <a:rPr lang="es-ES" dirty="0" err="1"/>
              <a:t>the</a:t>
            </a:r>
            <a:r>
              <a:rPr lang="es-ES" dirty="0"/>
              <a:t> </a:t>
            </a:r>
            <a:r>
              <a:rPr lang="es-ES" dirty="0" err="1"/>
              <a:t>number</a:t>
            </a:r>
            <a:r>
              <a:rPr lang="es-ES" dirty="0"/>
              <a:t> of </a:t>
            </a:r>
            <a:r>
              <a:rPr lang="es-ES" dirty="0" err="1"/>
              <a:t>holes</a:t>
            </a:r>
            <a:r>
              <a:rPr lang="es-ES" dirty="0"/>
              <a:t> </a:t>
            </a:r>
            <a:r>
              <a:rPr lang="es-ES" dirty="0" err="1"/>
              <a:t>with</a:t>
            </a:r>
            <a:r>
              <a:rPr lang="es-ES" dirty="0"/>
              <a:t> a </a:t>
            </a:r>
            <a:r>
              <a:rPr lang="es-ES" dirty="0" err="1"/>
              <a:t>weight</a:t>
            </a:r>
            <a:r>
              <a:rPr lang="es-ES" dirty="0"/>
              <a:t> </a:t>
            </a:r>
            <a:r>
              <a:rPr lang="es-ES" dirty="0" err="1"/>
              <a:t>for</a:t>
            </a:r>
            <a:r>
              <a:rPr lang="es-ES" dirty="0"/>
              <a:t> </a:t>
            </a:r>
            <a:r>
              <a:rPr lang="es-ES" dirty="0" err="1"/>
              <a:t>that</a:t>
            </a:r>
            <a:r>
              <a:rPr lang="es-ES" dirty="0"/>
              <a:t> </a:t>
            </a:r>
            <a:r>
              <a:rPr lang="es-ES" dirty="0" err="1"/>
              <a:t>size</a:t>
            </a:r>
            <a:r>
              <a:rPr lang="es-ES" dirty="0"/>
              <a:t> </a:t>
            </a:r>
            <a:r>
              <a:rPr lang="es-ES" dirty="0" err="1"/>
              <a:t>category</a:t>
            </a:r>
            <a:r>
              <a:rPr lang="es-ES" dirty="0"/>
              <a:t> and </a:t>
            </a:r>
            <a:r>
              <a:rPr lang="es-ES" dirty="0" err="1"/>
              <a:t>this</a:t>
            </a:r>
            <a:r>
              <a:rPr lang="es-ES" dirty="0"/>
              <a:t> </a:t>
            </a:r>
            <a:r>
              <a:rPr lang="es-ES" dirty="0" err="1"/>
              <a:t>weight</a:t>
            </a:r>
            <a:r>
              <a:rPr lang="es-ES" dirty="0"/>
              <a:t> </a:t>
            </a:r>
            <a:r>
              <a:rPr lang="es-ES" dirty="0" err="1"/>
              <a:t>is</a:t>
            </a:r>
            <a:r>
              <a:rPr lang="es-ES" dirty="0"/>
              <a:t> </a:t>
            </a:r>
            <a:r>
              <a:rPr lang="es-ES" dirty="0" err="1"/>
              <a:t>the</a:t>
            </a:r>
            <a:r>
              <a:rPr lang="es-ES" dirty="0"/>
              <a:t> ratio in </a:t>
            </a:r>
            <a:r>
              <a:rPr lang="es-ES" dirty="0" err="1"/>
              <a:t>size</a:t>
            </a:r>
            <a:r>
              <a:rPr lang="es-ES" dirty="0"/>
              <a:t> </a:t>
            </a:r>
            <a:r>
              <a:rPr lang="es-ES" dirty="0" err="1"/>
              <a:t>between</a:t>
            </a:r>
            <a:r>
              <a:rPr lang="es-ES" dirty="0"/>
              <a:t> </a:t>
            </a:r>
            <a:r>
              <a:rPr lang="es-ES" dirty="0" err="1"/>
              <a:t>that</a:t>
            </a:r>
            <a:r>
              <a:rPr lang="es-ES" dirty="0"/>
              <a:t> </a:t>
            </a:r>
            <a:r>
              <a:rPr lang="es-ES" dirty="0" err="1"/>
              <a:t>size</a:t>
            </a:r>
            <a:r>
              <a:rPr lang="es-ES" dirty="0"/>
              <a:t> </a:t>
            </a:r>
            <a:r>
              <a:rPr lang="es-ES" dirty="0" err="1"/>
              <a:t>category</a:t>
            </a:r>
            <a:r>
              <a:rPr lang="es-ES" dirty="0"/>
              <a:t> and </a:t>
            </a:r>
            <a:r>
              <a:rPr lang="es-ES" dirty="0" err="1"/>
              <a:t>the</a:t>
            </a:r>
            <a:r>
              <a:rPr lang="es-ES" dirty="0"/>
              <a:t> </a:t>
            </a:r>
            <a:r>
              <a:rPr lang="es-ES" dirty="0" err="1"/>
              <a:t>smallest</a:t>
            </a:r>
            <a:r>
              <a:rPr lang="es-ES" dirty="0"/>
              <a:t> </a:t>
            </a:r>
            <a:r>
              <a:rPr lang="es-ES" dirty="0" err="1"/>
              <a:t>size</a:t>
            </a:r>
            <a:r>
              <a:rPr lang="es-ES" dirty="0"/>
              <a:t> </a:t>
            </a:r>
            <a:r>
              <a:rPr lang="es-ES" dirty="0" err="1"/>
              <a:t>category</a:t>
            </a:r>
            <a:r>
              <a:rPr lang="es-ES" dirty="0"/>
              <a:t>. </a:t>
            </a:r>
            <a:r>
              <a:rPr lang="es-ES" dirty="0" err="1"/>
              <a:t>This</a:t>
            </a:r>
            <a:r>
              <a:rPr lang="es-ES" dirty="0"/>
              <a:t> </a:t>
            </a:r>
            <a:r>
              <a:rPr lang="es-ES" dirty="0" err="1"/>
              <a:t>means</a:t>
            </a:r>
            <a:r>
              <a:rPr lang="es-ES" dirty="0"/>
              <a:t> </a:t>
            </a:r>
            <a:r>
              <a:rPr lang="es-ES" dirty="0" err="1"/>
              <a:t>that</a:t>
            </a:r>
            <a:r>
              <a:rPr lang="es-ES" dirty="0"/>
              <a:t> </a:t>
            </a:r>
            <a:r>
              <a:rPr lang="es-ES" dirty="0" err="1"/>
              <a:t>the</a:t>
            </a:r>
            <a:r>
              <a:rPr lang="es-ES" dirty="0"/>
              <a:t> </a:t>
            </a:r>
            <a:r>
              <a:rPr lang="es-ES" dirty="0" err="1"/>
              <a:t>resulting</a:t>
            </a:r>
            <a:r>
              <a:rPr lang="es-ES" dirty="0"/>
              <a:t> sum (</a:t>
            </a:r>
            <a:r>
              <a:rPr lang="es-ES" dirty="0" err="1"/>
              <a:t>the</a:t>
            </a:r>
            <a:r>
              <a:rPr lang="es-ES" dirty="0"/>
              <a:t> PHI) </a:t>
            </a:r>
            <a:r>
              <a:rPr lang="es-ES" dirty="0" err="1"/>
              <a:t>is</a:t>
            </a:r>
            <a:r>
              <a:rPr lang="es-ES" dirty="0"/>
              <a:t> </a:t>
            </a:r>
            <a:r>
              <a:rPr lang="es-ES" dirty="0" err="1"/>
              <a:t>proportionate</a:t>
            </a:r>
            <a:r>
              <a:rPr lang="es-ES" dirty="0"/>
              <a:t> to </a:t>
            </a:r>
            <a:r>
              <a:rPr lang="es-ES" dirty="0" err="1"/>
              <a:t>the</a:t>
            </a:r>
            <a:r>
              <a:rPr lang="es-ES" dirty="0"/>
              <a:t> total </a:t>
            </a:r>
            <a:r>
              <a:rPr lang="es-ES" dirty="0" err="1"/>
              <a:t>surface</a:t>
            </a:r>
            <a:r>
              <a:rPr lang="es-ES" dirty="0"/>
              <a:t> </a:t>
            </a:r>
            <a:r>
              <a:rPr lang="es-ES" dirty="0" err="1"/>
              <a:t>area</a:t>
            </a:r>
            <a:r>
              <a:rPr lang="es-ES" dirty="0"/>
              <a:t> of </a:t>
            </a:r>
            <a:r>
              <a:rPr lang="es-ES" dirty="0" err="1"/>
              <a:t>holes</a:t>
            </a:r>
            <a:r>
              <a:rPr lang="es-ES" dirty="0"/>
              <a:t> in </a:t>
            </a:r>
            <a:r>
              <a:rPr lang="es-ES" dirty="0" err="1"/>
              <a:t>the</a:t>
            </a:r>
            <a:r>
              <a:rPr lang="es-ES" dirty="0"/>
              <a:t> net.</a:t>
            </a:r>
            <a:endParaRPr lang="en-US" dirty="0"/>
          </a:p>
        </p:txBody>
      </p:sp>
      <p:sp>
        <p:nvSpPr>
          <p:cNvPr id="4" name="Slide Number Placeholder 3"/>
          <p:cNvSpPr>
            <a:spLocks noGrp="1"/>
          </p:cNvSpPr>
          <p:nvPr>
            <p:ph type="sldNum" sz="quarter" idx="10"/>
          </p:nvPr>
        </p:nvSpPr>
        <p:spPr/>
        <p:txBody>
          <a:bodyPr/>
          <a:lstStyle/>
          <a:p>
            <a:fld id="{2E85C5D0-C5DD-4A71-B4B8-2910B97773D3}" type="slidenum">
              <a:rPr lang="en-US" smtClean="0"/>
              <a:t>32</a:t>
            </a:fld>
            <a:endParaRPr lang="en-US"/>
          </a:p>
        </p:txBody>
      </p:sp>
    </p:spTree>
    <p:extLst>
      <p:ext uri="{BB962C8B-B14F-4D97-AF65-F5344CB8AC3E}">
        <p14:creationId xmlns:p14="http://schemas.microsoft.com/office/powerpoint/2010/main" val="62695041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dirty="0"/>
              <a:t>So </a:t>
            </a:r>
            <a:r>
              <a:rPr lang="es-ES" dirty="0" err="1"/>
              <a:t>with</a:t>
            </a:r>
            <a:r>
              <a:rPr lang="es-ES" dirty="0"/>
              <a:t> </a:t>
            </a:r>
            <a:r>
              <a:rPr lang="es-ES" dirty="0" err="1"/>
              <a:t>the</a:t>
            </a:r>
            <a:r>
              <a:rPr lang="es-ES" dirty="0"/>
              <a:t> PHI </a:t>
            </a:r>
            <a:r>
              <a:rPr lang="es-ES" dirty="0" err="1"/>
              <a:t>we</a:t>
            </a:r>
            <a:r>
              <a:rPr lang="es-ES" dirty="0"/>
              <a:t> </a:t>
            </a:r>
            <a:r>
              <a:rPr lang="es-ES" dirty="0" err="1"/>
              <a:t>have</a:t>
            </a:r>
            <a:r>
              <a:rPr lang="es-ES" dirty="0"/>
              <a:t> a single “</a:t>
            </a:r>
            <a:r>
              <a:rPr lang="es-ES" dirty="0" err="1"/>
              <a:t>damage</a:t>
            </a:r>
            <a:r>
              <a:rPr lang="es-ES" dirty="0"/>
              <a:t> </a:t>
            </a:r>
            <a:r>
              <a:rPr lang="es-ES" dirty="0" err="1"/>
              <a:t>value</a:t>
            </a:r>
            <a:r>
              <a:rPr lang="es-ES" dirty="0"/>
              <a:t>” </a:t>
            </a:r>
            <a:r>
              <a:rPr lang="es-ES" dirty="0" err="1"/>
              <a:t>for</a:t>
            </a:r>
            <a:r>
              <a:rPr lang="es-ES" dirty="0"/>
              <a:t> </a:t>
            </a:r>
            <a:r>
              <a:rPr lang="es-ES" dirty="0" err="1"/>
              <a:t>each</a:t>
            </a:r>
            <a:r>
              <a:rPr lang="es-ES" dirty="0"/>
              <a:t> </a:t>
            </a:r>
            <a:r>
              <a:rPr lang="es-ES" dirty="0" err="1"/>
              <a:t>surviving</a:t>
            </a:r>
            <a:r>
              <a:rPr lang="es-ES" dirty="0"/>
              <a:t> net. </a:t>
            </a:r>
          </a:p>
          <a:p>
            <a:endParaRPr lang="es-ES" dirty="0"/>
          </a:p>
          <a:p>
            <a:r>
              <a:rPr lang="es-ES" dirty="0" err="1"/>
              <a:t>We</a:t>
            </a:r>
            <a:r>
              <a:rPr lang="es-ES" dirty="0"/>
              <a:t> </a:t>
            </a:r>
            <a:r>
              <a:rPr lang="es-ES" dirty="0" err="1"/>
              <a:t>now</a:t>
            </a:r>
            <a:r>
              <a:rPr lang="es-ES" dirty="0"/>
              <a:t> use </a:t>
            </a:r>
            <a:r>
              <a:rPr lang="es-ES" dirty="0" err="1"/>
              <a:t>cut-offs</a:t>
            </a:r>
            <a:r>
              <a:rPr lang="es-ES" dirty="0"/>
              <a:t> to divide</a:t>
            </a:r>
            <a:r>
              <a:rPr lang="es-ES" baseline="0" dirty="0"/>
              <a:t> </a:t>
            </a:r>
            <a:r>
              <a:rPr lang="es-ES" baseline="0" dirty="0" err="1"/>
              <a:t>different</a:t>
            </a:r>
            <a:r>
              <a:rPr lang="es-ES" baseline="0" dirty="0"/>
              <a:t> </a:t>
            </a:r>
            <a:r>
              <a:rPr lang="es-ES" baseline="0" dirty="0" err="1"/>
              <a:t>groups</a:t>
            </a:r>
            <a:r>
              <a:rPr lang="es-ES" baseline="0" dirty="0"/>
              <a:t> of nets in  </a:t>
            </a:r>
            <a:r>
              <a:rPr lang="es-ES" baseline="0" dirty="0" err="1"/>
              <a:t>our</a:t>
            </a:r>
            <a:r>
              <a:rPr lang="es-ES" baseline="0" dirty="0"/>
              <a:t> </a:t>
            </a:r>
            <a:r>
              <a:rPr lang="es-ES" baseline="0" dirty="0" err="1"/>
              <a:t>study</a:t>
            </a:r>
            <a:r>
              <a:rPr lang="es-ES" baseline="0" dirty="0"/>
              <a:t> </a:t>
            </a:r>
            <a:r>
              <a:rPr lang="es-ES" baseline="0" dirty="0" err="1"/>
              <a:t>sample</a:t>
            </a:r>
            <a:r>
              <a:rPr lang="es-ES" baseline="0" dirty="0"/>
              <a:t>: </a:t>
            </a:r>
            <a:r>
              <a:rPr lang="es-ES" baseline="0" dirty="0" err="1"/>
              <a:t>those</a:t>
            </a:r>
            <a:r>
              <a:rPr lang="es-ES" baseline="0" dirty="0"/>
              <a:t> in </a:t>
            </a:r>
            <a:r>
              <a:rPr lang="es-ES" baseline="0" dirty="0" err="1"/>
              <a:t>good</a:t>
            </a:r>
            <a:r>
              <a:rPr lang="es-ES" baseline="0" dirty="0"/>
              <a:t> </a:t>
            </a:r>
            <a:r>
              <a:rPr lang="es-ES" baseline="0" dirty="0" err="1"/>
              <a:t>condition</a:t>
            </a:r>
            <a:r>
              <a:rPr lang="es-ES" baseline="0" dirty="0"/>
              <a:t>, </a:t>
            </a:r>
            <a:r>
              <a:rPr lang="es-ES" baseline="0" dirty="0" err="1"/>
              <a:t>those</a:t>
            </a:r>
            <a:r>
              <a:rPr lang="es-ES" baseline="0" dirty="0"/>
              <a:t> </a:t>
            </a:r>
            <a:r>
              <a:rPr lang="es-ES" baseline="0" dirty="0" err="1"/>
              <a:t>damaged</a:t>
            </a:r>
            <a:r>
              <a:rPr lang="es-ES" baseline="0" dirty="0"/>
              <a:t> and </a:t>
            </a:r>
            <a:r>
              <a:rPr lang="es-ES" baseline="0" dirty="0" err="1"/>
              <a:t>those</a:t>
            </a:r>
            <a:r>
              <a:rPr lang="es-ES" baseline="0" dirty="0"/>
              <a:t> </a:t>
            </a:r>
            <a:r>
              <a:rPr lang="es-ES" baseline="0" dirty="0" err="1"/>
              <a:t>considered</a:t>
            </a:r>
            <a:r>
              <a:rPr lang="es-ES" baseline="0" dirty="0"/>
              <a:t> </a:t>
            </a:r>
            <a:r>
              <a:rPr lang="es-ES" baseline="0" dirty="0" err="1"/>
              <a:t>too</a:t>
            </a:r>
            <a:r>
              <a:rPr lang="es-ES" baseline="0" dirty="0"/>
              <a:t> </a:t>
            </a:r>
            <a:r>
              <a:rPr lang="es-ES" baseline="0" dirty="0" err="1"/>
              <a:t>torn</a:t>
            </a:r>
            <a:r>
              <a:rPr lang="es-ES" baseline="0" dirty="0"/>
              <a:t> to be of </a:t>
            </a:r>
            <a:r>
              <a:rPr lang="es-ES" baseline="0" dirty="0" err="1"/>
              <a:t>further</a:t>
            </a:r>
            <a:r>
              <a:rPr lang="es-ES" baseline="0" dirty="0"/>
              <a:t> use. </a:t>
            </a:r>
            <a:r>
              <a:rPr lang="es-ES" baseline="0" dirty="0" err="1"/>
              <a:t>We</a:t>
            </a:r>
            <a:r>
              <a:rPr lang="es-ES" baseline="0" dirty="0"/>
              <a:t> </a:t>
            </a:r>
            <a:r>
              <a:rPr lang="es-ES" baseline="0" dirty="0" err="1"/>
              <a:t>call</a:t>
            </a:r>
            <a:r>
              <a:rPr lang="es-ES" baseline="0" dirty="0"/>
              <a:t> </a:t>
            </a:r>
            <a:r>
              <a:rPr lang="es-ES" baseline="0" dirty="0" err="1"/>
              <a:t>the</a:t>
            </a:r>
            <a:r>
              <a:rPr lang="es-ES" baseline="0" dirty="0"/>
              <a:t> </a:t>
            </a:r>
            <a:r>
              <a:rPr lang="es-ES" baseline="0" dirty="0" err="1"/>
              <a:t>good</a:t>
            </a:r>
            <a:r>
              <a:rPr lang="es-ES" baseline="0" dirty="0"/>
              <a:t> and </a:t>
            </a:r>
            <a:r>
              <a:rPr lang="es-ES" baseline="0" dirty="0" err="1"/>
              <a:t>damaged</a:t>
            </a:r>
            <a:r>
              <a:rPr lang="es-ES" baseline="0" dirty="0"/>
              <a:t> nets “</a:t>
            </a:r>
            <a:r>
              <a:rPr lang="es-ES" baseline="0" dirty="0" err="1"/>
              <a:t>serviceable</a:t>
            </a:r>
            <a:r>
              <a:rPr lang="es-ES" baseline="0" dirty="0"/>
              <a:t>” as </a:t>
            </a:r>
            <a:r>
              <a:rPr lang="es-ES" baseline="0" dirty="0" err="1"/>
              <a:t>we</a:t>
            </a:r>
            <a:r>
              <a:rPr lang="es-ES" baseline="0" dirty="0"/>
              <a:t> </a:t>
            </a:r>
            <a:r>
              <a:rPr lang="es-ES" baseline="0" dirty="0" err="1"/>
              <a:t>currently</a:t>
            </a:r>
            <a:r>
              <a:rPr lang="es-ES" baseline="0" dirty="0"/>
              <a:t> </a:t>
            </a:r>
            <a:r>
              <a:rPr lang="es-ES" baseline="0" dirty="0" err="1"/>
              <a:t>think</a:t>
            </a:r>
            <a:r>
              <a:rPr lang="es-ES" baseline="0" dirty="0"/>
              <a:t> </a:t>
            </a:r>
            <a:r>
              <a:rPr lang="es-ES" baseline="0" dirty="0" err="1"/>
              <a:t>that</a:t>
            </a:r>
            <a:r>
              <a:rPr lang="es-ES" baseline="0" dirty="0"/>
              <a:t> </a:t>
            </a:r>
            <a:r>
              <a:rPr lang="es-ES" baseline="0" dirty="0" err="1"/>
              <a:t>they</a:t>
            </a:r>
            <a:r>
              <a:rPr lang="es-ES" baseline="0" dirty="0"/>
              <a:t> are </a:t>
            </a:r>
            <a:r>
              <a:rPr lang="es-ES" baseline="0" dirty="0" err="1"/>
              <a:t>still</a:t>
            </a:r>
            <a:r>
              <a:rPr lang="es-ES" baseline="0" dirty="0"/>
              <a:t> </a:t>
            </a:r>
            <a:r>
              <a:rPr lang="es-ES" baseline="0" dirty="0" err="1"/>
              <a:t>safe</a:t>
            </a:r>
            <a:r>
              <a:rPr lang="es-ES" baseline="0" dirty="0"/>
              <a:t> to be </a:t>
            </a:r>
            <a:r>
              <a:rPr lang="es-ES" baseline="0" dirty="0" err="1"/>
              <a:t>used</a:t>
            </a:r>
            <a:r>
              <a:rPr lang="es-ES" baseline="0" dirty="0"/>
              <a:t> </a:t>
            </a:r>
            <a:r>
              <a:rPr lang="es-ES" baseline="0" dirty="0" err="1"/>
              <a:t>if</a:t>
            </a:r>
            <a:r>
              <a:rPr lang="es-ES" baseline="0" dirty="0"/>
              <a:t> </a:t>
            </a:r>
            <a:r>
              <a:rPr lang="es-ES" baseline="0" dirty="0" err="1"/>
              <a:t>there</a:t>
            </a:r>
            <a:r>
              <a:rPr lang="es-ES" baseline="0" dirty="0"/>
              <a:t> </a:t>
            </a:r>
            <a:r>
              <a:rPr lang="es-ES" baseline="0" dirty="0" err="1"/>
              <a:t>is</a:t>
            </a:r>
            <a:r>
              <a:rPr lang="es-ES" baseline="0" dirty="0"/>
              <a:t> </a:t>
            </a:r>
            <a:r>
              <a:rPr lang="es-ES" baseline="0" dirty="0" err="1"/>
              <a:t>enough</a:t>
            </a:r>
            <a:r>
              <a:rPr lang="es-ES" baseline="0" dirty="0"/>
              <a:t> </a:t>
            </a:r>
            <a:r>
              <a:rPr lang="es-ES" baseline="0" dirty="0" err="1"/>
              <a:t>insecticde</a:t>
            </a:r>
            <a:r>
              <a:rPr lang="es-ES" baseline="0" dirty="0"/>
              <a:t> </a:t>
            </a:r>
            <a:r>
              <a:rPr lang="es-ES" baseline="0" dirty="0" err="1"/>
              <a:t>on</a:t>
            </a:r>
            <a:r>
              <a:rPr lang="es-ES" baseline="0" dirty="0"/>
              <a:t> </a:t>
            </a:r>
            <a:r>
              <a:rPr lang="es-ES" baseline="0" dirty="0" err="1"/>
              <a:t>them</a:t>
            </a:r>
            <a:r>
              <a:rPr lang="es-ES" baseline="0" dirty="0"/>
              <a:t>.</a:t>
            </a:r>
          </a:p>
          <a:p>
            <a:endParaRPr lang="es-ES" baseline="0" dirty="0"/>
          </a:p>
          <a:p>
            <a:r>
              <a:rPr lang="es-ES" baseline="0" dirty="0" err="1"/>
              <a:t>The</a:t>
            </a:r>
            <a:r>
              <a:rPr lang="es-ES" baseline="0" dirty="0"/>
              <a:t> </a:t>
            </a:r>
            <a:r>
              <a:rPr lang="es-ES" baseline="0" dirty="0" err="1"/>
              <a:t>cut</a:t>
            </a:r>
            <a:r>
              <a:rPr lang="es-ES" baseline="0" dirty="0"/>
              <a:t>-off </a:t>
            </a:r>
            <a:r>
              <a:rPr lang="es-ES" baseline="0" dirty="0" err="1"/>
              <a:t>values</a:t>
            </a:r>
            <a:r>
              <a:rPr lang="es-ES" baseline="0" dirty="0"/>
              <a:t> in PHI are </a:t>
            </a:r>
            <a:r>
              <a:rPr lang="es-ES" baseline="0" dirty="0" err="1"/>
              <a:t>based</a:t>
            </a:r>
            <a:r>
              <a:rPr lang="es-ES" baseline="0" dirty="0"/>
              <a:t> </a:t>
            </a:r>
            <a:r>
              <a:rPr lang="es-ES" baseline="0" dirty="0" err="1"/>
              <a:t>on</a:t>
            </a:r>
            <a:r>
              <a:rPr lang="es-ES" baseline="0" dirty="0"/>
              <a:t> </a:t>
            </a:r>
            <a:r>
              <a:rPr lang="es-ES" baseline="0" dirty="0" err="1"/>
              <a:t>our</a:t>
            </a:r>
            <a:r>
              <a:rPr lang="es-ES" baseline="0" dirty="0"/>
              <a:t> </a:t>
            </a:r>
            <a:r>
              <a:rPr lang="es-ES" baseline="0" dirty="0" err="1"/>
              <a:t>current</a:t>
            </a:r>
            <a:r>
              <a:rPr lang="es-ES" baseline="0" dirty="0"/>
              <a:t> </a:t>
            </a:r>
            <a:r>
              <a:rPr lang="es-ES" baseline="0" dirty="0" err="1"/>
              <a:t>best</a:t>
            </a:r>
            <a:r>
              <a:rPr lang="es-ES" baseline="0" dirty="0"/>
              <a:t> </a:t>
            </a:r>
            <a:r>
              <a:rPr lang="es-ES" baseline="0" dirty="0" err="1"/>
              <a:t>estimates</a:t>
            </a:r>
            <a:r>
              <a:rPr lang="es-ES" baseline="0" dirty="0"/>
              <a:t> </a:t>
            </a:r>
            <a:r>
              <a:rPr lang="es-ES" baseline="0" dirty="0" err="1"/>
              <a:t>but</a:t>
            </a:r>
            <a:r>
              <a:rPr lang="es-ES" baseline="0" dirty="0"/>
              <a:t> </a:t>
            </a:r>
            <a:r>
              <a:rPr lang="es-ES" baseline="0" dirty="0" err="1"/>
              <a:t>may</a:t>
            </a:r>
            <a:r>
              <a:rPr lang="es-ES" baseline="0" dirty="0"/>
              <a:t> </a:t>
            </a:r>
            <a:r>
              <a:rPr lang="es-ES" baseline="0" dirty="0" err="1"/>
              <a:t>change</a:t>
            </a:r>
            <a:r>
              <a:rPr lang="es-ES" baseline="0" dirty="0"/>
              <a:t> in </a:t>
            </a:r>
            <a:r>
              <a:rPr lang="es-ES" baseline="0" dirty="0" err="1"/>
              <a:t>the</a:t>
            </a:r>
            <a:r>
              <a:rPr lang="es-ES" baseline="0" dirty="0"/>
              <a:t> </a:t>
            </a:r>
            <a:r>
              <a:rPr lang="es-ES" baseline="0" dirty="0" err="1"/>
              <a:t>future</a:t>
            </a:r>
            <a:r>
              <a:rPr lang="es-ES" baseline="0" dirty="0"/>
              <a:t> once </a:t>
            </a:r>
            <a:r>
              <a:rPr lang="es-ES" baseline="0" dirty="0" err="1"/>
              <a:t>we</a:t>
            </a:r>
            <a:r>
              <a:rPr lang="es-ES" baseline="0" dirty="0"/>
              <a:t> </a:t>
            </a:r>
            <a:r>
              <a:rPr lang="es-ES" baseline="0" dirty="0" err="1"/>
              <a:t>know</a:t>
            </a:r>
            <a:r>
              <a:rPr lang="es-ES" baseline="0" dirty="0"/>
              <a:t> more.</a:t>
            </a:r>
            <a:endParaRPr lang="en-US" dirty="0"/>
          </a:p>
        </p:txBody>
      </p:sp>
      <p:sp>
        <p:nvSpPr>
          <p:cNvPr id="4" name="Slide Number Placeholder 3"/>
          <p:cNvSpPr>
            <a:spLocks noGrp="1"/>
          </p:cNvSpPr>
          <p:nvPr>
            <p:ph type="sldNum" sz="quarter" idx="10"/>
          </p:nvPr>
        </p:nvSpPr>
        <p:spPr/>
        <p:txBody>
          <a:bodyPr/>
          <a:lstStyle/>
          <a:p>
            <a:fld id="{2E85C5D0-C5DD-4A71-B4B8-2910B97773D3}" type="slidenum">
              <a:rPr lang="en-US" smtClean="0"/>
              <a:t>33</a:t>
            </a:fld>
            <a:endParaRPr lang="en-US"/>
          </a:p>
        </p:txBody>
      </p:sp>
    </p:spTree>
    <p:extLst>
      <p:ext uri="{BB962C8B-B14F-4D97-AF65-F5344CB8AC3E}">
        <p14:creationId xmlns:p14="http://schemas.microsoft.com/office/powerpoint/2010/main" val="152594102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dirty="0" err="1"/>
              <a:t>It</a:t>
            </a:r>
            <a:r>
              <a:rPr lang="es-ES" dirty="0"/>
              <a:t> </a:t>
            </a:r>
            <a:r>
              <a:rPr lang="es-ES" dirty="0" err="1"/>
              <a:t>is</a:t>
            </a:r>
            <a:r>
              <a:rPr lang="es-ES" dirty="0"/>
              <a:t> </a:t>
            </a:r>
            <a:r>
              <a:rPr lang="es-ES" dirty="0" err="1"/>
              <a:t>critical</a:t>
            </a:r>
            <a:r>
              <a:rPr lang="es-ES" dirty="0"/>
              <a:t> </a:t>
            </a:r>
            <a:r>
              <a:rPr lang="es-ES" dirty="0" err="1"/>
              <a:t>that</a:t>
            </a:r>
            <a:r>
              <a:rPr lang="es-ES" dirty="0"/>
              <a:t> </a:t>
            </a:r>
            <a:r>
              <a:rPr lang="es-ES" dirty="0" err="1"/>
              <a:t>for</a:t>
            </a:r>
            <a:r>
              <a:rPr lang="es-ES" dirty="0"/>
              <a:t> </a:t>
            </a:r>
            <a:r>
              <a:rPr lang="es-ES" dirty="0" err="1"/>
              <a:t>physical</a:t>
            </a:r>
            <a:r>
              <a:rPr lang="es-ES" dirty="0"/>
              <a:t> </a:t>
            </a:r>
            <a:r>
              <a:rPr lang="es-ES" dirty="0" err="1"/>
              <a:t>durability</a:t>
            </a:r>
            <a:r>
              <a:rPr lang="es-ES" dirty="0"/>
              <a:t> </a:t>
            </a:r>
            <a:r>
              <a:rPr lang="es-ES" dirty="0" err="1"/>
              <a:t>always</a:t>
            </a:r>
            <a:r>
              <a:rPr lang="es-ES" baseline="0" dirty="0"/>
              <a:t> </a:t>
            </a:r>
            <a:r>
              <a:rPr lang="es-ES" baseline="0" dirty="0" err="1"/>
              <a:t>both</a:t>
            </a:r>
            <a:r>
              <a:rPr lang="es-ES" baseline="0" dirty="0"/>
              <a:t> </a:t>
            </a:r>
            <a:r>
              <a:rPr lang="es-ES" baseline="0" dirty="0" err="1"/>
              <a:t>aspect</a:t>
            </a:r>
            <a:r>
              <a:rPr lang="es-ES" baseline="0" dirty="0"/>
              <a:t>, </a:t>
            </a:r>
            <a:r>
              <a:rPr lang="es-ES" baseline="0" dirty="0" err="1"/>
              <a:t>attrition</a:t>
            </a:r>
            <a:r>
              <a:rPr lang="es-ES" baseline="0" dirty="0"/>
              <a:t> </a:t>
            </a:r>
            <a:r>
              <a:rPr lang="es-ES" baseline="0" dirty="0" err="1"/>
              <a:t>due</a:t>
            </a:r>
            <a:r>
              <a:rPr lang="es-ES" baseline="0" dirty="0"/>
              <a:t> to </a:t>
            </a:r>
            <a:r>
              <a:rPr lang="es-ES" baseline="0" dirty="0" err="1"/>
              <a:t>wear</a:t>
            </a:r>
            <a:r>
              <a:rPr lang="es-ES" baseline="0" dirty="0"/>
              <a:t> and </a:t>
            </a:r>
            <a:r>
              <a:rPr lang="es-ES" baseline="0" dirty="0" err="1"/>
              <a:t>tear</a:t>
            </a:r>
            <a:r>
              <a:rPr lang="es-ES" baseline="0" dirty="0"/>
              <a:t> AND </a:t>
            </a:r>
            <a:r>
              <a:rPr lang="es-ES" baseline="0" dirty="0" err="1"/>
              <a:t>physical</a:t>
            </a:r>
            <a:r>
              <a:rPr lang="es-ES" baseline="0" dirty="0"/>
              <a:t> </a:t>
            </a:r>
            <a:r>
              <a:rPr lang="es-ES" baseline="0" dirty="0" err="1"/>
              <a:t>integrity</a:t>
            </a:r>
            <a:r>
              <a:rPr lang="es-ES" baseline="0" dirty="0"/>
              <a:t> </a:t>
            </a:r>
            <a:r>
              <a:rPr lang="es-ES" baseline="0" dirty="0" err="1"/>
              <a:t>is</a:t>
            </a:r>
            <a:r>
              <a:rPr lang="es-ES" baseline="0" dirty="0"/>
              <a:t> </a:t>
            </a:r>
            <a:r>
              <a:rPr lang="es-ES" baseline="0" dirty="0" err="1"/>
              <a:t>measured</a:t>
            </a:r>
            <a:r>
              <a:rPr lang="es-ES" baseline="0" dirty="0"/>
              <a:t> and </a:t>
            </a:r>
            <a:r>
              <a:rPr lang="es-ES" baseline="0" dirty="0" err="1"/>
              <a:t>not</a:t>
            </a:r>
            <a:r>
              <a:rPr lang="es-ES" baseline="0" dirty="0"/>
              <a:t> </a:t>
            </a:r>
            <a:r>
              <a:rPr lang="es-ES" baseline="0" dirty="0" err="1"/>
              <a:t>only</a:t>
            </a:r>
            <a:r>
              <a:rPr lang="es-ES" baseline="0" dirty="0"/>
              <a:t> </a:t>
            </a:r>
            <a:r>
              <a:rPr lang="es-ES" baseline="0" dirty="0" err="1"/>
              <a:t>one</a:t>
            </a:r>
            <a:r>
              <a:rPr lang="es-ES" baseline="0" dirty="0"/>
              <a:t> </a:t>
            </a:r>
            <a:r>
              <a:rPr lang="es-ES" baseline="0" dirty="0" err="1"/>
              <a:t>or</a:t>
            </a:r>
            <a:r>
              <a:rPr lang="es-ES" baseline="0" dirty="0"/>
              <a:t> </a:t>
            </a:r>
            <a:r>
              <a:rPr lang="es-ES" baseline="0" dirty="0" err="1"/>
              <a:t>the</a:t>
            </a:r>
            <a:r>
              <a:rPr lang="es-ES" baseline="0" dirty="0"/>
              <a:t> </a:t>
            </a:r>
            <a:r>
              <a:rPr lang="es-ES" baseline="0" dirty="0" err="1"/>
              <a:t>other</a:t>
            </a:r>
            <a:r>
              <a:rPr lang="es-ES" baseline="0" dirty="0"/>
              <a:t>. </a:t>
            </a:r>
            <a:r>
              <a:rPr lang="es-ES" baseline="0" dirty="0" err="1"/>
              <a:t>This</a:t>
            </a:r>
            <a:r>
              <a:rPr lang="es-ES" baseline="0" dirty="0"/>
              <a:t> </a:t>
            </a:r>
            <a:r>
              <a:rPr lang="es-ES" baseline="0" dirty="0" err="1"/>
              <a:t>is</a:t>
            </a:r>
            <a:r>
              <a:rPr lang="es-ES" baseline="0" dirty="0"/>
              <a:t> </a:t>
            </a:r>
            <a:r>
              <a:rPr lang="es-ES" baseline="0" dirty="0" err="1"/>
              <a:t>demonstrated</a:t>
            </a:r>
            <a:r>
              <a:rPr lang="es-ES" baseline="0" dirty="0"/>
              <a:t> in </a:t>
            </a:r>
            <a:r>
              <a:rPr lang="es-ES" baseline="0" dirty="0" err="1"/>
              <a:t>this</a:t>
            </a:r>
            <a:r>
              <a:rPr lang="es-ES" baseline="0" dirty="0"/>
              <a:t> </a:t>
            </a:r>
            <a:r>
              <a:rPr lang="es-ES" baseline="0" dirty="0" err="1"/>
              <a:t>example</a:t>
            </a:r>
            <a:r>
              <a:rPr lang="es-ES" baseline="0" dirty="0"/>
              <a:t> </a:t>
            </a:r>
            <a:r>
              <a:rPr lang="es-ES" baseline="0" dirty="0" err="1"/>
              <a:t>using</a:t>
            </a:r>
            <a:r>
              <a:rPr lang="es-ES" baseline="0" dirty="0"/>
              <a:t> data </a:t>
            </a:r>
            <a:r>
              <a:rPr lang="es-ES" baseline="0" dirty="0" err="1"/>
              <a:t>from</a:t>
            </a:r>
            <a:r>
              <a:rPr lang="es-ES" baseline="0" dirty="0"/>
              <a:t> a </a:t>
            </a:r>
            <a:r>
              <a:rPr lang="es-ES" baseline="0" dirty="0" err="1"/>
              <a:t>study</a:t>
            </a:r>
            <a:r>
              <a:rPr lang="es-ES" baseline="0" dirty="0"/>
              <a:t> in Chad done </a:t>
            </a:r>
            <a:r>
              <a:rPr lang="es-ES" baseline="0" dirty="0" err="1"/>
              <a:t>by</a:t>
            </a:r>
            <a:r>
              <a:rPr lang="es-ES" baseline="0" dirty="0"/>
              <a:t> </a:t>
            </a:r>
            <a:r>
              <a:rPr lang="es-ES" baseline="0" dirty="0" err="1"/>
              <a:t>the</a:t>
            </a:r>
            <a:r>
              <a:rPr lang="es-ES" baseline="0" dirty="0"/>
              <a:t> Mentor </a:t>
            </a:r>
            <a:r>
              <a:rPr lang="es-ES" baseline="0" dirty="0" err="1"/>
              <a:t>Initionative</a:t>
            </a:r>
            <a:r>
              <a:rPr lang="es-ES" baseline="0" dirty="0"/>
              <a:t> (Richard Allan)</a:t>
            </a:r>
          </a:p>
          <a:p>
            <a:endParaRPr lang="es-ES" baseline="0" dirty="0"/>
          </a:p>
          <a:p>
            <a:r>
              <a:rPr lang="es-ES" baseline="0" dirty="0" err="1"/>
              <a:t>We</a:t>
            </a:r>
            <a:r>
              <a:rPr lang="es-ES" baseline="0" dirty="0"/>
              <a:t> </a:t>
            </a:r>
            <a:r>
              <a:rPr lang="es-ES" baseline="0" dirty="0" err="1"/>
              <a:t>see</a:t>
            </a:r>
            <a:r>
              <a:rPr lang="es-ES" baseline="0" dirty="0"/>
              <a:t> </a:t>
            </a:r>
            <a:r>
              <a:rPr lang="es-ES" baseline="0" dirty="0" err="1"/>
              <a:t>the</a:t>
            </a:r>
            <a:r>
              <a:rPr lang="es-ES" baseline="0" dirty="0"/>
              <a:t> </a:t>
            </a:r>
            <a:r>
              <a:rPr lang="es-ES" baseline="0" dirty="0" err="1"/>
              <a:t>physical</a:t>
            </a:r>
            <a:r>
              <a:rPr lang="es-ES" baseline="0" dirty="0"/>
              <a:t> </a:t>
            </a:r>
            <a:r>
              <a:rPr lang="es-ES" baseline="0" dirty="0" err="1"/>
              <a:t>integrity</a:t>
            </a:r>
            <a:r>
              <a:rPr lang="es-ES" baseline="0" dirty="0"/>
              <a:t> (</a:t>
            </a:r>
            <a:r>
              <a:rPr lang="es-ES" baseline="0" dirty="0" err="1"/>
              <a:t>here</a:t>
            </a:r>
            <a:r>
              <a:rPr lang="es-ES" baseline="0" dirty="0"/>
              <a:t> captures in </a:t>
            </a:r>
            <a:r>
              <a:rPr lang="es-ES" baseline="0" dirty="0" err="1"/>
              <a:t>four</a:t>
            </a:r>
            <a:r>
              <a:rPr lang="es-ES" baseline="0" dirty="0"/>
              <a:t> </a:t>
            </a:r>
            <a:r>
              <a:rPr lang="es-ES" baseline="0" dirty="0" err="1"/>
              <a:t>categories</a:t>
            </a:r>
            <a:r>
              <a:rPr lang="es-ES" baseline="0" dirty="0"/>
              <a:t> of PHI) </a:t>
            </a:r>
            <a:r>
              <a:rPr lang="es-ES" baseline="0" dirty="0" err="1"/>
              <a:t>over</a:t>
            </a:r>
            <a:r>
              <a:rPr lang="es-ES" baseline="0" dirty="0"/>
              <a:t> </a:t>
            </a:r>
            <a:r>
              <a:rPr lang="es-ES" baseline="0" dirty="0" err="1"/>
              <a:t>three</a:t>
            </a:r>
            <a:r>
              <a:rPr lang="es-ES" baseline="0" dirty="0"/>
              <a:t> </a:t>
            </a:r>
            <a:r>
              <a:rPr lang="es-ES" baseline="0" dirty="0" err="1"/>
              <a:t>surveys</a:t>
            </a:r>
            <a:r>
              <a:rPr lang="es-ES" baseline="0" dirty="0"/>
              <a:t> </a:t>
            </a:r>
            <a:r>
              <a:rPr lang="es-ES" baseline="0" dirty="0" err="1"/>
              <a:t>for</a:t>
            </a:r>
            <a:r>
              <a:rPr lang="es-ES" baseline="0" dirty="0"/>
              <a:t> </a:t>
            </a:r>
            <a:r>
              <a:rPr lang="es-ES" baseline="0" dirty="0" err="1"/>
              <a:t>two</a:t>
            </a:r>
            <a:r>
              <a:rPr lang="es-ES" baseline="0" dirty="0"/>
              <a:t> </a:t>
            </a:r>
            <a:r>
              <a:rPr lang="es-ES" baseline="0" dirty="0" err="1"/>
              <a:t>different</a:t>
            </a:r>
            <a:r>
              <a:rPr lang="es-ES" baseline="0" dirty="0"/>
              <a:t> </a:t>
            </a:r>
            <a:r>
              <a:rPr lang="es-ES" baseline="0" dirty="0" err="1"/>
              <a:t>types</a:t>
            </a:r>
            <a:r>
              <a:rPr lang="es-ES" baseline="0" dirty="0"/>
              <a:t> of LLIN: </a:t>
            </a:r>
            <a:r>
              <a:rPr lang="es-ES" baseline="0" dirty="0" err="1"/>
              <a:t>on</a:t>
            </a:r>
            <a:r>
              <a:rPr lang="es-ES" baseline="0" dirty="0"/>
              <a:t> </a:t>
            </a:r>
            <a:r>
              <a:rPr lang="es-ES" baseline="0" dirty="0" err="1"/>
              <a:t>the</a:t>
            </a:r>
            <a:r>
              <a:rPr lang="es-ES" baseline="0" dirty="0"/>
              <a:t> </a:t>
            </a:r>
            <a:r>
              <a:rPr lang="es-ES" baseline="0" dirty="0" err="1"/>
              <a:t>left</a:t>
            </a:r>
            <a:r>
              <a:rPr lang="es-ES" baseline="0" dirty="0"/>
              <a:t> a 75 denier polyester LLIN and </a:t>
            </a:r>
            <a:r>
              <a:rPr lang="es-ES" baseline="0" dirty="0" err="1"/>
              <a:t>on</a:t>
            </a:r>
            <a:r>
              <a:rPr lang="es-ES" baseline="0" dirty="0"/>
              <a:t> </a:t>
            </a:r>
            <a:r>
              <a:rPr lang="es-ES" baseline="0" dirty="0" err="1"/>
              <a:t>the</a:t>
            </a:r>
            <a:r>
              <a:rPr lang="es-ES" baseline="0" dirty="0"/>
              <a:t> </a:t>
            </a:r>
            <a:r>
              <a:rPr lang="es-ES" baseline="0" dirty="0" err="1"/>
              <a:t>right</a:t>
            </a:r>
            <a:r>
              <a:rPr lang="es-ES" baseline="0" dirty="0"/>
              <a:t> a 150 denier </a:t>
            </a:r>
            <a:r>
              <a:rPr lang="es-ES" baseline="0" dirty="0" err="1"/>
              <a:t>polyethylene</a:t>
            </a:r>
            <a:r>
              <a:rPr lang="es-ES" baseline="0" dirty="0"/>
              <a:t> net.</a:t>
            </a:r>
          </a:p>
          <a:p>
            <a:endParaRPr lang="es-ES" baseline="0" dirty="0"/>
          </a:p>
          <a:p>
            <a:r>
              <a:rPr lang="es-ES" baseline="0" dirty="0" err="1"/>
              <a:t>If</a:t>
            </a:r>
            <a:r>
              <a:rPr lang="es-ES" baseline="0" dirty="0"/>
              <a:t> </a:t>
            </a:r>
            <a:r>
              <a:rPr lang="es-ES" baseline="0" dirty="0" err="1"/>
              <a:t>we</a:t>
            </a:r>
            <a:r>
              <a:rPr lang="es-ES" baseline="0" dirty="0"/>
              <a:t> </a:t>
            </a:r>
            <a:r>
              <a:rPr lang="es-ES" baseline="0" dirty="0" err="1"/>
              <a:t>focus</a:t>
            </a:r>
            <a:r>
              <a:rPr lang="es-ES" baseline="0" dirty="0"/>
              <a:t> </a:t>
            </a:r>
            <a:r>
              <a:rPr lang="es-ES" baseline="0" dirty="0" err="1"/>
              <a:t>on</a:t>
            </a:r>
            <a:r>
              <a:rPr lang="es-ES" baseline="0" dirty="0"/>
              <a:t> </a:t>
            </a:r>
            <a:r>
              <a:rPr lang="es-ES" baseline="0" dirty="0" err="1"/>
              <a:t>the</a:t>
            </a:r>
            <a:r>
              <a:rPr lang="es-ES" baseline="0" dirty="0"/>
              <a:t> </a:t>
            </a:r>
            <a:r>
              <a:rPr lang="es-ES" baseline="0" dirty="0" err="1"/>
              <a:t>proportion</a:t>
            </a:r>
            <a:r>
              <a:rPr lang="es-ES" baseline="0" dirty="0"/>
              <a:t> of nets at </a:t>
            </a:r>
            <a:r>
              <a:rPr lang="es-ES" baseline="0" dirty="0" err="1"/>
              <a:t>each</a:t>
            </a:r>
            <a:r>
              <a:rPr lang="es-ES" baseline="0" dirty="0"/>
              <a:t> time </a:t>
            </a:r>
            <a:r>
              <a:rPr lang="es-ES" baseline="0" dirty="0" err="1"/>
              <a:t>point</a:t>
            </a:r>
            <a:r>
              <a:rPr lang="es-ES" baseline="0" dirty="0"/>
              <a:t> </a:t>
            </a:r>
            <a:r>
              <a:rPr lang="es-ES" baseline="0" dirty="0" err="1"/>
              <a:t>that</a:t>
            </a:r>
            <a:r>
              <a:rPr lang="es-ES" baseline="0" dirty="0"/>
              <a:t> </a:t>
            </a:r>
            <a:r>
              <a:rPr lang="es-ES" baseline="0" dirty="0" err="1"/>
              <a:t>were</a:t>
            </a:r>
            <a:r>
              <a:rPr lang="es-ES" baseline="0" dirty="0"/>
              <a:t> “</a:t>
            </a:r>
            <a:r>
              <a:rPr lang="es-ES" baseline="0" dirty="0" err="1"/>
              <a:t>too</a:t>
            </a:r>
            <a:r>
              <a:rPr lang="es-ES" baseline="0" dirty="0"/>
              <a:t> </a:t>
            </a:r>
            <a:r>
              <a:rPr lang="es-ES" baseline="0" dirty="0" err="1"/>
              <a:t>torn</a:t>
            </a:r>
            <a:r>
              <a:rPr lang="es-ES" baseline="0" dirty="0"/>
              <a:t>” (red </a:t>
            </a:r>
            <a:r>
              <a:rPr lang="es-ES" baseline="0" dirty="0" err="1"/>
              <a:t>section</a:t>
            </a:r>
            <a:r>
              <a:rPr lang="es-ES" baseline="0" dirty="0"/>
              <a:t>) </a:t>
            </a:r>
            <a:r>
              <a:rPr lang="es-ES" baseline="0" dirty="0" err="1"/>
              <a:t>we</a:t>
            </a:r>
            <a:r>
              <a:rPr lang="es-ES" baseline="0" dirty="0"/>
              <a:t> </a:t>
            </a:r>
            <a:r>
              <a:rPr lang="es-ES" baseline="0" dirty="0" err="1"/>
              <a:t>see</a:t>
            </a:r>
            <a:r>
              <a:rPr lang="es-ES" baseline="0" dirty="0"/>
              <a:t> </a:t>
            </a:r>
            <a:r>
              <a:rPr lang="es-ES" baseline="0" dirty="0" err="1"/>
              <a:t>for</a:t>
            </a:r>
            <a:r>
              <a:rPr lang="es-ES" baseline="0" dirty="0"/>
              <a:t> </a:t>
            </a:r>
            <a:r>
              <a:rPr lang="es-ES" baseline="0" dirty="0" err="1"/>
              <a:t>both</a:t>
            </a:r>
            <a:r>
              <a:rPr lang="es-ES" baseline="0" dirty="0"/>
              <a:t> </a:t>
            </a:r>
            <a:r>
              <a:rPr lang="es-ES" baseline="0" dirty="0" err="1"/>
              <a:t>types</a:t>
            </a:r>
            <a:r>
              <a:rPr lang="es-ES" baseline="0" dirty="0"/>
              <a:t> of nets </a:t>
            </a:r>
            <a:r>
              <a:rPr lang="es-ES" baseline="0" dirty="0" err="1"/>
              <a:t>that</a:t>
            </a:r>
            <a:r>
              <a:rPr lang="es-ES" baseline="0" dirty="0"/>
              <a:t> </a:t>
            </a:r>
            <a:r>
              <a:rPr lang="es-ES" baseline="0" dirty="0" err="1"/>
              <a:t>the</a:t>
            </a:r>
            <a:r>
              <a:rPr lang="es-ES" baseline="0" dirty="0"/>
              <a:t> </a:t>
            </a:r>
            <a:r>
              <a:rPr lang="es-ES" baseline="0" dirty="0" err="1"/>
              <a:t>situation</a:t>
            </a:r>
            <a:r>
              <a:rPr lang="es-ES" baseline="0" dirty="0"/>
              <a:t> </a:t>
            </a:r>
            <a:r>
              <a:rPr lang="es-ES" baseline="0" dirty="0" err="1"/>
              <a:t>deteriorated</a:t>
            </a:r>
            <a:r>
              <a:rPr lang="es-ES" baseline="0" dirty="0"/>
              <a:t> </a:t>
            </a:r>
            <a:r>
              <a:rPr lang="es-ES" baseline="0" dirty="0" err="1"/>
              <a:t>from</a:t>
            </a:r>
            <a:r>
              <a:rPr lang="es-ES" baseline="0" dirty="0"/>
              <a:t> </a:t>
            </a:r>
            <a:r>
              <a:rPr lang="es-ES" baseline="0" dirty="0" err="1"/>
              <a:t>year</a:t>
            </a:r>
            <a:r>
              <a:rPr lang="es-ES" baseline="0" dirty="0"/>
              <a:t> </a:t>
            </a:r>
            <a:r>
              <a:rPr lang="es-ES" baseline="0" dirty="0" err="1"/>
              <a:t>one</a:t>
            </a:r>
            <a:r>
              <a:rPr lang="es-ES" baseline="0" dirty="0"/>
              <a:t> to </a:t>
            </a:r>
            <a:r>
              <a:rPr lang="es-ES" baseline="0" dirty="0" err="1"/>
              <a:t>year</a:t>
            </a:r>
            <a:r>
              <a:rPr lang="es-ES" baseline="0" dirty="0"/>
              <a:t> </a:t>
            </a:r>
            <a:r>
              <a:rPr lang="es-ES" baseline="0" dirty="0" err="1"/>
              <a:t>two</a:t>
            </a:r>
            <a:r>
              <a:rPr lang="es-ES" baseline="0" dirty="0"/>
              <a:t> (as </a:t>
            </a:r>
            <a:r>
              <a:rPr lang="es-ES" baseline="0" dirty="0" err="1"/>
              <a:t>expected</a:t>
            </a:r>
            <a:r>
              <a:rPr lang="es-ES" baseline="0" dirty="0"/>
              <a:t>) </a:t>
            </a:r>
            <a:r>
              <a:rPr lang="es-ES" baseline="0" dirty="0" err="1"/>
              <a:t>but</a:t>
            </a:r>
            <a:r>
              <a:rPr lang="es-ES" baseline="0" dirty="0"/>
              <a:t> </a:t>
            </a:r>
            <a:r>
              <a:rPr lang="es-ES" baseline="0" dirty="0" err="1"/>
              <a:t>the</a:t>
            </a:r>
            <a:r>
              <a:rPr lang="es-ES" baseline="0" dirty="0"/>
              <a:t> </a:t>
            </a:r>
            <a:r>
              <a:rPr lang="es-ES" baseline="0" dirty="0" err="1"/>
              <a:t>significantly</a:t>
            </a:r>
            <a:r>
              <a:rPr lang="es-ES" baseline="0" dirty="0"/>
              <a:t> </a:t>
            </a:r>
            <a:r>
              <a:rPr lang="es-ES" baseline="0" dirty="0" err="1"/>
              <a:t>improved</a:t>
            </a:r>
            <a:r>
              <a:rPr lang="es-ES" baseline="0" dirty="0"/>
              <a:t> </a:t>
            </a:r>
            <a:r>
              <a:rPr lang="es-ES" baseline="0" dirty="0" err="1"/>
              <a:t>again</a:t>
            </a:r>
            <a:r>
              <a:rPr lang="es-ES" baseline="0" dirty="0"/>
              <a:t> in </a:t>
            </a:r>
            <a:r>
              <a:rPr lang="es-ES" baseline="0" dirty="0" err="1"/>
              <a:t>year</a:t>
            </a:r>
            <a:r>
              <a:rPr lang="es-ES" baseline="0" dirty="0"/>
              <a:t> </a:t>
            </a:r>
            <a:r>
              <a:rPr lang="es-ES" baseline="0" dirty="0" err="1"/>
              <a:t>three</a:t>
            </a:r>
            <a:r>
              <a:rPr lang="es-ES" baseline="0" dirty="0"/>
              <a:t>. </a:t>
            </a:r>
            <a:r>
              <a:rPr lang="es-ES" baseline="0" dirty="0" err="1"/>
              <a:t>This</a:t>
            </a:r>
            <a:r>
              <a:rPr lang="es-ES" baseline="0" dirty="0"/>
              <a:t> </a:t>
            </a:r>
            <a:r>
              <a:rPr lang="es-ES" baseline="0" dirty="0" err="1"/>
              <a:t>could</a:t>
            </a:r>
            <a:r>
              <a:rPr lang="es-ES" baseline="0" dirty="0"/>
              <a:t> look </a:t>
            </a:r>
            <a:r>
              <a:rPr lang="es-ES" baseline="0" dirty="0" err="1"/>
              <a:t>like</a:t>
            </a:r>
            <a:r>
              <a:rPr lang="es-ES" baseline="0" dirty="0"/>
              <a:t> </a:t>
            </a:r>
            <a:r>
              <a:rPr lang="es-ES" baseline="0" dirty="0" err="1"/>
              <a:t>the</a:t>
            </a:r>
            <a:r>
              <a:rPr lang="es-ES" baseline="0" dirty="0"/>
              <a:t> nets </a:t>
            </a:r>
            <a:r>
              <a:rPr lang="es-ES" baseline="0" dirty="0" err="1"/>
              <a:t>have</a:t>
            </a:r>
            <a:r>
              <a:rPr lang="es-ES" baseline="0" dirty="0"/>
              <a:t> </a:t>
            </a:r>
            <a:r>
              <a:rPr lang="es-ES" baseline="0" dirty="0" err="1"/>
              <a:t>become</a:t>
            </a:r>
            <a:r>
              <a:rPr lang="es-ES" baseline="0" dirty="0"/>
              <a:t> </a:t>
            </a:r>
            <a:r>
              <a:rPr lang="es-ES" baseline="0" dirty="0" err="1"/>
              <a:t>better</a:t>
            </a:r>
            <a:r>
              <a:rPr lang="es-ES" baseline="0" dirty="0"/>
              <a:t> </a:t>
            </a:r>
            <a:r>
              <a:rPr lang="es-ES" baseline="0" dirty="0" err="1"/>
              <a:t>again</a:t>
            </a:r>
            <a:r>
              <a:rPr lang="es-ES" baseline="0" dirty="0"/>
              <a:t>…. </a:t>
            </a:r>
            <a:r>
              <a:rPr lang="es-ES" baseline="0" dirty="0" err="1"/>
              <a:t>But</a:t>
            </a:r>
            <a:r>
              <a:rPr lang="es-ES" baseline="0" dirty="0"/>
              <a:t> </a:t>
            </a:r>
            <a:r>
              <a:rPr lang="es-ES" baseline="0" dirty="0" err="1"/>
              <a:t>it</a:t>
            </a:r>
            <a:r>
              <a:rPr lang="es-ES" baseline="0" dirty="0"/>
              <a:t> </a:t>
            </a:r>
            <a:r>
              <a:rPr lang="es-ES" baseline="0" dirty="0" err="1"/>
              <a:t>is</a:t>
            </a:r>
            <a:r>
              <a:rPr lang="es-ES" baseline="0" dirty="0"/>
              <a:t> </a:t>
            </a:r>
            <a:r>
              <a:rPr lang="es-ES" baseline="0" dirty="0" err="1"/>
              <a:t>wrong</a:t>
            </a:r>
            <a:r>
              <a:rPr lang="es-ES" baseline="0" dirty="0"/>
              <a:t> </a:t>
            </a:r>
            <a:r>
              <a:rPr lang="es-ES" baseline="0" dirty="0" err="1"/>
              <a:t>because</a:t>
            </a:r>
            <a:r>
              <a:rPr lang="es-ES" baseline="0" dirty="0"/>
              <a:t> </a:t>
            </a:r>
            <a:r>
              <a:rPr lang="es-ES" baseline="0" dirty="0" err="1"/>
              <a:t>we</a:t>
            </a:r>
            <a:r>
              <a:rPr lang="es-ES" baseline="0" dirty="0"/>
              <a:t> </a:t>
            </a:r>
            <a:r>
              <a:rPr lang="es-ES" baseline="0" dirty="0" err="1"/>
              <a:t>only</a:t>
            </a:r>
            <a:r>
              <a:rPr lang="es-ES" baseline="0" dirty="0"/>
              <a:t> look at </a:t>
            </a:r>
            <a:r>
              <a:rPr lang="es-ES" baseline="0" dirty="0" err="1"/>
              <a:t>the</a:t>
            </a:r>
            <a:r>
              <a:rPr lang="es-ES" baseline="0" dirty="0"/>
              <a:t> </a:t>
            </a:r>
            <a:r>
              <a:rPr lang="es-ES" baseline="0" dirty="0" err="1"/>
              <a:t>surviving</a:t>
            </a:r>
            <a:r>
              <a:rPr lang="es-ES" baseline="0" dirty="0"/>
              <a:t> nets!!! </a:t>
            </a:r>
            <a:r>
              <a:rPr lang="es-ES" baseline="0" dirty="0" err="1"/>
              <a:t>Between</a:t>
            </a:r>
            <a:r>
              <a:rPr lang="es-ES" baseline="0" dirty="0"/>
              <a:t> </a:t>
            </a:r>
            <a:r>
              <a:rPr lang="es-ES" baseline="0" dirty="0" err="1"/>
              <a:t>years</a:t>
            </a:r>
            <a:r>
              <a:rPr lang="es-ES" baseline="0" dirty="0"/>
              <a:t> 2 and </a:t>
            </a:r>
            <a:r>
              <a:rPr lang="es-ES" baseline="0" dirty="0" err="1"/>
              <a:t>three</a:t>
            </a:r>
            <a:r>
              <a:rPr lang="es-ES" baseline="0" dirty="0"/>
              <a:t> </a:t>
            </a:r>
            <a:r>
              <a:rPr lang="es-ES" baseline="0" dirty="0" err="1"/>
              <a:t>people</a:t>
            </a:r>
            <a:r>
              <a:rPr lang="es-ES" baseline="0" dirty="0"/>
              <a:t> </a:t>
            </a:r>
            <a:r>
              <a:rPr lang="es-ES" baseline="0" dirty="0" err="1"/>
              <a:t>started</a:t>
            </a:r>
            <a:r>
              <a:rPr lang="es-ES" baseline="0" dirty="0"/>
              <a:t> </a:t>
            </a:r>
            <a:r>
              <a:rPr lang="es-ES" baseline="0" dirty="0" err="1"/>
              <a:t>increasingly</a:t>
            </a:r>
            <a:r>
              <a:rPr lang="es-ES" baseline="0" dirty="0"/>
              <a:t> to </a:t>
            </a:r>
            <a:r>
              <a:rPr lang="es-ES" baseline="0" dirty="0" err="1"/>
              <a:t>discard</a:t>
            </a:r>
            <a:r>
              <a:rPr lang="es-ES" baseline="0" dirty="0"/>
              <a:t> </a:t>
            </a:r>
            <a:r>
              <a:rPr lang="es-ES" baseline="0" dirty="0" err="1"/>
              <a:t>the</a:t>
            </a:r>
            <a:r>
              <a:rPr lang="es-ES" baseline="0" dirty="0"/>
              <a:t> toen nets </a:t>
            </a:r>
            <a:r>
              <a:rPr lang="es-ES" baseline="0" dirty="0" err="1"/>
              <a:t>which</a:t>
            </a:r>
            <a:r>
              <a:rPr lang="es-ES" baseline="0" dirty="0"/>
              <a:t> </a:t>
            </a:r>
            <a:r>
              <a:rPr lang="es-ES" baseline="0" dirty="0" err="1"/>
              <a:t>were</a:t>
            </a:r>
            <a:r>
              <a:rPr lang="es-ES" baseline="0" dirty="0"/>
              <a:t> </a:t>
            </a:r>
            <a:r>
              <a:rPr lang="es-ES" baseline="0" dirty="0" err="1"/>
              <a:t>then</a:t>
            </a:r>
            <a:r>
              <a:rPr lang="es-ES" baseline="0" dirty="0"/>
              <a:t> no </a:t>
            </a:r>
            <a:r>
              <a:rPr lang="es-ES" baseline="0" dirty="0" err="1"/>
              <a:t>longer</a:t>
            </a:r>
            <a:r>
              <a:rPr lang="es-ES" baseline="0" dirty="0"/>
              <a:t> </a:t>
            </a:r>
            <a:r>
              <a:rPr lang="es-ES" baseline="0" dirty="0" err="1"/>
              <a:t>present</a:t>
            </a:r>
            <a:r>
              <a:rPr lang="es-ES" baseline="0" dirty="0"/>
              <a:t> in </a:t>
            </a:r>
            <a:r>
              <a:rPr lang="es-ES" baseline="0" dirty="0" err="1"/>
              <a:t>year</a:t>
            </a:r>
            <a:r>
              <a:rPr lang="es-ES" baseline="0" dirty="0"/>
              <a:t> </a:t>
            </a:r>
            <a:r>
              <a:rPr lang="es-ES" baseline="0" dirty="0" err="1"/>
              <a:t>three</a:t>
            </a:r>
            <a:r>
              <a:rPr lang="es-ES" baseline="0" dirty="0"/>
              <a:t> </a:t>
            </a:r>
            <a:r>
              <a:rPr lang="es-ES" baseline="0" dirty="0" err="1"/>
              <a:t>leading</a:t>
            </a:r>
            <a:r>
              <a:rPr lang="es-ES" baseline="0" dirty="0"/>
              <a:t> to </a:t>
            </a:r>
            <a:r>
              <a:rPr lang="es-ES" baseline="0" dirty="0" err="1"/>
              <a:t>the</a:t>
            </a:r>
            <a:r>
              <a:rPr lang="es-ES" baseline="0" dirty="0"/>
              <a:t> “</a:t>
            </a:r>
            <a:r>
              <a:rPr lang="es-ES" baseline="0" dirty="0" err="1"/>
              <a:t>improved</a:t>
            </a:r>
            <a:r>
              <a:rPr lang="es-ES" baseline="0" dirty="0"/>
              <a:t>” </a:t>
            </a:r>
            <a:r>
              <a:rPr lang="es-ES" baseline="0" dirty="0" err="1"/>
              <a:t>result</a:t>
            </a:r>
            <a:r>
              <a:rPr lang="es-ES" baseline="0" dirty="0"/>
              <a:t>.</a:t>
            </a:r>
          </a:p>
          <a:p>
            <a:endParaRPr lang="es-ES" baseline="0" dirty="0"/>
          </a:p>
          <a:p>
            <a:r>
              <a:rPr lang="es-ES" baseline="0" dirty="0" err="1"/>
              <a:t>This</a:t>
            </a:r>
            <a:r>
              <a:rPr lang="es-ES" baseline="0" dirty="0"/>
              <a:t> </a:t>
            </a:r>
            <a:r>
              <a:rPr lang="es-ES" baseline="0" dirty="0" err="1"/>
              <a:t>demonstrates</a:t>
            </a:r>
            <a:r>
              <a:rPr lang="es-ES" baseline="0" dirty="0"/>
              <a:t> </a:t>
            </a:r>
            <a:r>
              <a:rPr lang="es-ES" baseline="0" dirty="0" err="1"/>
              <a:t>nicely</a:t>
            </a:r>
            <a:r>
              <a:rPr lang="es-ES" baseline="0" dirty="0"/>
              <a:t> </a:t>
            </a:r>
            <a:r>
              <a:rPr lang="es-ES" baseline="0" dirty="0" err="1"/>
              <a:t>the</a:t>
            </a:r>
            <a:r>
              <a:rPr lang="es-ES" baseline="0" dirty="0"/>
              <a:t> </a:t>
            </a:r>
            <a:r>
              <a:rPr lang="es-ES" baseline="0" dirty="0" err="1"/>
              <a:t>need</a:t>
            </a:r>
            <a:r>
              <a:rPr lang="es-ES" baseline="0" dirty="0"/>
              <a:t> </a:t>
            </a:r>
            <a:r>
              <a:rPr lang="es-ES" baseline="0" dirty="0" err="1"/>
              <a:t>for</a:t>
            </a:r>
            <a:r>
              <a:rPr lang="es-ES" baseline="0" dirty="0"/>
              <a:t> </a:t>
            </a:r>
            <a:r>
              <a:rPr lang="es-ES" baseline="0" dirty="0" err="1"/>
              <a:t>measuring</a:t>
            </a:r>
            <a:r>
              <a:rPr lang="es-ES" baseline="0" dirty="0"/>
              <a:t> </a:t>
            </a:r>
            <a:r>
              <a:rPr lang="es-ES" baseline="0" dirty="0" err="1"/>
              <a:t>attirion</a:t>
            </a:r>
            <a:r>
              <a:rPr lang="es-ES" baseline="0" dirty="0"/>
              <a:t> AND </a:t>
            </a:r>
            <a:r>
              <a:rPr lang="es-ES" baseline="0" dirty="0" err="1"/>
              <a:t>integrity</a:t>
            </a:r>
            <a:r>
              <a:rPr lang="es-ES" baseline="0" dirty="0"/>
              <a:t> to </a:t>
            </a:r>
            <a:r>
              <a:rPr lang="es-ES" baseline="0" dirty="0" err="1"/>
              <a:t>get</a:t>
            </a:r>
            <a:r>
              <a:rPr lang="es-ES" baseline="0" dirty="0"/>
              <a:t> </a:t>
            </a:r>
            <a:r>
              <a:rPr lang="es-ES" baseline="0" dirty="0" err="1"/>
              <a:t>valid</a:t>
            </a:r>
            <a:r>
              <a:rPr lang="es-ES" baseline="0" dirty="0"/>
              <a:t> </a:t>
            </a:r>
            <a:r>
              <a:rPr lang="es-ES" baseline="0" dirty="0" err="1"/>
              <a:t>results</a:t>
            </a:r>
            <a:r>
              <a:rPr lang="es-ES" baseline="0" dirty="0"/>
              <a:t> of </a:t>
            </a:r>
            <a:r>
              <a:rPr lang="es-ES" baseline="0" dirty="0" err="1"/>
              <a:t>physical</a:t>
            </a:r>
            <a:r>
              <a:rPr lang="es-ES" baseline="0" dirty="0"/>
              <a:t> </a:t>
            </a:r>
            <a:r>
              <a:rPr lang="es-ES" baseline="0" dirty="0" err="1"/>
              <a:t>durability</a:t>
            </a:r>
            <a:r>
              <a:rPr lang="es-ES" baseline="0" dirty="0"/>
              <a:t> of LLIN. </a:t>
            </a:r>
            <a:endParaRPr lang="en-US" dirty="0"/>
          </a:p>
        </p:txBody>
      </p:sp>
      <p:sp>
        <p:nvSpPr>
          <p:cNvPr id="4" name="Slide Number Placeholder 3"/>
          <p:cNvSpPr>
            <a:spLocks noGrp="1"/>
          </p:cNvSpPr>
          <p:nvPr>
            <p:ph type="sldNum" sz="quarter" idx="10"/>
          </p:nvPr>
        </p:nvSpPr>
        <p:spPr/>
        <p:txBody>
          <a:bodyPr/>
          <a:lstStyle/>
          <a:p>
            <a:fld id="{2E85C5D0-C5DD-4A71-B4B8-2910B97773D3}" type="slidenum">
              <a:rPr lang="en-US" smtClean="0"/>
              <a:t>34</a:t>
            </a:fld>
            <a:endParaRPr lang="en-US"/>
          </a:p>
        </p:txBody>
      </p:sp>
    </p:spTree>
    <p:extLst>
      <p:ext uri="{BB962C8B-B14F-4D97-AF65-F5344CB8AC3E}">
        <p14:creationId xmlns:p14="http://schemas.microsoft.com/office/powerpoint/2010/main" val="365725341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dirty="0" err="1"/>
              <a:t>Based</a:t>
            </a:r>
            <a:r>
              <a:rPr lang="es-ES" dirty="0"/>
              <a:t> </a:t>
            </a:r>
            <a:r>
              <a:rPr lang="es-ES" dirty="0" err="1"/>
              <a:t>on</a:t>
            </a:r>
            <a:r>
              <a:rPr lang="es-ES" dirty="0"/>
              <a:t> </a:t>
            </a:r>
            <a:r>
              <a:rPr lang="es-ES" dirty="0" err="1"/>
              <a:t>all</a:t>
            </a:r>
            <a:r>
              <a:rPr lang="es-ES" dirty="0"/>
              <a:t> </a:t>
            </a:r>
            <a:r>
              <a:rPr lang="es-ES" dirty="0" err="1"/>
              <a:t>the</a:t>
            </a:r>
            <a:r>
              <a:rPr lang="es-ES" dirty="0"/>
              <a:t> </a:t>
            </a:r>
            <a:r>
              <a:rPr lang="es-ES" dirty="0" err="1"/>
              <a:t>elements</a:t>
            </a:r>
            <a:r>
              <a:rPr lang="es-ES" dirty="0"/>
              <a:t>, </a:t>
            </a:r>
            <a:r>
              <a:rPr lang="es-ES" dirty="0" err="1"/>
              <a:t>the</a:t>
            </a:r>
            <a:r>
              <a:rPr lang="es-ES" dirty="0"/>
              <a:t> </a:t>
            </a:r>
            <a:r>
              <a:rPr lang="es-ES" dirty="0" err="1"/>
              <a:t>recommended</a:t>
            </a:r>
            <a:r>
              <a:rPr lang="es-ES" dirty="0"/>
              <a:t> </a:t>
            </a:r>
            <a:r>
              <a:rPr lang="es-ES" dirty="0" err="1"/>
              <a:t>way</a:t>
            </a:r>
            <a:r>
              <a:rPr lang="es-ES" dirty="0"/>
              <a:t> to </a:t>
            </a:r>
            <a:r>
              <a:rPr lang="es-ES" dirty="0" err="1"/>
              <a:t>estimate</a:t>
            </a:r>
            <a:r>
              <a:rPr lang="es-ES" dirty="0"/>
              <a:t> </a:t>
            </a:r>
            <a:r>
              <a:rPr lang="es-ES" dirty="0" err="1"/>
              <a:t>the</a:t>
            </a:r>
            <a:r>
              <a:rPr lang="es-ES" dirty="0"/>
              <a:t> </a:t>
            </a:r>
            <a:r>
              <a:rPr lang="es-ES" dirty="0" err="1"/>
              <a:t>physical</a:t>
            </a:r>
            <a:r>
              <a:rPr lang="es-ES" baseline="0" dirty="0"/>
              <a:t> </a:t>
            </a:r>
            <a:r>
              <a:rPr lang="es-ES" baseline="0" dirty="0" err="1"/>
              <a:t>survival</a:t>
            </a:r>
            <a:r>
              <a:rPr lang="es-ES" baseline="0" dirty="0"/>
              <a:t> of </a:t>
            </a:r>
            <a:r>
              <a:rPr lang="es-ES" baseline="0" dirty="0" err="1"/>
              <a:t>an</a:t>
            </a:r>
            <a:r>
              <a:rPr lang="es-ES" baseline="0" dirty="0"/>
              <a:t> LLIN in a </a:t>
            </a:r>
            <a:r>
              <a:rPr lang="es-ES" baseline="0" dirty="0" err="1"/>
              <a:t>given</a:t>
            </a:r>
            <a:r>
              <a:rPr lang="es-ES" baseline="0" dirty="0"/>
              <a:t> </a:t>
            </a:r>
            <a:r>
              <a:rPr lang="es-ES" baseline="0" dirty="0" err="1"/>
              <a:t>location</a:t>
            </a:r>
            <a:r>
              <a:rPr lang="es-ES" baseline="0" dirty="0"/>
              <a:t> up to time X </a:t>
            </a:r>
            <a:r>
              <a:rPr lang="es-ES" baseline="0" dirty="0" err="1"/>
              <a:t>is</a:t>
            </a:r>
            <a:r>
              <a:rPr lang="es-ES" baseline="0" dirty="0"/>
              <a:t> </a:t>
            </a:r>
            <a:r>
              <a:rPr lang="es-ES" baseline="0" dirty="0" err="1"/>
              <a:t>shown</a:t>
            </a:r>
            <a:r>
              <a:rPr lang="es-ES" baseline="0" dirty="0"/>
              <a:t> </a:t>
            </a:r>
            <a:r>
              <a:rPr lang="es-ES" baseline="0" dirty="0" err="1"/>
              <a:t>here</a:t>
            </a:r>
            <a:r>
              <a:rPr lang="es-ES" baseline="0" dirty="0"/>
              <a:t>.</a:t>
            </a:r>
          </a:p>
          <a:p>
            <a:endParaRPr lang="es-ES" baseline="0" dirty="0"/>
          </a:p>
          <a:p>
            <a:r>
              <a:rPr lang="es-ES" baseline="0" dirty="0" err="1"/>
              <a:t>We</a:t>
            </a:r>
            <a:r>
              <a:rPr lang="es-ES" baseline="0" dirty="0"/>
              <a:t> </a:t>
            </a:r>
            <a:r>
              <a:rPr lang="es-ES" baseline="0" dirty="0" err="1"/>
              <a:t>first</a:t>
            </a:r>
            <a:r>
              <a:rPr lang="es-ES" baseline="0" dirty="0"/>
              <a:t> determine </a:t>
            </a:r>
            <a:r>
              <a:rPr lang="es-ES" baseline="0" dirty="0" err="1"/>
              <a:t>the</a:t>
            </a:r>
            <a:r>
              <a:rPr lang="es-ES" baseline="0" dirty="0"/>
              <a:t> nets </a:t>
            </a:r>
            <a:r>
              <a:rPr lang="es-ES" baseline="0" dirty="0" err="1"/>
              <a:t>originally</a:t>
            </a:r>
            <a:r>
              <a:rPr lang="es-ES" baseline="0" dirty="0"/>
              <a:t> </a:t>
            </a:r>
            <a:r>
              <a:rPr lang="es-ES" baseline="0" dirty="0" err="1"/>
              <a:t>distributed</a:t>
            </a:r>
            <a:r>
              <a:rPr lang="es-ES" baseline="0" dirty="0"/>
              <a:t> </a:t>
            </a:r>
            <a:r>
              <a:rPr lang="es-ES" baseline="0" dirty="0" err="1"/>
              <a:t>or</a:t>
            </a:r>
            <a:r>
              <a:rPr lang="es-ES" baseline="0" dirty="0"/>
              <a:t> </a:t>
            </a:r>
            <a:r>
              <a:rPr lang="es-ES" baseline="0" dirty="0" err="1"/>
              <a:t>identified</a:t>
            </a:r>
            <a:r>
              <a:rPr lang="es-ES" baseline="0" dirty="0"/>
              <a:t> as </a:t>
            </a:r>
            <a:r>
              <a:rPr lang="es-ES" baseline="0" dirty="0" err="1"/>
              <a:t>the</a:t>
            </a:r>
            <a:r>
              <a:rPr lang="es-ES" baseline="0" dirty="0"/>
              <a:t> </a:t>
            </a:r>
            <a:r>
              <a:rPr lang="es-ES" baseline="0" dirty="0" err="1"/>
              <a:t>study</a:t>
            </a:r>
            <a:r>
              <a:rPr lang="es-ES" baseline="0" dirty="0"/>
              <a:t> </a:t>
            </a:r>
            <a:r>
              <a:rPr lang="es-ES" baseline="0" dirty="0" err="1"/>
              <a:t>cohort</a:t>
            </a:r>
            <a:r>
              <a:rPr lang="es-ES" baseline="0" dirty="0"/>
              <a:t>.</a:t>
            </a:r>
          </a:p>
          <a:p>
            <a:endParaRPr lang="es-ES" baseline="0" dirty="0"/>
          </a:p>
          <a:p>
            <a:r>
              <a:rPr lang="es-ES" baseline="0" dirty="0" err="1"/>
              <a:t>Then</a:t>
            </a:r>
            <a:r>
              <a:rPr lang="es-ES" baseline="0" dirty="0"/>
              <a:t> </a:t>
            </a:r>
            <a:r>
              <a:rPr lang="es-ES" baseline="0" dirty="0" err="1"/>
              <a:t>we</a:t>
            </a:r>
            <a:r>
              <a:rPr lang="es-ES" baseline="0" dirty="0"/>
              <a:t> </a:t>
            </a:r>
            <a:r>
              <a:rPr lang="es-ES" baseline="0" dirty="0" err="1"/>
              <a:t>detrmine</a:t>
            </a:r>
            <a:r>
              <a:rPr lang="es-ES" baseline="0" dirty="0"/>
              <a:t> </a:t>
            </a:r>
            <a:r>
              <a:rPr lang="es-ES" baseline="0" dirty="0" err="1"/>
              <a:t>which</a:t>
            </a:r>
            <a:r>
              <a:rPr lang="es-ES" baseline="0" dirty="0"/>
              <a:t> nets are </a:t>
            </a:r>
            <a:r>
              <a:rPr lang="es-ES" baseline="0" dirty="0" err="1"/>
              <a:t>still</a:t>
            </a:r>
            <a:r>
              <a:rPr lang="es-ES" baseline="0" dirty="0"/>
              <a:t> </a:t>
            </a:r>
            <a:r>
              <a:rPr lang="es-ES" baseline="0" dirty="0" err="1"/>
              <a:t>there</a:t>
            </a:r>
            <a:r>
              <a:rPr lang="es-ES" baseline="0" dirty="0"/>
              <a:t> and </a:t>
            </a:r>
            <a:r>
              <a:rPr lang="es-ES" baseline="0" dirty="0" err="1"/>
              <a:t>how</a:t>
            </a:r>
            <a:r>
              <a:rPr lang="es-ES" baseline="0" dirty="0"/>
              <a:t> </a:t>
            </a:r>
            <a:r>
              <a:rPr lang="es-ES" baseline="0" dirty="0" err="1"/>
              <a:t>many</a:t>
            </a:r>
            <a:r>
              <a:rPr lang="es-ES" baseline="0" dirty="0"/>
              <a:t> </a:t>
            </a:r>
            <a:r>
              <a:rPr lang="es-ES" baseline="0" dirty="0" err="1"/>
              <a:t>were</a:t>
            </a:r>
            <a:r>
              <a:rPr lang="es-ES" baseline="0" dirty="0"/>
              <a:t> </a:t>
            </a:r>
            <a:r>
              <a:rPr lang="es-ES" baseline="0" dirty="0" err="1"/>
              <a:t>lost</a:t>
            </a:r>
            <a:endParaRPr lang="es-ES" baseline="0" dirty="0"/>
          </a:p>
          <a:p>
            <a:endParaRPr lang="es-ES" baseline="0" dirty="0"/>
          </a:p>
          <a:p>
            <a:r>
              <a:rPr lang="es-ES" baseline="0" dirty="0" err="1"/>
              <a:t>From</a:t>
            </a:r>
            <a:r>
              <a:rPr lang="es-ES" baseline="0" dirty="0"/>
              <a:t> </a:t>
            </a:r>
            <a:r>
              <a:rPr lang="es-ES" baseline="0" dirty="0" err="1"/>
              <a:t>those</a:t>
            </a:r>
            <a:r>
              <a:rPr lang="es-ES" baseline="0" dirty="0"/>
              <a:t> </a:t>
            </a:r>
            <a:r>
              <a:rPr lang="es-ES" baseline="0" dirty="0" err="1"/>
              <a:t>lost</a:t>
            </a:r>
            <a:r>
              <a:rPr lang="es-ES" baseline="0" dirty="0"/>
              <a:t> </a:t>
            </a:r>
            <a:r>
              <a:rPr lang="es-ES" baseline="0" dirty="0" err="1"/>
              <a:t>we</a:t>
            </a:r>
            <a:r>
              <a:rPr lang="es-ES" baseline="0" dirty="0"/>
              <a:t> </a:t>
            </a:r>
            <a:r>
              <a:rPr lang="es-ES" baseline="0" dirty="0" err="1"/>
              <a:t>find</a:t>
            </a:r>
            <a:r>
              <a:rPr lang="es-ES" baseline="0" dirty="0"/>
              <a:t> </a:t>
            </a:r>
            <a:r>
              <a:rPr lang="es-ES" baseline="0" dirty="0" err="1"/>
              <a:t>out</a:t>
            </a:r>
            <a:r>
              <a:rPr lang="es-ES" baseline="0" dirty="0"/>
              <a:t> </a:t>
            </a:r>
            <a:r>
              <a:rPr lang="es-ES" baseline="0" dirty="0" err="1"/>
              <a:t>how</a:t>
            </a:r>
            <a:r>
              <a:rPr lang="es-ES" baseline="0" dirty="0"/>
              <a:t> </a:t>
            </a:r>
            <a:r>
              <a:rPr lang="es-ES" baseline="0" dirty="0" err="1"/>
              <a:t>many</a:t>
            </a:r>
            <a:r>
              <a:rPr lang="es-ES" baseline="0" dirty="0"/>
              <a:t> </a:t>
            </a:r>
            <a:r>
              <a:rPr lang="es-ES" baseline="0" dirty="0" err="1"/>
              <a:t>were</a:t>
            </a:r>
            <a:r>
              <a:rPr lang="es-ES" baseline="0" dirty="0"/>
              <a:t> </a:t>
            </a:r>
            <a:r>
              <a:rPr lang="es-ES" baseline="0" dirty="0" err="1"/>
              <a:t>given</a:t>
            </a:r>
            <a:r>
              <a:rPr lang="es-ES" baseline="0" dirty="0"/>
              <a:t> </a:t>
            </a:r>
            <a:r>
              <a:rPr lang="es-ES" baseline="0" dirty="0" err="1"/>
              <a:t>away</a:t>
            </a:r>
            <a:r>
              <a:rPr lang="es-ES" baseline="0" dirty="0"/>
              <a:t> to be </a:t>
            </a:r>
            <a:r>
              <a:rPr lang="es-ES" baseline="0" dirty="0" err="1"/>
              <a:t>used</a:t>
            </a:r>
            <a:r>
              <a:rPr lang="es-ES" baseline="0" dirty="0"/>
              <a:t> </a:t>
            </a:r>
            <a:r>
              <a:rPr lang="es-ES" baseline="0" dirty="0" err="1"/>
              <a:t>by</a:t>
            </a:r>
            <a:r>
              <a:rPr lang="es-ES" baseline="0" dirty="0"/>
              <a:t> </a:t>
            </a:r>
            <a:r>
              <a:rPr lang="es-ES" baseline="0" dirty="0" err="1"/>
              <a:t>others</a:t>
            </a:r>
            <a:r>
              <a:rPr lang="es-ES" baseline="0" dirty="0"/>
              <a:t> and </a:t>
            </a:r>
            <a:r>
              <a:rPr lang="es-ES" baseline="0" dirty="0" err="1"/>
              <a:t>these</a:t>
            </a:r>
            <a:r>
              <a:rPr lang="es-ES" baseline="0" dirty="0"/>
              <a:t> </a:t>
            </a:r>
            <a:r>
              <a:rPr lang="es-ES" baseline="0" dirty="0" err="1"/>
              <a:t>ar</a:t>
            </a:r>
            <a:r>
              <a:rPr lang="es-ES" baseline="0" dirty="0"/>
              <a:t> NOT </a:t>
            </a:r>
            <a:r>
              <a:rPr lang="es-ES" baseline="0" dirty="0" err="1"/>
              <a:t>considered</a:t>
            </a:r>
            <a:r>
              <a:rPr lang="es-ES" baseline="0" dirty="0"/>
              <a:t> in </a:t>
            </a:r>
            <a:r>
              <a:rPr lang="es-ES" baseline="0" dirty="0" err="1"/>
              <a:t>the</a:t>
            </a:r>
            <a:r>
              <a:rPr lang="es-ES" baseline="0" dirty="0"/>
              <a:t> </a:t>
            </a:r>
            <a:r>
              <a:rPr lang="es-ES" baseline="0" dirty="0" err="1"/>
              <a:t>calculation</a:t>
            </a:r>
            <a:endParaRPr lang="es-ES" baseline="0" dirty="0"/>
          </a:p>
          <a:p>
            <a:endParaRPr lang="es-ES" baseline="0" dirty="0"/>
          </a:p>
          <a:p>
            <a:r>
              <a:rPr lang="es-ES" baseline="0" dirty="0" err="1"/>
              <a:t>From</a:t>
            </a:r>
            <a:r>
              <a:rPr lang="es-ES" baseline="0" dirty="0"/>
              <a:t> </a:t>
            </a:r>
            <a:r>
              <a:rPr lang="es-ES" baseline="0" dirty="0" err="1"/>
              <a:t>the</a:t>
            </a:r>
            <a:r>
              <a:rPr lang="es-ES" baseline="0" dirty="0"/>
              <a:t> </a:t>
            </a:r>
            <a:r>
              <a:rPr lang="es-ES" baseline="0" dirty="0" err="1"/>
              <a:t>surviving</a:t>
            </a:r>
            <a:r>
              <a:rPr lang="es-ES" baseline="0" dirty="0"/>
              <a:t> nets </a:t>
            </a:r>
            <a:r>
              <a:rPr lang="es-ES" baseline="0" dirty="0" err="1"/>
              <a:t>we</a:t>
            </a:r>
            <a:r>
              <a:rPr lang="es-ES" baseline="0" dirty="0"/>
              <a:t> determine </a:t>
            </a:r>
            <a:r>
              <a:rPr lang="es-ES" baseline="0" dirty="0" err="1"/>
              <a:t>the</a:t>
            </a:r>
            <a:r>
              <a:rPr lang="es-ES" baseline="0" dirty="0"/>
              <a:t> </a:t>
            </a:r>
            <a:r>
              <a:rPr lang="es-ES" baseline="0" dirty="0" err="1"/>
              <a:t>proprotion</a:t>
            </a:r>
            <a:r>
              <a:rPr lang="es-ES" baseline="0" dirty="0"/>
              <a:t> </a:t>
            </a:r>
            <a:r>
              <a:rPr lang="es-ES" baseline="0" dirty="0" err="1"/>
              <a:t>still</a:t>
            </a:r>
            <a:r>
              <a:rPr lang="es-ES" baseline="0" dirty="0"/>
              <a:t> in </a:t>
            </a:r>
            <a:r>
              <a:rPr lang="es-ES" baseline="0" dirty="0" err="1"/>
              <a:t>serviveable</a:t>
            </a:r>
            <a:r>
              <a:rPr lang="es-ES" baseline="0" dirty="0"/>
              <a:t> </a:t>
            </a:r>
            <a:r>
              <a:rPr lang="es-ES" baseline="0" dirty="0" err="1"/>
              <a:t>condition</a:t>
            </a:r>
            <a:r>
              <a:rPr lang="es-ES" baseline="0" dirty="0"/>
              <a:t> </a:t>
            </a:r>
            <a:r>
              <a:rPr lang="es-ES" baseline="0" dirty="0" err="1"/>
              <a:t>based</a:t>
            </a:r>
            <a:r>
              <a:rPr lang="es-ES" baseline="0" dirty="0"/>
              <a:t> </a:t>
            </a:r>
            <a:r>
              <a:rPr lang="es-ES" baseline="0" dirty="0" err="1"/>
              <a:t>on</a:t>
            </a:r>
            <a:r>
              <a:rPr lang="es-ES" baseline="0" dirty="0"/>
              <a:t> </a:t>
            </a:r>
            <a:r>
              <a:rPr lang="es-ES" baseline="0" dirty="0" err="1"/>
              <a:t>the</a:t>
            </a:r>
            <a:r>
              <a:rPr lang="es-ES" baseline="0" dirty="0"/>
              <a:t> </a:t>
            </a:r>
            <a:r>
              <a:rPr lang="es-ES" baseline="0" dirty="0" err="1"/>
              <a:t>measured</a:t>
            </a:r>
            <a:r>
              <a:rPr lang="es-ES" baseline="0" dirty="0"/>
              <a:t> PHI</a:t>
            </a:r>
          </a:p>
          <a:p>
            <a:endParaRPr lang="es-ES" baseline="0" dirty="0"/>
          </a:p>
          <a:p>
            <a:r>
              <a:rPr lang="es-ES" baseline="0" dirty="0" err="1"/>
              <a:t>Now</a:t>
            </a:r>
            <a:r>
              <a:rPr lang="es-ES" baseline="0" dirty="0"/>
              <a:t> </a:t>
            </a:r>
            <a:r>
              <a:rPr lang="es-ES" baseline="0" dirty="0" err="1"/>
              <a:t>we</a:t>
            </a:r>
            <a:r>
              <a:rPr lang="es-ES" baseline="0" dirty="0"/>
              <a:t> can </a:t>
            </a:r>
            <a:r>
              <a:rPr lang="es-ES" baseline="0" dirty="0" err="1"/>
              <a:t>calculate</a:t>
            </a:r>
            <a:r>
              <a:rPr lang="es-ES" baseline="0" dirty="0"/>
              <a:t> </a:t>
            </a:r>
            <a:r>
              <a:rPr lang="es-ES" baseline="0" dirty="0" err="1"/>
              <a:t>the</a:t>
            </a:r>
            <a:r>
              <a:rPr lang="es-ES" baseline="0" dirty="0"/>
              <a:t> </a:t>
            </a:r>
            <a:r>
              <a:rPr lang="es-ES" baseline="0" dirty="0" err="1"/>
              <a:t>survival</a:t>
            </a:r>
            <a:r>
              <a:rPr lang="es-ES" baseline="0" dirty="0"/>
              <a:t> </a:t>
            </a:r>
            <a:r>
              <a:rPr lang="es-ES" baseline="0" dirty="0" err="1"/>
              <a:t>rate</a:t>
            </a:r>
            <a:r>
              <a:rPr lang="es-ES" baseline="0" dirty="0"/>
              <a:t>…</a:t>
            </a:r>
            <a:endParaRPr lang="en-US" dirty="0"/>
          </a:p>
        </p:txBody>
      </p:sp>
      <p:sp>
        <p:nvSpPr>
          <p:cNvPr id="4" name="Slide Number Placeholder 3"/>
          <p:cNvSpPr>
            <a:spLocks noGrp="1"/>
          </p:cNvSpPr>
          <p:nvPr>
            <p:ph type="sldNum" sz="quarter" idx="10"/>
          </p:nvPr>
        </p:nvSpPr>
        <p:spPr/>
        <p:txBody>
          <a:bodyPr/>
          <a:lstStyle/>
          <a:p>
            <a:fld id="{2E85C5D0-C5DD-4A71-B4B8-2910B97773D3}" type="slidenum">
              <a:rPr lang="en-US" smtClean="0"/>
              <a:t>35</a:t>
            </a:fld>
            <a:endParaRPr lang="en-US"/>
          </a:p>
        </p:txBody>
      </p:sp>
    </p:spTree>
    <p:extLst>
      <p:ext uri="{BB962C8B-B14F-4D97-AF65-F5344CB8AC3E}">
        <p14:creationId xmlns:p14="http://schemas.microsoft.com/office/powerpoint/2010/main" val="296469325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dirty="0"/>
              <a:t>… </a:t>
            </a:r>
            <a:r>
              <a:rPr lang="es-ES" dirty="0" err="1"/>
              <a:t>by</a:t>
            </a:r>
            <a:r>
              <a:rPr lang="es-ES" dirty="0"/>
              <a:t> </a:t>
            </a:r>
            <a:r>
              <a:rPr lang="es-ES" dirty="0" err="1"/>
              <a:t>this</a:t>
            </a:r>
            <a:r>
              <a:rPr lang="es-ES" dirty="0"/>
              <a:t> formula </a:t>
            </a:r>
            <a:r>
              <a:rPr lang="es-ES" dirty="0" err="1"/>
              <a:t>where</a:t>
            </a:r>
            <a:r>
              <a:rPr lang="es-ES" dirty="0"/>
              <a:t> “</a:t>
            </a:r>
            <a:r>
              <a:rPr lang="es-ES" dirty="0" err="1"/>
              <a:t>fit</a:t>
            </a:r>
            <a:r>
              <a:rPr lang="es-ES" dirty="0"/>
              <a:t> </a:t>
            </a:r>
            <a:r>
              <a:rPr lang="es-ES" dirty="0" err="1"/>
              <a:t>for</a:t>
            </a:r>
            <a:r>
              <a:rPr lang="es-ES" dirty="0"/>
              <a:t> use” </a:t>
            </a:r>
            <a:r>
              <a:rPr lang="es-ES" dirty="0" err="1"/>
              <a:t>means</a:t>
            </a:r>
            <a:r>
              <a:rPr lang="es-ES" dirty="0"/>
              <a:t> “</a:t>
            </a:r>
            <a:r>
              <a:rPr lang="es-ES" dirty="0" err="1"/>
              <a:t>serviceable</a:t>
            </a:r>
            <a:r>
              <a:rPr lang="es-ES" dirty="0"/>
              <a:t>”.</a:t>
            </a:r>
            <a:endParaRPr lang="en-US" dirty="0"/>
          </a:p>
        </p:txBody>
      </p:sp>
      <p:sp>
        <p:nvSpPr>
          <p:cNvPr id="4" name="Slide Number Placeholder 3"/>
          <p:cNvSpPr>
            <a:spLocks noGrp="1"/>
          </p:cNvSpPr>
          <p:nvPr>
            <p:ph type="sldNum" sz="quarter" idx="10"/>
          </p:nvPr>
        </p:nvSpPr>
        <p:spPr/>
        <p:txBody>
          <a:bodyPr/>
          <a:lstStyle/>
          <a:p>
            <a:fld id="{2E85C5D0-C5DD-4A71-B4B8-2910B97773D3}" type="slidenum">
              <a:rPr lang="en-US" smtClean="0"/>
              <a:t>36</a:t>
            </a:fld>
            <a:endParaRPr lang="en-US"/>
          </a:p>
        </p:txBody>
      </p:sp>
    </p:spTree>
    <p:extLst>
      <p:ext uri="{BB962C8B-B14F-4D97-AF65-F5344CB8AC3E}">
        <p14:creationId xmlns:p14="http://schemas.microsoft.com/office/powerpoint/2010/main" val="138462586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dirty="0" err="1"/>
              <a:t>Now</a:t>
            </a:r>
            <a:r>
              <a:rPr lang="es-ES" baseline="0" dirty="0"/>
              <a:t> </a:t>
            </a:r>
            <a:r>
              <a:rPr lang="es-ES" baseline="0" dirty="0" err="1"/>
              <a:t>we</a:t>
            </a:r>
            <a:r>
              <a:rPr lang="es-ES" baseline="0" dirty="0"/>
              <a:t> can </a:t>
            </a:r>
            <a:r>
              <a:rPr lang="es-ES" baseline="0" dirty="0" err="1"/>
              <a:t>plot</a:t>
            </a:r>
            <a:r>
              <a:rPr lang="es-ES" baseline="0" dirty="0"/>
              <a:t> </a:t>
            </a:r>
            <a:r>
              <a:rPr lang="es-ES" baseline="0" dirty="0" err="1"/>
              <a:t>results</a:t>
            </a:r>
            <a:r>
              <a:rPr lang="es-ES" baseline="0" dirty="0"/>
              <a:t> </a:t>
            </a:r>
            <a:r>
              <a:rPr lang="es-ES" baseline="0" dirty="0" err="1"/>
              <a:t>from</a:t>
            </a:r>
            <a:r>
              <a:rPr lang="es-ES" baseline="0" dirty="0"/>
              <a:t> </a:t>
            </a:r>
            <a:r>
              <a:rPr lang="es-ES" baseline="0" dirty="0" err="1"/>
              <a:t>multiple</a:t>
            </a:r>
            <a:r>
              <a:rPr lang="es-ES" baseline="0" dirty="0"/>
              <a:t> time </a:t>
            </a:r>
            <a:r>
              <a:rPr lang="es-ES" baseline="0" dirty="0" err="1"/>
              <a:t>points</a:t>
            </a:r>
            <a:r>
              <a:rPr lang="es-ES" baseline="0" dirty="0"/>
              <a:t> </a:t>
            </a:r>
            <a:r>
              <a:rPr lang="es-ES" baseline="0" dirty="0" err="1"/>
              <a:t>against</a:t>
            </a:r>
            <a:r>
              <a:rPr lang="es-ES" baseline="0" dirty="0"/>
              <a:t> </a:t>
            </a:r>
            <a:r>
              <a:rPr lang="es-ES" baseline="0" dirty="0" err="1"/>
              <a:t>hypothetical</a:t>
            </a:r>
            <a:r>
              <a:rPr lang="es-ES" baseline="0" dirty="0"/>
              <a:t> “</a:t>
            </a:r>
            <a:r>
              <a:rPr lang="es-ES" baseline="0" dirty="0" err="1"/>
              <a:t>loss</a:t>
            </a:r>
            <a:r>
              <a:rPr lang="es-ES" baseline="0" dirty="0"/>
              <a:t> </a:t>
            </a:r>
            <a:r>
              <a:rPr lang="es-ES" baseline="0" dirty="0" err="1"/>
              <a:t>function</a:t>
            </a:r>
            <a:r>
              <a:rPr lang="es-ES" baseline="0" dirty="0"/>
              <a:t>” </a:t>
            </a:r>
            <a:r>
              <a:rPr lang="es-ES" baseline="0" dirty="0" err="1"/>
              <a:t>or</a:t>
            </a:r>
            <a:r>
              <a:rPr lang="es-ES" baseline="0" dirty="0"/>
              <a:t> </a:t>
            </a:r>
            <a:r>
              <a:rPr lang="es-ES" baseline="0" dirty="0" err="1"/>
              <a:t>survival</a:t>
            </a:r>
            <a:r>
              <a:rPr lang="es-ES" baseline="0" dirty="0"/>
              <a:t> curves.</a:t>
            </a:r>
            <a:endParaRPr lang="es-ES" dirty="0"/>
          </a:p>
          <a:p>
            <a:endParaRPr lang="es-ES" dirty="0"/>
          </a:p>
          <a:p>
            <a:r>
              <a:rPr lang="es-ES" dirty="0" err="1"/>
              <a:t>The</a:t>
            </a:r>
            <a:r>
              <a:rPr lang="es-ES" dirty="0"/>
              <a:t> </a:t>
            </a:r>
            <a:r>
              <a:rPr lang="es-ES" dirty="0" err="1"/>
              <a:t>hypothetical</a:t>
            </a:r>
            <a:r>
              <a:rPr lang="es-ES" dirty="0"/>
              <a:t> </a:t>
            </a:r>
            <a:r>
              <a:rPr lang="es-ES" dirty="0" err="1"/>
              <a:t>survival</a:t>
            </a:r>
            <a:r>
              <a:rPr lang="es-ES" dirty="0"/>
              <a:t> curves are </a:t>
            </a:r>
            <a:r>
              <a:rPr lang="es-ES" dirty="0" err="1"/>
              <a:t>based</a:t>
            </a:r>
            <a:r>
              <a:rPr lang="es-ES" dirty="0"/>
              <a:t> </a:t>
            </a:r>
            <a:r>
              <a:rPr lang="es-ES" dirty="0" err="1"/>
              <a:t>on</a:t>
            </a:r>
            <a:r>
              <a:rPr lang="es-ES" dirty="0"/>
              <a:t> </a:t>
            </a:r>
            <a:r>
              <a:rPr lang="es-ES" dirty="0" err="1"/>
              <a:t>the</a:t>
            </a:r>
            <a:r>
              <a:rPr lang="es-ES" dirty="0"/>
              <a:t> S-</a:t>
            </a:r>
            <a:r>
              <a:rPr lang="es-ES" dirty="0" err="1"/>
              <a:t>shaped</a:t>
            </a:r>
            <a:r>
              <a:rPr lang="es-ES" dirty="0"/>
              <a:t> curve of </a:t>
            </a:r>
            <a:r>
              <a:rPr lang="es-ES" dirty="0" err="1"/>
              <a:t>survival</a:t>
            </a:r>
            <a:r>
              <a:rPr lang="es-ES" dirty="0"/>
              <a:t> </a:t>
            </a:r>
            <a:r>
              <a:rPr lang="es-ES" dirty="0" err="1"/>
              <a:t>backed</a:t>
            </a:r>
            <a:r>
              <a:rPr lang="es-ES" dirty="0"/>
              <a:t> </a:t>
            </a:r>
            <a:r>
              <a:rPr lang="es-ES" dirty="0" err="1"/>
              <a:t>by</a:t>
            </a:r>
            <a:r>
              <a:rPr lang="es-ES" dirty="0"/>
              <a:t> </a:t>
            </a:r>
            <a:r>
              <a:rPr lang="es-ES" dirty="0" err="1"/>
              <a:t>field</a:t>
            </a:r>
            <a:r>
              <a:rPr lang="es-ES" dirty="0"/>
              <a:t> </a:t>
            </a:r>
            <a:r>
              <a:rPr lang="es-ES" dirty="0" err="1"/>
              <a:t>evidence</a:t>
            </a:r>
            <a:r>
              <a:rPr lang="es-ES" dirty="0"/>
              <a:t> and </a:t>
            </a:r>
            <a:r>
              <a:rPr lang="es-ES" dirty="0" err="1"/>
              <a:t>an</a:t>
            </a:r>
            <a:r>
              <a:rPr lang="es-ES" baseline="0" dirty="0"/>
              <a:t> </a:t>
            </a:r>
            <a:r>
              <a:rPr lang="es-ES" baseline="0" dirty="0" err="1"/>
              <a:t>average</a:t>
            </a:r>
            <a:r>
              <a:rPr lang="es-ES" baseline="0" dirty="0"/>
              <a:t> (=median) </a:t>
            </a:r>
            <a:r>
              <a:rPr lang="es-ES" baseline="0" dirty="0" err="1"/>
              <a:t>survival</a:t>
            </a:r>
            <a:r>
              <a:rPr lang="es-ES" baseline="0" dirty="0"/>
              <a:t> of 3, 4 etc. </a:t>
            </a:r>
            <a:r>
              <a:rPr lang="es-ES" baseline="0" dirty="0" err="1"/>
              <a:t>Years</a:t>
            </a:r>
            <a:r>
              <a:rPr lang="es-ES" baseline="0" dirty="0"/>
              <a:t>. Data </a:t>
            </a:r>
            <a:r>
              <a:rPr lang="es-ES" baseline="0" dirty="0" err="1"/>
              <a:t>for</a:t>
            </a:r>
            <a:r>
              <a:rPr lang="es-ES" baseline="0" dirty="0"/>
              <a:t> </a:t>
            </a:r>
            <a:r>
              <a:rPr lang="es-ES" baseline="0" dirty="0" err="1"/>
              <a:t>this</a:t>
            </a:r>
            <a:r>
              <a:rPr lang="es-ES" baseline="0" dirty="0"/>
              <a:t> curve are </a:t>
            </a:r>
            <a:r>
              <a:rPr lang="es-ES" baseline="0" dirty="0" err="1"/>
              <a:t>fictional</a:t>
            </a:r>
            <a:r>
              <a:rPr lang="es-ES" baseline="0" dirty="0"/>
              <a:t> </a:t>
            </a:r>
            <a:r>
              <a:rPr lang="es-ES" baseline="0" dirty="0" err="1"/>
              <a:t>to</a:t>
            </a:r>
            <a:r>
              <a:rPr lang="es-ES" baseline="0" dirty="0"/>
              <a:t> </a:t>
            </a:r>
            <a:r>
              <a:rPr lang="es-ES" baseline="0" dirty="0" err="1"/>
              <a:t>demonstrate</a:t>
            </a:r>
            <a:r>
              <a:rPr lang="es-ES" baseline="0" dirty="0"/>
              <a:t> </a:t>
            </a:r>
            <a:r>
              <a:rPr lang="es-ES" baseline="0" dirty="0" err="1"/>
              <a:t>the</a:t>
            </a:r>
            <a:r>
              <a:rPr lang="es-ES" baseline="0" dirty="0"/>
              <a:t> use </a:t>
            </a:r>
            <a:r>
              <a:rPr lang="es-ES" baseline="0" dirty="0" err="1"/>
              <a:t>but</a:t>
            </a:r>
            <a:r>
              <a:rPr lang="es-ES" baseline="0" dirty="0"/>
              <a:t> similar real data </a:t>
            </a:r>
            <a:r>
              <a:rPr lang="es-ES" baseline="0" dirty="0" err="1"/>
              <a:t>exists</a:t>
            </a:r>
            <a:endParaRPr lang="en-US" dirty="0"/>
          </a:p>
        </p:txBody>
      </p:sp>
      <p:sp>
        <p:nvSpPr>
          <p:cNvPr id="4" name="Slide Number Placeholder 3"/>
          <p:cNvSpPr>
            <a:spLocks noGrp="1"/>
          </p:cNvSpPr>
          <p:nvPr>
            <p:ph type="sldNum" sz="quarter" idx="10"/>
          </p:nvPr>
        </p:nvSpPr>
        <p:spPr/>
        <p:txBody>
          <a:bodyPr/>
          <a:lstStyle/>
          <a:p>
            <a:fld id="{3D2FD9B8-84E0-4A0D-AED6-965CE71EF8AC}" type="slidenum">
              <a:rPr lang="en-US" smtClean="0"/>
              <a:t>37</a:t>
            </a:fld>
            <a:endParaRPr lang="en-US"/>
          </a:p>
        </p:txBody>
      </p:sp>
    </p:spTree>
    <p:extLst>
      <p:ext uri="{BB962C8B-B14F-4D97-AF65-F5344CB8AC3E}">
        <p14:creationId xmlns:p14="http://schemas.microsoft.com/office/powerpoint/2010/main" val="28637272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dirty="0"/>
              <a:t>Once </a:t>
            </a:r>
            <a:r>
              <a:rPr lang="es-ES" dirty="0" err="1"/>
              <a:t>we</a:t>
            </a:r>
            <a:r>
              <a:rPr lang="es-ES" dirty="0"/>
              <a:t> </a:t>
            </a:r>
            <a:r>
              <a:rPr lang="es-ES" dirty="0" err="1"/>
              <a:t>have</a:t>
            </a:r>
            <a:r>
              <a:rPr lang="es-ES" dirty="0"/>
              <a:t> at </a:t>
            </a:r>
            <a:r>
              <a:rPr lang="es-ES" dirty="0" err="1"/>
              <a:t>least</a:t>
            </a:r>
            <a:r>
              <a:rPr lang="es-ES" baseline="0" dirty="0"/>
              <a:t> </a:t>
            </a:r>
            <a:r>
              <a:rPr lang="es-ES" baseline="0" dirty="0" err="1"/>
              <a:t>two</a:t>
            </a:r>
            <a:r>
              <a:rPr lang="es-ES" baseline="0" dirty="0"/>
              <a:t> </a:t>
            </a:r>
            <a:r>
              <a:rPr lang="es-ES" baseline="0" dirty="0" err="1"/>
              <a:t>suitable</a:t>
            </a:r>
            <a:r>
              <a:rPr lang="es-ES" baseline="0" dirty="0"/>
              <a:t> time </a:t>
            </a:r>
            <a:r>
              <a:rPr lang="es-ES" baseline="0" dirty="0" err="1"/>
              <a:t>points</a:t>
            </a:r>
            <a:r>
              <a:rPr lang="es-ES" baseline="0" dirty="0"/>
              <a:t>, </a:t>
            </a:r>
            <a:endParaRPr lang="es-ES" dirty="0"/>
          </a:p>
          <a:p>
            <a:endParaRPr lang="es-ES" dirty="0"/>
          </a:p>
          <a:p>
            <a:r>
              <a:rPr lang="es-ES" dirty="0" err="1"/>
              <a:t>The</a:t>
            </a:r>
            <a:r>
              <a:rPr lang="es-ES" dirty="0"/>
              <a:t> </a:t>
            </a:r>
            <a:r>
              <a:rPr lang="es-ES" dirty="0" err="1"/>
              <a:t>table</a:t>
            </a:r>
            <a:r>
              <a:rPr lang="es-ES" dirty="0"/>
              <a:t> </a:t>
            </a:r>
            <a:r>
              <a:rPr lang="es-ES" dirty="0" err="1"/>
              <a:t>is</a:t>
            </a:r>
            <a:r>
              <a:rPr lang="es-ES" dirty="0"/>
              <a:t> </a:t>
            </a:r>
            <a:r>
              <a:rPr lang="es-ES" dirty="0" err="1"/>
              <a:t>based</a:t>
            </a:r>
            <a:r>
              <a:rPr lang="es-ES" dirty="0"/>
              <a:t> </a:t>
            </a:r>
            <a:r>
              <a:rPr lang="es-ES" dirty="0" err="1"/>
              <a:t>on</a:t>
            </a:r>
            <a:r>
              <a:rPr lang="es-ES" dirty="0"/>
              <a:t> </a:t>
            </a:r>
            <a:r>
              <a:rPr lang="es-ES" dirty="0" err="1"/>
              <a:t>the</a:t>
            </a:r>
            <a:r>
              <a:rPr lang="es-ES" dirty="0"/>
              <a:t> </a:t>
            </a:r>
            <a:r>
              <a:rPr lang="es-ES" dirty="0" err="1"/>
              <a:t>previous</a:t>
            </a:r>
            <a:r>
              <a:rPr lang="es-ES" dirty="0"/>
              <a:t> </a:t>
            </a:r>
            <a:r>
              <a:rPr lang="es-ES" dirty="0" err="1"/>
              <a:t>example</a:t>
            </a:r>
            <a:r>
              <a:rPr lang="es-ES" dirty="0"/>
              <a:t> of data</a:t>
            </a:r>
            <a:endParaRPr lang="en-US" dirty="0"/>
          </a:p>
        </p:txBody>
      </p:sp>
      <p:sp>
        <p:nvSpPr>
          <p:cNvPr id="4" name="Slide Number Placeholder 3"/>
          <p:cNvSpPr>
            <a:spLocks noGrp="1"/>
          </p:cNvSpPr>
          <p:nvPr>
            <p:ph type="sldNum" sz="quarter" idx="10"/>
          </p:nvPr>
        </p:nvSpPr>
        <p:spPr/>
        <p:txBody>
          <a:bodyPr/>
          <a:lstStyle/>
          <a:p>
            <a:fld id="{3D2FD9B8-84E0-4A0D-AED6-965CE71EF8AC}" type="slidenum">
              <a:rPr lang="en-US" smtClean="0"/>
              <a:t>38</a:t>
            </a:fld>
            <a:endParaRPr lang="en-US"/>
          </a:p>
        </p:txBody>
      </p:sp>
    </p:spTree>
    <p:extLst>
      <p:ext uri="{BB962C8B-B14F-4D97-AF65-F5344CB8AC3E}">
        <p14:creationId xmlns:p14="http://schemas.microsoft.com/office/powerpoint/2010/main" val="173984655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dirty="0" err="1"/>
              <a:t>These</a:t>
            </a:r>
            <a:r>
              <a:rPr lang="es-ES" baseline="0" dirty="0"/>
              <a:t> </a:t>
            </a:r>
            <a:r>
              <a:rPr lang="es-ES" baseline="0" dirty="0" err="1"/>
              <a:t>results</a:t>
            </a:r>
            <a:r>
              <a:rPr lang="es-ES" baseline="0" dirty="0"/>
              <a:t> </a:t>
            </a:r>
            <a:r>
              <a:rPr lang="es-ES" baseline="0" dirty="0" err="1"/>
              <a:t>from</a:t>
            </a:r>
            <a:r>
              <a:rPr lang="es-ES" baseline="0" dirty="0"/>
              <a:t> a </a:t>
            </a:r>
            <a:r>
              <a:rPr lang="es-ES" baseline="0" dirty="0" err="1"/>
              <a:t>prevous</a:t>
            </a:r>
            <a:r>
              <a:rPr lang="es-ES" baseline="0" dirty="0"/>
              <a:t> </a:t>
            </a:r>
            <a:r>
              <a:rPr lang="es-ES" baseline="0" dirty="0" err="1"/>
              <a:t>durability</a:t>
            </a:r>
            <a:r>
              <a:rPr lang="es-ES" baseline="0" dirty="0"/>
              <a:t> </a:t>
            </a:r>
            <a:r>
              <a:rPr lang="es-ES" baseline="0" dirty="0" err="1"/>
              <a:t>study</a:t>
            </a:r>
            <a:r>
              <a:rPr lang="es-ES" baseline="0" dirty="0"/>
              <a:t> in  Nigeria show </a:t>
            </a:r>
            <a:r>
              <a:rPr lang="es-ES" baseline="0" dirty="0" err="1"/>
              <a:t>how</a:t>
            </a:r>
            <a:r>
              <a:rPr lang="es-ES" baseline="0" dirty="0"/>
              <a:t> </a:t>
            </a:r>
            <a:r>
              <a:rPr lang="es-ES" baseline="0" dirty="0" err="1"/>
              <a:t>the</a:t>
            </a:r>
            <a:r>
              <a:rPr lang="es-ES" baseline="0" dirty="0"/>
              <a:t> data can be </a:t>
            </a:r>
            <a:r>
              <a:rPr lang="es-ES" baseline="0" dirty="0" err="1"/>
              <a:t>presented</a:t>
            </a:r>
            <a:r>
              <a:rPr lang="es-ES" baseline="0" dirty="0"/>
              <a:t> and </a:t>
            </a:r>
            <a:r>
              <a:rPr lang="es-ES" baseline="0" dirty="0" err="1"/>
              <a:t>what</a:t>
            </a:r>
            <a:r>
              <a:rPr lang="es-ES" baseline="0" dirty="0"/>
              <a:t> </a:t>
            </a:r>
            <a:r>
              <a:rPr lang="es-ES" baseline="0" dirty="0" err="1"/>
              <a:t>differences</a:t>
            </a:r>
            <a:r>
              <a:rPr lang="es-ES" baseline="0" dirty="0"/>
              <a:t> can be </a:t>
            </a:r>
            <a:r>
              <a:rPr lang="es-ES" baseline="0" dirty="0" err="1"/>
              <a:t>detected</a:t>
            </a:r>
            <a:r>
              <a:rPr lang="es-ES" baseline="0" dirty="0"/>
              <a:t> </a:t>
            </a:r>
            <a:r>
              <a:rPr lang="es-ES" baseline="0" dirty="0" err="1"/>
              <a:t>for</a:t>
            </a:r>
            <a:r>
              <a:rPr lang="es-ES" baseline="0" dirty="0"/>
              <a:t> </a:t>
            </a:r>
            <a:r>
              <a:rPr lang="es-ES" baseline="0" dirty="0" err="1"/>
              <a:t>the</a:t>
            </a:r>
            <a:r>
              <a:rPr lang="es-ES" baseline="0" dirty="0"/>
              <a:t> </a:t>
            </a:r>
            <a:r>
              <a:rPr lang="es-ES" baseline="0" dirty="0" err="1"/>
              <a:t>same</a:t>
            </a:r>
            <a:r>
              <a:rPr lang="es-ES" baseline="0" dirty="0"/>
              <a:t> </a:t>
            </a:r>
            <a:r>
              <a:rPr lang="es-ES" baseline="0" dirty="0" err="1"/>
              <a:t>type</a:t>
            </a:r>
            <a:r>
              <a:rPr lang="es-ES" baseline="0" dirty="0"/>
              <a:t> of LLIN in </a:t>
            </a:r>
            <a:r>
              <a:rPr lang="es-ES" baseline="0" dirty="0" err="1"/>
              <a:t>different</a:t>
            </a:r>
            <a:r>
              <a:rPr lang="es-ES" baseline="0" dirty="0"/>
              <a:t> </a:t>
            </a:r>
            <a:r>
              <a:rPr lang="es-ES" baseline="0" dirty="0" err="1"/>
              <a:t>environments</a:t>
            </a:r>
            <a:r>
              <a:rPr lang="es-ES" baseline="0" dirty="0"/>
              <a:t> and </a:t>
            </a:r>
            <a:r>
              <a:rPr lang="es-ES" baseline="0" dirty="0" err="1"/>
              <a:t>populations</a:t>
            </a:r>
            <a:r>
              <a:rPr lang="es-ES" baseline="0" dirty="0"/>
              <a:t>.</a:t>
            </a:r>
            <a:endParaRPr lang="en-US" dirty="0"/>
          </a:p>
        </p:txBody>
      </p:sp>
      <p:sp>
        <p:nvSpPr>
          <p:cNvPr id="4" name="Slide Number Placeholder 3"/>
          <p:cNvSpPr>
            <a:spLocks noGrp="1"/>
          </p:cNvSpPr>
          <p:nvPr>
            <p:ph type="sldNum" sz="quarter" idx="10"/>
          </p:nvPr>
        </p:nvSpPr>
        <p:spPr/>
        <p:txBody>
          <a:bodyPr/>
          <a:lstStyle/>
          <a:p>
            <a:fld id="{2E85C5D0-C5DD-4A71-B4B8-2910B97773D3}" type="slidenum">
              <a:rPr lang="en-US" smtClean="0"/>
              <a:t>40</a:t>
            </a:fld>
            <a:endParaRPr lang="en-US"/>
          </a:p>
        </p:txBody>
      </p:sp>
    </p:spTree>
    <p:extLst>
      <p:ext uri="{BB962C8B-B14F-4D97-AF65-F5344CB8AC3E}">
        <p14:creationId xmlns:p14="http://schemas.microsoft.com/office/powerpoint/2010/main" val="328633340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dirty="0" err="1"/>
              <a:t>The</a:t>
            </a:r>
            <a:r>
              <a:rPr lang="es-ES" dirty="0"/>
              <a:t> </a:t>
            </a:r>
            <a:r>
              <a:rPr lang="es-ES" baseline="0" dirty="0"/>
              <a:t>Nigeria </a:t>
            </a:r>
            <a:r>
              <a:rPr lang="es-ES" baseline="0" dirty="0" err="1"/>
              <a:t>example</a:t>
            </a:r>
            <a:r>
              <a:rPr lang="es-ES" baseline="0" dirty="0"/>
              <a:t> </a:t>
            </a:r>
            <a:r>
              <a:rPr lang="es-ES" baseline="0" dirty="0" err="1"/>
              <a:t>also</a:t>
            </a:r>
            <a:r>
              <a:rPr lang="es-ES" baseline="0" dirty="0"/>
              <a:t> shows </a:t>
            </a:r>
            <a:r>
              <a:rPr lang="es-ES" baseline="0" dirty="0" err="1"/>
              <a:t>how</a:t>
            </a:r>
            <a:r>
              <a:rPr lang="es-ES" baseline="0" dirty="0"/>
              <a:t> </a:t>
            </a:r>
            <a:r>
              <a:rPr lang="es-ES" baseline="0" dirty="0" err="1"/>
              <a:t>the</a:t>
            </a:r>
            <a:r>
              <a:rPr lang="es-ES" baseline="0" dirty="0"/>
              <a:t> </a:t>
            </a:r>
            <a:r>
              <a:rPr lang="es-ES" baseline="0" dirty="0" err="1"/>
              <a:t>attitude</a:t>
            </a:r>
            <a:r>
              <a:rPr lang="es-ES" baseline="0" dirty="0"/>
              <a:t> of </a:t>
            </a:r>
            <a:r>
              <a:rPr lang="es-ES" baseline="0" dirty="0" err="1"/>
              <a:t>poeple</a:t>
            </a:r>
            <a:r>
              <a:rPr lang="es-ES" baseline="0" dirty="0"/>
              <a:t> </a:t>
            </a:r>
            <a:r>
              <a:rPr lang="es-ES" baseline="0" dirty="0" err="1"/>
              <a:t>towards</a:t>
            </a:r>
            <a:r>
              <a:rPr lang="es-ES" baseline="0" dirty="0"/>
              <a:t> </a:t>
            </a:r>
            <a:r>
              <a:rPr lang="es-ES" baseline="0" dirty="0" err="1"/>
              <a:t>care</a:t>
            </a:r>
            <a:r>
              <a:rPr lang="es-ES" baseline="0" dirty="0"/>
              <a:t> and </a:t>
            </a:r>
            <a:r>
              <a:rPr lang="es-ES" baseline="0" dirty="0" err="1"/>
              <a:t>repair</a:t>
            </a:r>
            <a:r>
              <a:rPr lang="es-ES" baseline="0" dirty="0"/>
              <a:t> </a:t>
            </a:r>
            <a:r>
              <a:rPr lang="es-ES" baseline="0" dirty="0" err="1"/>
              <a:t>is</a:t>
            </a:r>
            <a:r>
              <a:rPr lang="es-ES" baseline="0" dirty="0"/>
              <a:t> </a:t>
            </a:r>
            <a:r>
              <a:rPr lang="es-ES" baseline="0" dirty="0" err="1"/>
              <a:t>influencing</a:t>
            </a:r>
            <a:r>
              <a:rPr lang="es-ES" baseline="0" dirty="0"/>
              <a:t> </a:t>
            </a:r>
            <a:r>
              <a:rPr lang="es-ES" baseline="0" dirty="0" err="1"/>
              <a:t>their</a:t>
            </a:r>
            <a:r>
              <a:rPr lang="es-ES" baseline="0" dirty="0"/>
              <a:t> </a:t>
            </a:r>
            <a:r>
              <a:rPr lang="es-ES" baseline="0" dirty="0" err="1"/>
              <a:t>behavior</a:t>
            </a:r>
            <a:r>
              <a:rPr lang="es-ES" baseline="0" dirty="0"/>
              <a:t> and </a:t>
            </a:r>
            <a:r>
              <a:rPr lang="es-ES" baseline="0" dirty="0" err="1"/>
              <a:t>this</a:t>
            </a:r>
            <a:r>
              <a:rPr lang="es-ES" baseline="0" dirty="0"/>
              <a:t> </a:t>
            </a:r>
            <a:r>
              <a:rPr lang="es-ES" baseline="0" dirty="0" err="1"/>
              <a:t>attitude</a:t>
            </a:r>
            <a:r>
              <a:rPr lang="es-ES" baseline="0" dirty="0"/>
              <a:t> can be </a:t>
            </a:r>
            <a:r>
              <a:rPr lang="es-ES" baseline="0" dirty="0" err="1"/>
              <a:t>influenced</a:t>
            </a:r>
            <a:r>
              <a:rPr lang="es-ES" baseline="0" dirty="0"/>
              <a:t> </a:t>
            </a:r>
            <a:r>
              <a:rPr lang="es-ES" baseline="0" dirty="0" err="1"/>
              <a:t>by</a:t>
            </a:r>
            <a:r>
              <a:rPr lang="es-ES" baseline="0" dirty="0"/>
              <a:t> BCC. </a:t>
            </a:r>
            <a:r>
              <a:rPr lang="es-ES" baseline="0" dirty="0" err="1"/>
              <a:t>This</a:t>
            </a:r>
            <a:r>
              <a:rPr lang="es-ES" baseline="0" dirty="0"/>
              <a:t> </a:t>
            </a:r>
            <a:r>
              <a:rPr lang="es-ES" baseline="0" dirty="0" err="1"/>
              <a:t>is</a:t>
            </a:r>
            <a:r>
              <a:rPr lang="es-ES" baseline="0" dirty="0"/>
              <a:t> </a:t>
            </a:r>
            <a:r>
              <a:rPr lang="es-ES" baseline="0" dirty="0" err="1"/>
              <a:t>measured</a:t>
            </a:r>
            <a:r>
              <a:rPr lang="es-ES" baseline="0" dirty="0"/>
              <a:t> in </a:t>
            </a:r>
            <a:r>
              <a:rPr lang="es-ES" baseline="0" dirty="0" err="1"/>
              <a:t>the</a:t>
            </a:r>
            <a:r>
              <a:rPr lang="es-ES" baseline="0" dirty="0"/>
              <a:t> </a:t>
            </a:r>
            <a:r>
              <a:rPr lang="es-ES" baseline="0" dirty="0" err="1"/>
              <a:t>durability</a:t>
            </a:r>
            <a:r>
              <a:rPr lang="es-ES" baseline="0" dirty="0"/>
              <a:t> </a:t>
            </a:r>
            <a:r>
              <a:rPr lang="es-ES" baseline="0" dirty="0" err="1"/>
              <a:t>monitoring</a:t>
            </a:r>
            <a:r>
              <a:rPr lang="es-ES" baseline="0" dirty="0"/>
              <a:t>.</a:t>
            </a:r>
            <a:endParaRPr lang="en-US" dirty="0"/>
          </a:p>
        </p:txBody>
      </p:sp>
      <p:sp>
        <p:nvSpPr>
          <p:cNvPr id="4" name="Slide Number Placeholder 3"/>
          <p:cNvSpPr>
            <a:spLocks noGrp="1"/>
          </p:cNvSpPr>
          <p:nvPr>
            <p:ph type="sldNum" sz="quarter" idx="10"/>
          </p:nvPr>
        </p:nvSpPr>
        <p:spPr/>
        <p:txBody>
          <a:bodyPr/>
          <a:lstStyle/>
          <a:p>
            <a:fld id="{92BD0B81-2EAD-45C4-8536-6CD8E6E10C0D}" type="slidenum">
              <a:rPr lang="en-US" smtClean="0"/>
              <a:pPr/>
              <a:t>41</a:t>
            </a:fld>
            <a:endParaRPr lang="en-US"/>
          </a:p>
        </p:txBody>
      </p:sp>
    </p:spTree>
    <p:extLst>
      <p:ext uri="{BB962C8B-B14F-4D97-AF65-F5344CB8AC3E}">
        <p14:creationId xmlns:p14="http://schemas.microsoft.com/office/powerpoint/2010/main" val="410798332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dirty="0" err="1"/>
              <a:t>This</a:t>
            </a:r>
            <a:r>
              <a:rPr lang="es-ES" dirty="0"/>
              <a:t> </a:t>
            </a:r>
            <a:r>
              <a:rPr lang="es-ES" dirty="0" err="1"/>
              <a:t>picture</a:t>
            </a:r>
            <a:r>
              <a:rPr lang="es-ES" dirty="0"/>
              <a:t> </a:t>
            </a:r>
            <a:r>
              <a:rPr lang="es-ES" dirty="0" err="1"/>
              <a:t>explains</a:t>
            </a:r>
            <a:r>
              <a:rPr lang="es-ES" dirty="0"/>
              <a:t> </a:t>
            </a:r>
            <a:r>
              <a:rPr lang="es-ES" dirty="0" err="1"/>
              <a:t>the</a:t>
            </a:r>
            <a:r>
              <a:rPr lang="es-ES" dirty="0"/>
              <a:t> </a:t>
            </a:r>
            <a:r>
              <a:rPr lang="es-ES" dirty="0" err="1"/>
              <a:t>difference</a:t>
            </a:r>
            <a:r>
              <a:rPr lang="es-ES" dirty="0"/>
              <a:t> </a:t>
            </a:r>
            <a:r>
              <a:rPr lang="es-ES" dirty="0" err="1"/>
              <a:t>between</a:t>
            </a:r>
            <a:r>
              <a:rPr lang="es-ES" dirty="0"/>
              <a:t> </a:t>
            </a:r>
            <a:r>
              <a:rPr lang="es-ES" dirty="0" err="1"/>
              <a:t>an</a:t>
            </a:r>
            <a:r>
              <a:rPr lang="es-ES" dirty="0"/>
              <a:t> </a:t>
            </a:r>
            <a:r>
              <a:rPr lang="es-ES" dirty="0" err="1"/>
              <a:t>untreated</a:t>
            </a:r>
            <a:r>
              <a:rPr lang="es-ES" dirty="0"/>
              <a:t> net and </a:t>
            </a:r>
            <a:r>
              <a:rPr lang="es-ES" dirty="0" err="1"/>
              <a:t>an</a:t>
            </a:r>
            <a:r>
              <a:rPr lang="es-ES" dirty="0"/>
              <a:t> ITN. </a:t>
            </a:r>
            <a:endParaRPr lang="en-US" dirty="0"/>
          </a:p>
        </p:txBody>
      </p:sp>
      <p:sp>
        <p:nvSpPr>
          <p:cNvPr id="4" name="Slide Number Placeholder 3"/>
          <p:cNvSpPr>
            <a:spLocks noGrp="1"/>
          </p:cNvSpPr>
          <p:nvPr>
            <p:ph type="sldNum" sz="quarter" idx="10"/>
          </p:nvPr>
        </p:nvSpPr>
        <p:spPr/>
        <p:txBody>
          <a:bodyPr/>
          <a:lstStyle/>
          <a:p>
            <a:fld id="{2E85C5D0-C5DD-4A71-B4B8-2910B97773D3}" type="slidenum">
              <a:rPr lang="en-US" smtClean="0"/>
              <a:t>5</a:t>
            </a:fld>
            <a:endParaRPr lang="en-US"/>
          </a:p>
        </p:txBody>
      </p:sp>
    </p:spTree>
    <p:extLst>
      <p:ext uri="{BB962C8B-B14F-4D97-AF65-F5344CB8AC3E}">
        <p14:creationId xmlns:p14="http://schemas.microsoft.com/office/powerpoint/2010/main" val="422851857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dirty="0" err="1"/>
              <a:t>This</a:t>
            </a:r>
            <a:r>
              <a:rPr lang="es-ES" dirty="0"/>
              <a:t> series of </a:t>
            </a:r>
            <a:r>
              <a:rPr lang="es-ES" dirty="0" err="1"/>
              <a:t>automated</a:t>
            </a:r>
            <a:r>
              <a:rPr lang="es-ES" dirty="0"/>
              <a:t> </a:t>
            </a:r>
            <a:r>
              <a:rPr lang="es-ES" dirty="0" err="1"/>
              <a:t>slides</a:t>
            </a:r>
            <a:r>
              <a:rPr lang="es-ES" dirty="0"/>
              <a:t> show </a:t>
            </a:r>
            <a:r>
              <a:rPr lang="es-ES" dirty="0" err="1"/>
              <a:t>the</a:t>
            </a:r>
            <a:r>
              <a:rPr lang="es-ES" dirty="0"/>
              <a:t> </a:t>
            </a:r>
            <a:r>
              <a:rPr lang="es-ES" dirty="0" err="1"/>
              <a:t>principle</a:t>
            </a:r>
            <a:r>
              <a:rPr lang="es-ES" dirty="0"/>
              <a:t> </a:t>
            </a:r>
            <a:r>
              <a:rPr lang="es-ES" dirty="0" err="1"/>
              <a:t>how</a:t>
            </a:r>
            <a:r>
              <a:rPr lang="es-ES" dirty="0"/>
              <a:t> a “</a:t>
            </a:r>
            <a:r>
              <a:rPr lang="es-ES" dirty="0" err="1"/>
              <a:t>coated</a:t>
            </a:r>
            <a:r>
              <a:rPr lang="es-ES" dirty="0"/>
              <a:t>” polyester LLIN </a:t>
            </a:r>
            <a:r>
              <a:rPr lang="es-ES" dirty="0" err="1"/>
              <a:t>works</a:t>
            </a:r>
            <a:r>
              <a:rPr lang="es-ES" dirty="0"/>
              <a:t>.</a:t>
            </a:r>
          </a:p>
          <a:p>
            <a:endParaRPr lang="es-ES" dirty="0"/>
          </a:p>
          <a:p>
            <a:r>
              <a:rPr lang="es-ES" dirty="0" err="1"/>
              <a:t>The</a:t>
            </a:r>
            <a:r>
              <a:rPr lang="es-ES" dirty="0"/>
              <a:t> red/</a:t>
            </a:r>
            <a:r>
              <a:rPr lang="es-ES" dirty="0" err="1"/>
              <a:t>brown</a:t>
            </a:r>
            <a:r>
              <a:rPr lang="es-ES" baseline="0" dirty="0"/>
              <a:t> center </a:t>
            </a:r>
            <a:r>
              <a:rPr lang="es-ES" baseline="0" dirty="0" err="1"/>
              <a:t>is</a:t>
            </a:r>
            <a:r>
              <a:rPr lang="es-ES" baseline="0" dirty="0"/>
              <a:t> </a:t>
            </a:r>
            <a:r>
              <a:rPr lang="es-ES" baseline="0" dirty="0" err="1"/>
              <a:t>the</a:t>
            </a:r>
            <a:r>
              <a:rPr lang="es-ES" baseline="0" dirty="0"/>
              <a:t> polyester </a:t>
            </a:r>
            <a:r>
              <a:rPr lang="es-ES" baseline="0" dirty="0" err="1"/>
              <a:t>yarn</a:t>
            </a:r>
            <a:r>
              <a:rPr lang="es-ES" baseline="0" dirty="0"/>
              <a:t> and </a:t>
            </a:r>
            <a:r>
              <a:rPr lang="es-ES" baseline="0" dirty="0" err="1"/>
              <a:t>the</a:t>
            </a:r>
            <a:r>
              <a:rPr lang="es-ES" baseline="0" dirty="0"/>
              <a:t> </a:t>
            </a:r>
            <a:r>
              <a:rPr lang="es-ES" baseline="0" dirty="0" err="1"/>
              <a:t>yellow</a:t>
            </a:r>
            <a:r>
              <a:rPr lang="es-ES" baseline="0" dirty="0"/>
              <a:t> </a:t>
            </a:r>
            <a:r>
              <a:rPr lang="es-ES" baseline="0" dirty="0" err="1"/>
              <a:t>represents</a:t>
            </a:r>
            <a:r>
              <a:rPr lang="es-ES" baseline="0" dirty="0"/>
              <a:t> </a:t>
            </a:r>
            <a:r>
              <a:rPr lang="es-ES" baseline="0" dirty="0" err="1"/>
              <a:t>the</a:t>
            </a:r>
            <a:r>
              <a:rPr lang="es-ES" baseline="0" dirty="0"/>
              <a:t> “</a:t>
            </a:r>
            <a:r>
              <a:rPr lang="es-ES" baseline="0" dirty="0" err="1"/>
              <a:t>coating</a:t>
            </a:r>
            <a:r>
              <a:rPr lang="es-ES" baseline="0" dirty="0"/>
              <a:t>” </a:t>
            </a:r>
            <a:r>
              <a:rPr lang="es-ES" baseline="0" dirty="0" err="1"/>
              <a:t>which</a:t>
            </a:r>
            <a:r>
              <a:rPr lang="es-ES" baseline="0" dirty="0"/>
              <a:t> </a:t>
            </a:r>
            <a:r>
              <a:rPr lang="es-ES" baseline="0" dirty="0" err="1"/>
              <a:t>containes</a:t>
            </a:r>
            <a:r>
              <a:rPr lang="es-ES" baseline="0" dirty="0"/>
              <a:t> </a:t>
            </a:r>
            <a:r>
              <a:rPr lang="es-ES" baseline="0" dirty="0" err="1"/>
              <a:t>the</a:t>
            </a:r>
            <a:r>
              <a:rPr lang="es-ES" baseline="0" dirty="0"/>
              <a:t> </a:t>
            </a:r>
            <a:r>
              <a:rPr lang="es-ES" baseline="0" dirty="0" err="1"/>
              <a:t>insecticide</a:t>
            </a:r>
            <a:r>
              <a:rPr lang="es-ES" baseline="0" dirty="0"/>
              <a:t> </a:t>
            </a:r>
            <a:r>
              <a:rPr lang="es-ES" baseline="0" dirty="0" err="1"/>
              <a:t>molecules</a:t>
            </a:r>
            <a:r>
              <a:rPr lang="es-ES" baseline="0" dirty="0"/>
              <a:t> (cubes). </a:t>
            </a:r>
            <a:r>
              <a:rPr lang="es-ES" baseline="0" dirty="0" err="1"/>
              <a:t>Some</a:t>
            </a:r>
            <a:r>
              <a:rPr lang="es-ES" baseline="0" dirty="0"/>
              <a:t> </a:t>
            </a:r>
            <a:r>
              <a:rPr lang="es-ES" baseline="0" dirty="0" err="1"/>
              <a:t>insecticide</a:t>
            </a:r>
            <a:r>
              <a:rPr lang="es-ES" baseline="0" dirty="0"/>
              <a:t> </a:t>
            </a:r>
            <a:r>
              <a:rPr lang="es-ES" baseline="0" dirty="0" err="1"/>
              <a:t>is</a:t>
            </a:r>
            <a:r>
              <a:rPr lang="es-ES" baseline="0" dirty="0"/>
              <a:t> </a:t>
            </a:r>
            <a:r>
              <a:rPr lang="es-ES" baseline="0" dirty="0" err="1"/>
              <a:t>on</a:t>
            </a:r>
            <a:r>
              <a:rPr lang="es-ES" baseline="0" dirty="0"/>
              <a:t> </a:t>
            </a:r>
            <a:r>
              <a:rPr lang="es-ES" baseline="0" dirty="0" err="1"/>
              <a:t>the</a:t>
            </a:r>
            <a:r>
              <a:rPr lang="es-ES" baseline="0" dirty="0"/>
              <a:t> </a:t>
            </a:r>
            <a:r>
              <a:rPr lang="es-ES" baseline="0" dirty="0" err="1"/>
              <a:t>surface</a:t>
            </a:r>
            <a:r>
              <a:rPr lang="es-ES" baseline="0" dirty="0"/>
              <a:t> and </a:t>
            </a:r>
            <a:r>
              <a:rPr lang="es-ES" baseline="0" dirty="0" err="1"/>
              <a:t>will</a:t>
            </a:r>
            <a:r>
              <a:rPr lang="es-ES" baseline="0" dirty="0"/>
              <a:t> </a:t>
            </a:r>
            <a:r>
              <a:rPr lang="es-ES" baseline="0" dirty="0" err="1"/>
              <a:t>affect</a:t>
            </a:r>
            <a:r>
              <a:rPr lang="es-ES" baseline="0" dirty="0"/>
              <a:t> a mosquito </a:t>
            </a:r>
            <a:r>
              <a:rPr lang="es-ES" baseline="0" dirty="0" err="1"/>
              <a:t>yhat</a:t>
            </a:r>
            <a:r>
              <a:rPr lang="es-ES" baseline="0" dirty="0"/>
              <a:t> </a:t>
            </a:r>
            <a:r>
              <a:rPr lang="es-ES" baseline="0" dirty="0" err="1"/>
              <a:t>lands</a:t>
            </a:r>
            <a:r>
              <a:rPr lang="es-ES" baseline="0" dirty="0"/>
              <a:t> </a:t>
            </a:r>
            <a:r>
              <a:rPr lang="es-ES" baseline="0" dirty="0" err="1"/>
              <a:t>on</a:t>
            </a:r>
            <a:r>
              <a:rPr lang="es-ES" baseline="0" dirty="0"/>
              <a:t> </a:t>
            </a:r>
            <a:r>
              <a:rPr lang="es-ES" baseline="0" dirty="0" err="1"/>
              <a:t>the</a:t>
            </a:r>
            <a:r>
              <a:rPr lang="es-ES" baseline="0" dirty="0"/>
              <a:t> net, </a:t>
            </a:r>
            <a:r>
              <a:rPr lang="es-ES" baseline="0" dirty="0" err="1"/>
              <a:t>while</a:t>
            </a:r>
            <a:r>
              <a:rPr lang="es-ES" baseline="0" dirty="0"/>
              <a:t> </a:t>
            </a:r>
            <a:r>
              <a:rPr lang="es-ES" baseline="0" dirty="0" err="1"/>
              <a:t>most</a:t>
            </a:r>
            <a:r>
              <a:rPr lang="es-ES" baseline="0" dirty="0"/>
              <a:t> of </a:t>
            </a:r>
            <a:r>
              <a:rPr lang="es-ES" baseline="0" dirty="0" err="1"/>
              <a:t>the</a:t>
            </a:r>
            <a:r>
              <a:rPr lang="es-ES" baseline="0" dirty="0"/>
              <a:t> in </a:t>
            </a:r>
            <a:r>
              <a:rPr lang="es-ES" baseline="0" dirty="0" err="1"/>
              <a:t>secticide</a:t>
            </a:r>
            <a:r>
              <a:rPr lang="es-ES" baseline="0" dirty="0"/>
              <a:t> </a:t>
            </a:r>
            <a:r>
              <a:rPr lang="es-ES" baseline="0" dirty="0" err="1"/>
              <a:t>is</a:t>
            </a:r>
            <a:r>
              <a:rPr lang="es-ES" baseline="0" dirty="0"/>
              <a:t> in </a:t>
            </a:r>
            <a:r>
              <a:rPr lang="es-ES" baseline="0" dirty="0" err="1"/>
              <a:t>the</a:t>
            </a:r>
            <a:r>
              <a:rPr lang="es-ES" baseline="0" dirty="0"/>
              <a:t> </a:t>
            </a:r>
            <a:r>
              <a:rPr lang="es-ES" baseline="0" dirty="0" err="1"/>
              <a:t>coating</a:t>
            </a:r>
            <a:r>
              <a:rPr lang="es-ES" baseline="0" dirty="0"/>
              <a:t> </a:t>
            </a:r>
            <a:r>
              <a:rPr lang="es-ES" baseline="0" dirty="0" err="1"/>
              <a:t>where</a:t>
            </a:r>
            <a:r>
              <a:rPr lang="es-ES" baseline="0" dirty="0"/>
              <a:t> </a:t>
            </a:r>
            <a:r>
              <a:rPr lang="es-ES" baseline="0" dirty="0" err="1"/>
              <a:t>it</a:t>
            </a:r>
            <a:r>
              <a:rPr lang="es-ES" baseline="0" dirty="0"/>
              <a:t> </a:t>
            </a:r>
            <a:r>
              <a:rPr lang="es-ES" baseline="0" dirty="0" err="1"/>
              <a:t>serves</a:t>
            </a:r>
            <a:r>
              <a:rPr lang="es-ES" baseline="0" dirty="0"/>
              <a:t> a </a:t>
            </a:r>
            <a:r>
              <a:rPr lang="es-ES" baseline="0" dirty="0" err="1"/>
              <a:t>a</a:t>
            </a:r>
            <a:r>
              <a:rPr lang="es-ES" baseline="0" dirty="0"/>
              <a:t> </a:t>
            </a:r>
            <a:r>
              <a:rPr lang="es-ES" baseline="0" dirty="0" err="1"/>
              <a:t>reservoir</a:t>
            </a:r>
            <a:r>
              <a:rPr lang="es-ES" baseline="0" dirty="0"/>
              <a:t>.</a:t>
            </a:r>
            <a:endParaRPr lang="en-US" dirty="0"/>
          </a:p>
        </p:txBody>
      </p:sp>
      <p:sp>
        <p:nvSpPr>
          <p:cNvPr id="4" name="Slide Number Placeholder 3"/>
          <p:cNvSpPr>
            <a:spLocks noGrp="1"/>
          </p:cNvSpPr>
          <p:nvPr>
            <p:ph type="sldNum" sz="quarter" idx="10"/>
          </p:nvPr>
        </p:nvSpPr>
        <p:spPr/>
        <p:txBody>
          <a:bodyPr/>
          <a:lstStyle/>
          <a:p>
            <a:fld id="{2E85C5D0-C5DD-4A71-B4B8-2910B97773D3}" type="slidenum">
              <a:rPr lang="en-US" smtClean="0"/>
              <a:t>8</a:t>
            </a:fld>
            <a:endParaRPr lang="en-US"/>
          </a:p>
        </p:txBody>
      </p:sp>
    </p:spTree>
    <p:extLst>
      <p:ext uri="{BB962C8B-B14F-4D97-AF65-F5344CB8AC3E}">
        <p14:creationId xmlns:p14="http://schemas.microsoft.com/office/powerpoint/2010/main" val="182053236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dirty="0" err="1"/>
              <a:t>When</a:t>
            </a:r>
            <a:r>
              <a:rPr lang="es-ES" dirty="0"/>
              <a:t> </a:t>
            </a:r>
            <a:r>
              <a:rPr lang="es-ES" dirty="0" err="1"/>
              <a:t>the</a:t>
            </a:r>
            <a:r>
              <a:rPr lang="es-ES" dirty="0"/>
              <a:t> mosquito net</a:t>
            </a:r>
            <a:r>
              <a:rPr lang="es-ES" baseline="0" dirty="0"/>
              <a:t> </a:t>
            </a:r>
            <a:r>
              <a:rPr lang="es-ES" baseline="0" dirty="0" err="1"/>
              <a:t>is</a:t>
            </a:r>
            <a:r>
              <a:rPr lang="es-ES" baseline="0" dirty="0"/>
              <a:t> </a:t>
            </a:r>
            <a:r>
              <a:rPr lang="es-ES" baseline="0" dirty="0" err="1"/>
              <a:t>washed</a:t>
            </a:r>
            <a:r>
              <a:rPr lang="es-ES" baseline="0" dirty="0"/>
              <a:t>, </a:t>
            </a:r>
            <a:r>
              <a:rPr lang="es-ES" baseline="0" dirty="0" err="1"/>
              <a:t>the</a:t>
            </a:r>
            <a:r>
              <a:rPr lang="es-ES" baseline="0" dirty="0"/>
              <a:t> </a:t>
            </a:r>
            <a:r>
              <a:rPr lang="es-ES" baseline="0" dirty="0" err="1"/>
              <a:t>insecticide</a:t>
            </a:r>
            <a:r>
              <a:rPr lang="es-ES" baseline="0" dirty="0"/>
              <a:t> </a:t>
            </a:r>
            <a:r>
              <a:rPr lang="es-ES" baseline="0" dirty="0" err="1"/>
              <a:t>on</a:t>
            </a:r>
            <a:r>
              <a:rPr lang="es-ES" baseline="0" dirty="0"/>
              <a:t> </a:t>
            </a:r>
            <a:r>
              <a:rPr lang="es-ES" baseline="0" dirty="0" err="1"/>
              <a:t>the</a:t>
            </a:r>
            <a:r>
              <a:rPr lang="es-ES" baseline="0" dirty="0"/>
              <a:t> </a:t>
            </a:r>
            <a:r>
              <a:rPr lang="es-ES" baseline="0" dirty="0" err="1"/>
              <a:t>surface</a:t>
            </a:r>
            <a:r>
              <a:rPr lang="es-ES" baseline="0" dirty="0"/>
              <a:t> </a:t>
            </a:r>
            <a:r>
              <a:rPr lang="es-ES" baseline="0" dirty="0" err="1"/>
              <a:t>is</a:t>
            </a:r>
            <a:r>
              <a:rPr lang="es-ES" baseline="0" dirty="0"/>
              <a:t> removed….</a:t>
            </a:r>
            <a:endParaRPr lang="en-US" dirty="0"/>
          </a:p>
        </p:txBody>
      </p:sp>
      <p:sp>
        <p:nvSpPr>
          <p:cNvPr id="4" name="Slide Number Placeholder 3"/>
          <p:cNvSpPr>
            <a:spLocks noGrp="1"/>
          </p:cNvSpPr>
          <p:nvPr>
            <p:ph type="sldNum" sz="quarter" idx="10"/>
          </p:nvPr>
        </p:nvSpPr>
        <p:spPr/>
        <p:txBody>
          <a:bodyPr/>
          <a:lstStyle/>
          <a:p>
            <a:fld id="{2E85C5D0-C5DD-4A71-B4B8-2910B97773D3}" type="slidenum">
              <a:rPr lang="en-US" smtClean="0"/>
              <a:t>11</a:t>
            </a:fld>
            <a:endParaRPr lang="en-US"/>
          </a:p>
        </p:txBody>
      </p:sp>
    </p:spTree>
    <p:extLst>
      <p:ext uri="{BB962C8B-B14F-4D97-AF65-F5344CB8AC3E}">
        <p14:creationId xmlns:p14="http://schemas.microsoft.com/office/powerpoint/2010/main" val="176531534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dirty="0"/>
              <a:t>… and </a:t>
            </a:r>
            <a:r>
              <a:rPr lang="es-ES" dirty="0" err="1"/>
              <a:t>washed</a:t>
            </a:r>
            <a:r>
              <a:rPr lang="es-ES" dirty="0"/>
              <a:t> </a:t>
            </a:r>
            <a:r>
              <a:rPr lang="es-ES" dirty="0" err="1"/>
              <a:t>away</a:t>
            </a:r>
            <a:endParaRPr lang="en-US" dirty="0"/>
          </a:p>
        </p:txBody>
      </p:sp>
      <p:sp>
        <p:nvSpPr>
          <p:cNvPr id="4" name="Slide Number Placeholder 3"/>
          <p:cNvSpPr>
            <a:spLocks noGrp="1"/>
          </p:cNvSpPr>
          <p:nvPr>
            <p:ph type="sldNum" sz="quarter" idx="10"/>
          </p:nvPr>
        </p:nvSpPr>
        <p:spPr/>
        <p:txBody>
          <a:bodyPr/>
          <a:lstStyle/>
          <a:p>
            <a:fld id="{2E85C5D0-C5DD-4A71-B4B8-2910B97773D3}" type="slidenum">
              <a:rPr lang="en-US" smtClean="0"/>
              <a:t>12</a:t>
            </a:fld>
            <a:endParaRPr lang="en-US"/>
          </a:p>
        </p:txBody>
      </p:sp>
    </p:spTree>
    <p:extLst>
      <p:ext uri="{BB962C8B-B14F-4D97-AF65-F5344CB8AC3E}">
        <p14:creationId xmlns:p14="http://schemas.microsoft.com/office/powerpoint/2010/main" val="359375293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dirty="0" err="1"/>
              <a:t>Now</a:t>
            </a:r>
            <a:r>
              <a:rPr lang="es-ES" dirty="0"/>
              <a:t> new </a:t>
            </a:r>
            <a:r>
              <a:rPr lang="es-ES" dirty="0" err="1"/>
              <a:t>insecticide</a:t>
            </a:r>
            <a:r>
              <a:rPr lang="es-ES" dirty="0"/>
              <a:t> </a:t>
            </a:r>
            <a:r>
              <a:rPr lang="es-ES" dirty="0" err="1"/>
              <a:t>from</a:t>
            </a:r>
            <a:r>
              <a:rPr lang="es-ES" dirty="0"/>
              <a:t> </a:t>
            </a:r>
            <a:r>
              <a:rPr lang="es-ES" dirty="0" err="1"/>
              <a:t>the</a:t>
            </a:r>
            <a:r>
              <a:rPr lang="es-ES" dirty="0"/>
              <a:t> </a:t>
            </a:r>
            <a:r>
              <a:rPr lang="es-ES" dirty="0" err="1"/>
              <a:t>reservoir</a:t>
            </a:r>
            <a:r>
              <a:rPr lang="es-ES" dirty="0"/>
              <a:t> </a:t>
            </a:r>
            <a:r>
              <a:rPr lang="es-ES" dirty="0" err="1"/>
              <a:t>will</a:t>
            </a:r>
            <a:r>
              <a:rPr lang="es-ES" dirty="0"/>
              <a:t> </a:t>
            </a:r>
            <a:r>
              <a:rPr lang="es-ES" dirty="0" err="1"/>
              <a:t>migrate</a:t>
            </a:r>
            <a:r>
              <a:rPr lang="es-ES" dirty="0"/>
              <a:t> to </a:t>
            </a:r>
            <a:r>
              <a:rPr lang="es-ES" dirty="0" err="1"/>
              <a:t>the</a:t>
            </a:r>
            <a:r>
              <a:rPr lang="es-ES" dirty="0"/>
              <a:t> </a:t>
            </a:r>
            <a:r>
              <a:rPr lang="es-ES" dirty="0" err="1"/>
              <a:t>survace</a:t>
            </a:r>
            <a:r>
              <a:rPr lang="es-ES" dirty="0"/>
              <a:t> to “</a:t>
            </a:r>
            <a:r>
              <a:rPr lang="es-ES" dirty="0" err="1"/>
              <a:t>retreat</a:t>
            </a:r>
            <a:r>
              <a:rPr lang="es-ES" dirty="0"/>
              <a:t>” </a:t>
            </a:r>
            <a:r>
              <a:rPr lang="es-ES" dirty="0" err="1"/>
              <a:t>the</a:t>
            </a:r>
            <a:r>
              <a:rPr lang="es-ES" dirty="0"/>
              <a:t> net </a:t>
            </a:r>
            <a:r>
              <a:rPr lang="es-ES" dirty="0" err="1"/>
              <a:t>from</a:t>
            </a:r>
            <a:r>
              <a:rPr lang="es-ES" dirty="0"/>
              <a:t> </a:t>
            </a:r>
            <a:r>
              <a:rPr lang="es-ES" dirty="0" err="1"/>
              <a:t>within</a:t>
            </a:r>
            <a:endParaRPr lang="en-US" dirty="0"/>
          </a:p>
        </p:txBody>
      </p:sp>
      <p:sp>
        <p:nvSpPr>
          <p:cNvPr id="4" name="Slide Number Placeholder 3"/>
          <p:cNvSpPr>
            <a:spLocks noGrp="1"/>
          </p:cNvSpPr>
          <p:nvPr>
            <p:ph type="sldNum" sz="quarter" idx="10"/>
          </p:nvPr>
        </p:nvSpPr>
        <p:spPr/>
        <p:txBody>
          <a:bodyPr/>
          <a:lstStyle/>
          <a:p>
            <a:fld id="{2E85C5D0-C5DD-4A71-B4B8-2910B97773D3}" type="slidenum">
              <a:rPr lang="en-US" smtClean="0"/>
              <a:t>13</a:t>
            </a:fld>
            <a:endParaRPr lang="en-US"/>
          </a:p>
        </p:txBody>
      </p:sp>
    </p:spTree>
    <p:extLst>
      <p:ext uri="{BB962C8B-B14F-4D97-AF65-F5344CB8AC3E}">
        <p14:creationId xmlns:p14="http://schemas.microsoft.com/office/powerpoint/2010/main" val="268214745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dirty="0" err="1"/>
              <a:t>This</a:t>
            </a:r>
            <a:r>
              <a:rPr lang="es-ES" dirty="0"/>
              <a:t> </a:t>
            </a:r>
            <a:r>
              <a:rPr lang="es-ES" dirty="0" err="1"/>
              <a:t>process</a:t>
            </a:r>
            <a:r>
              <a:rPr lang="es-ES" dirty="0"/>
              <a:t> </a:t>
            </a:r>
            <a:r>
              <a:rPr lang="es-ES" dirty="0" err="1"/>
              <a:t>is</a:t>
            </a:r>
            <a:r>
              <a:rPr lang="es-ES" dirty="0"/>
              <a:t> </a:t>
            </a:r>
            <a:r>
              <a:rPr lang="es-ES" dirty="0" err="1"/>
              <a:t>repeated</a:t>
            </a:r>
            <a:r>
              <a:rPr lang="es-ES" dirty="0"/>
              <a:t> </a:t>
            </a:r>
            <a:r>
              <a:rPr lang="es-ES" dirty="0" err="1"/>
              <a:t>until</a:t>
            </a:r>
            <a:r>
              <a:rPr lang="es-ES" dirty="0"/>
              <a:t> </a:t>
            </a:r>
            <a:r>
              <a:rPr lang="es-ES" dirty="0" err="1"/>
              <a:t>the</a:t>
            </a:r>
            <a:r>
              <a:rPr lang="es-ES" dirty="0"/>
              <a:t> </a:t>
            </a:r>
            <a:r>
              <a:rPr lang="es-ES" dirty="0" err="1"/>
              <a:t>reservoir</a:t>
            </a:r>
            <a:r>
              <a:rPr lang="es-ES" dirty="0"/>
              <a:t> </a:t>
            </a:r>
            <a:r>
              <a:rPr lang="es-ES" dirty="0" err="1"/>
              <a:t>is</a:t>
            </a:r>
            <a:r>
              <a:rPr lang="es-ES" dirty="0"/>
              <a:t> </a:t>
            </a:r>
            <a:r>
              <a:rPr lang="es-ES" dirty="0" err="1"/>
              <a:t>empty</a:t>
            </a:r>
            <a:endParaRPr lang="en-US" dirty="0"/>
          </a:p>
        </p:txBody>
      </p:sp>
      <p:sp>
        <p:nvSpPr>
          <p:cNvPr id="4" name="Slide Number Placeholder 3"/>
          <p:cNvSpPr>
            <a:spLocks noGrp="1"/>
          </p:cNvSpPr>
          <p:nvPr>
            <p:ph type="sldNum" sz="quarter" idx="10"/>
          </p:nvPr>
        </p:nvSpPr>
        <p:spPr/>
        <p:txBody>
          <a:bodyPr/>
          <a:lstStyle/>
          <a:p>
            <a:fld id="{2E85C5D0-C5DD-4A71-B4B8-2910B97773D3}" type="slidenum">
              <a:rPr lang="en-US" smtClean="0"/>
              <a:t>17</a:t>
            </a:fld>
            <a:endParaRPr lang="en-US"/>
          </a:p>
        </p:txBody>
      </p:sp>
    </p:spTree>
    <p:extLst>
      <p:ext uri="{BB962C8B-B14F-4D97-AF65-F5344CB8AC3E}">
        <p14:creationId xmlns:p14="http://schemas.microsoft.com/office/powerpoint/2010/main" val="269851543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s-ES" dirty="0" err="1"/>
              <a:t>There</a:t>
            </a:r>
            <a:r>
              <a:rPr lang="es-ES" dirty="0"/>
              <a:t> are </a:t>
            </a:r>
            <a:r>
              <a:rPr lang="es-ES" dirty="0" err="1"/>
              <a:t>currently</a:t>
            </a:r>
            <a:r>
              <a:rPr lang="es-ES" dirty="0"/>
              <a:t> 17 </a:t>
            </a:r>
            <a:r>
              <a:rPr lang="es-ES" dirty="0" err="1"/>
              <a:t>different</a:t>
            </a:r>
            <a:r>
              <a:rPr lang="es-ES" dirty="0"/>
              <a:t> LLIN </a:t>
            </a:r>
            <a:r>
              <a:rPr lang="es-ES" dirty="0" err="1"/>
              <a:t>that</a:t>
            </a:r>
            <a:r>
              <a:rPr lang="es-ES" dirty="0"/>
              <a:t> </a:t>
            </a:r>
            <a:r>
              <a:rPr lang="es-ES" dirty="0" err="1"/>
              <a:t>have</a:t>
            </a:r>
            <a:r>
              <a:rPr lang="es-ES" dirty="0"/>
              <a:t> </a:t>
            </a:r>
            <a:r>
              <a:rPr lang="es-ES" dirty="0" err="1"/>
              <a:t>been</a:t>
            </a:r>
            <a:r>
              <a:rPr lang="es-ES" dirty="0"/>
              <a:t> </a:t>
            </a:r>
            <a:r>
              <a:rPr lang="es-ES" dirty="0" err="1"/>
              <a:t>recommended</a:t>
            </a:r>
            <a:r>
              <a:rPr lang="es-ES" dirty="0"/>
              <a:t> </a:t>
            </a:r>
            <a:r>
              <a:rPr lang="es-ES" dirty="0" err="1"/>
              <a:t>by</a:t>
            </a:r>
            <a:r>
              <a:rPr lang="es-ES" dirty="0"/>
              <a:t> </a:t>
            </a:r>
            <a:r>
              <a:rPr lang="es-ES" dirty="0" err="1"/>
              <a:t>the</a:t>
            </a:r>
            <a:r>
              <a:rPr lang="es-ES" dirty="0"/>
              <a:t> WHO</a:t>
            </a:r>
            <a:r>
              <a:rPr lang="es-ES" baseline="0" dirty="0"/>
              <a:t> </a:t>
            </a:r>
            <a:r>
              <a:rPr lang="es-ES" baseline="0" dirty="0" err="1"/>
              <a:t>Pesticide</a:t>
            </a:r>
            <a:r>
              <a:rPr lang="es-ES" baseline="0" dirty="0"/>
              <a:t> </a:t>
            </a:r>
            <a:r>
              <a:rPr lang="es-ES" baseline="0" dirty="0" err="1"/>
              <a:t>Evaluation</a:t>
            </a:r>
            <a:r>
              <a:rPr lang="es-ES" baseline="0" dirty="0"/>
              <a:t> </a:t>
            </a:r>
            <a:r>
              <a:rPr lang="es-ES" baseline="0" dirty="0" err="1"/>
              <a:t>Scheme</a:t>
            </a:r>
            <a:r>
              <a:rPr lang="es-ES" baseline="0" dirty="0"/>
              <a:t> (WHOPES) as </a:t>
            </a:r>
            <a:r>
              <a:rPr lang="es-ES" baseline="0" dirty="0" err="1"/>
              <a:t>suitable</a:t>
            </a:r>
            <a:r>
              <a:rPr lang="es-ES" baseline="0" dirty="0"/>
              <a:t> </a:t>
            </a:r>
            <a:r>
              <a:rPr lang="es-ES" baseline="0" dirty="0" err="1"/>
              <a:t>for</a:t>
            </a:r>
            <a:r>
              <a:rPr lang="es-ES" baseline="0" dirty="0"/>
              <a:t> use in </a:t>
            </a:r>
            <a:r>
              <a:rPr lang="es-ES" baseline="0" dirty="0" err="1"/>
              <a:t>public</a:t>
            </a:r>
            <a:r>
              <a:rPr lang="es-ES" baseline="0" dirty="0"/>
              <a:t> </a:t>
            </a:r>
            <a:r>
              <a:rPr lang="es-ES" baseline="0" dirty="0" err="1"/>
              <a:t>health</a:t>
            </a:r>
            <a:r>
              <a:rPr lang="es-ES" baseline="0" dirty="0"/>
              <a:t>. (</a:t>
            </a:r>
            <a:r>
              <a:rPr lang="es-ES" baseline="0" dirty="0" err="1"/>
              <a:t>updated</a:t>
            </a:r>
            <a:r>
              <a:rPr lang="es-ES" baseline="0" dirty="0"/>
              <a:t> </a:t>
            </a:r>
            <a:r>
              <a:rPr lang="es-ES" baseline="0" dirty="0" err="1"/>
              <a:t>May</a:t>
            </a:r>
            <a:r>
              <a:rPr lang="es-ES" baseline="0" dirty="0"/>
              <a:t> 2 2016). </a:t>
            </a:r>
            <a:r>
              <a:rPr lang="es-ES" baseline="0" dirty="0" err="1"/>
              <a:t>See</a:t>
            </a:r>
            <a:r>
              <a:rPr lang="es-ES" baseline="0" dirty="0"/>
              <a:t> http://</a:t>
            </a:r>
            <a:r>
              <a:rPr lang="es-ES" baseline="0" dirty="0" err="1"/>
              <a:t>www.who.int</a:t>
            </a:r>
            <a:r>
              <a:rPr lang="es-ES" baseline="0" dirty="0"/>
              <a:t>/</a:t>
            </a:r>
            <a:r>
              <a:rPr lang="es-ES" baseline="0" dirty="0" err="1"/>
              <a:t>whopes</a:t>
            </a:r>
            <a:r>
              <a:rPr lang="es-ES" baseline="0" dirty="0"/>
              <a:t>/en/ </a:t>
            </a:r>
            <a:r>
              <a:rPr lang="es-ES" baseline="0" dirty="0" err="1"/>
              <a:t>for</a:t>
            </a:r>
            <a:r>
              <a:rPr lang="es-ES" baseline="0" dirty="0"/>
              <a:t> </a:t>
            </a:r>
            <a:r>
              <a:rPr lang="es-ES" baseline="0" dirty="0" err="1"/>
              <a:t>the</a:t>
            </a:r>
            <a:r>
              <a:rPr lang="es-ES" baseline="0" dirty="0"/>
              <a:t> </a:t>
            </a:r>
            <a:r>
              <a:rPr lang="es-ES" baseline="0" dirty="0" err="1"/>
              <a:t>latest</a:t>
            </a:r>
            <a:r>
              <a:rPr lang="es-ES" baseline="0" dirty="0"/>
              <a:t> </a:t>
            </a:r>
            <a:r>
              <a:rPr lang="es-ES" baseline="0" dirty="0" err="1"/>
              <a:t>list</a:t>
            </a:r>
            <a:r>
              <a:rPr lang="es-ES" baseline="0"/>
              <a:t>.</a:t>
            </a:r>
            <a:endParaRPr lang="en-US" dirty="0"/>
          </a:p>
        </p:txBody>
      </p:sp>
      <p:sp>
        <p:nvSpPr>
          <p:cNvPr id="4" name="Slide Number Placeholder 3"/>
          <p:cNvSpPr>
            <a:spLocks noGrp="1"/>
          </p:cNvSpPr>
          <p:nvPr>
            <p:ph type="sldNum" sz="quarter" idx="10"/>
          </p:nvPr>
        </p:nvSpPr>
        <p:spPr/>
        <p:txBody>
          <a:bodyPr/>
          <a:lstStyle/>
          <a:p>
            <a:fld id="{2E85C5D0-C5DD-4A71-B4B8-2910B97773D3}" type="slidenum">
              <a:rPr lang="en-US" smtClean="0"/>
              <a:t>18</a:t>
            </a:fld>
            <a:endParaRPr lang="en-US"/>
          </a:p>
        </p:txBody>
      </p:sp>
    </p:spTree>
    <p:extLst>
      <p:ext uri="{BB962C8B-B14F-4D97-AF65-F5344CB8AC3E}">
        <p14:creationId xmlns:p14="http://schemas.microsoft.com/office/powerpoint/2010/main" val="339974999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578CCBAA-4676-402F-BA16-BBBAA021CED1}" type="datetimeFigureOut">
              <a:rPr lang="en-US" smtClean="0"/>
              <a:t>6/24/2020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D475802-934C-4A7B-A9F9-D7E7C5C42312}" type="slidenum">
              <a:rPr lang="en-US" smtClean="0"/>
              <a:t>‹#›</a:t>
            </a:fld>
            <a:endParaRPr lang="en-US"/>
          </a:p>
        </p:txBody>
      </p:sp>
    </p:spTree>
    <p:extLst>
      <p:ext uri="{BB962C8B-B14F-4D97-AF65-F5344CB8AC3E}">
        <p14:creationId xmlns:p14="http://schemas.microsoft.com/office/powerpoint/2010/main" val="15662032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78CCBAA-4676-402F-BA16-BBBAA021CED1}" type="datetimeFigureOut">
              <a:rPr lang="en-US" smtClean="0"/>
              <a:t>6/24/2020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D475802-934C-4A7B-A9F9-D7E7C5C42312}" type="slidenum">
              <a:rPr lang="en-US" smtClean="0"/>
              <a:t>‹#›</a:t>
            </a:fld>
            <a:endParaRPr lang="en-US"/>
          </a:p>
        </p:txBody>
      </p:sp>
    </p:spTree>
    <p:extLst>
      <p:ext uri="{BB962C8B-B14F-4D97-AF65-F5344CB8AC3E}">
        <p14:creationId xmlns:p14="http://schemas.microsoft.com/office/powerpoint/2010/main" val="25638426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78CCBAA-4676-402F-BA16-BBBAA021CED1}" type="datetimeFigureOut">
              <a:rPr lang="en-US" smtClean="0"/>
              <a:t>6/24/2020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D475802-934C-4A7B-A9F9-D7E7C5C42312}" type="slidenum">
              <a:rPr lang="en-US" smtClean="0"/>
              <a:t>‹#›</a:t>
            </a:fld>
            <a:endParaRPr lang="en-US"/>
          </a:p>
        </p:txBody>
      </p:sp>
    </p:spTree>
    <p:extLst>
      <p:ext uri="{BB962C8B-B14F-4D97-AF65-F5344CB8AC3E}">
        <p14:creationId xmlns:p14="http://schemas.microsoft.com/office/powerpoint/2010/main" val="405607312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Date Placeholder 3"/>
          <p:cNvSpPr>
            <a:spLocks noGrp="1"/>
          </p:cNvSpPr>
          <p:nvPr>
            <p:ph type="dt" sz="half" idx="10"/>
          </p:nvPr>
        </p:nvSpPr>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0EC53642-8A6D-4C16-A0F4-0591ECBC33B4}"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301603362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85FC37AD-B3E3-4C10-B140-3E6F37E057AB}"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238443956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9B8B7FEA-CF2D-4BF9-91AF-FD7119A86040}"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198888761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lvl1pPr>
              <a:defRPr/>
            </a:lvl1pPr>
          </a:lstStyle>
          <a:p>
            <a:endParaRPr lang="en-US">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US">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BC3E3F8C-9A4B-4DED-BCF3-66E9520384F4}"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172370156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lvl1pPr>
              <a:defRPr/>
            </a:lvl1pPr>
          </a:lstStyle>
          <a:p>
            <a:endParaRPr lang="en-US">
              <a:solidFill>
                <a:srgbClr val="000000"/>
              </a:solidFill>
            </a:endParaRPr>
          </a:p>
        </p:txBody>
      </p:sp>
      <p:sp>
        <p:nvSpPr>
          <p:cNvPr id="8" name="Footer Placeholder 7"/>
          <p:cNvSpPr>
            <a:spLocks noGrp="1"/>
          </p:cNvSpPr>
          <p:nvPr>
            <p:ph type="ftr" sz="quarter" idx="11"/>
          </p:nvPr>
        </p:nvSpPr>
        <p:spPr/>
        <p:txBody>
          <a:bodyPr/>
          <a:lstStyle>
            <a:lvl1pPr>
              <a:defRPr/>
            </a:lvl1pPr>
          </a:lstStyle>
          <a:p>
            <a:endParaRPr lang="en-US">
              <a:solidFill>
                <a:srgbClr val="000000"/>
              </a:solidFill>
            </a:endParaRPr>
          </a:p>
        </p:txBody>
      </p:sp>
      <p:sp>
        <p:nvSpPr>
          <p:cNvPr id="9" name="Slide Number Placeholder 8"/>
          <p:cNvSpPr>
            <a:spLocks noGrp="1"/>
          </p:cNvSpPr>
          <p:nvPr>
            <p:ph type="sldNum" sz="quarter" idx="12"/>
          </p:nvPr>
        </p:nvSpPr>
        <p:spPr/>
        <p:txBody>
          <a:bodyPr/>
          <a:lstStyle>
            <a:lvl1pPr>
              <a:defRPr/>
            </a:lvl1pPr>
          </a:lstStyle>
          <a:p>
            <a:fld id="{469112A1-BFB9-437B-9EED-5FFBC8332149}"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160801968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lvl1pPr>
              <a:defRPr/>
            </a:lvl1pPr>
          </a:lstStyle>
          <a:p>
            <a:endParaRPr lang="en-US">
              <a:solidFill>
                <a:srgbClr val="000000"/>
              </a:solidFill>
            </a:endParaRPr>
          </a:p>
        </p:txBody>
      </p:sp>
      <p:sp>
        <p:nvSpPr>
          <p:cNvPr id="4" name="Footer Placeholder 3"/>
          <p:cNvSpPr>
            <a:spLocks noGrp="1"/>
          </p:cNvSpPr>
          <p:nvPr>
            <p:ph type="ftr" sz="quarter" idx="11"/>
          </p:nvPr>
        </p:nvSpPr>
        <p:spPr/>
        <p:txBody>
          <a:bodyPr/>
          <a:lstStyle>
            <a:lvl1pPr>
              <a:defRPr/>
            </a:lvl1pPr>
          </a:lstStyle>
          <a:p>
            <a:endParaRPr lang="en-US">
              <a:solidFill>
                <a:srgbClr val="000000"/>
              </a:solidFill>
            </a:endParaRPr>
          </a:p>
        </p:txBody>
      </p:sp>
      <p:sp>
        <p:nvSpPr>
          <p:cNvPr id="5" name="Slide Number Placeholder 4"/>
          <p:cNvSpPr>
            <a:spLocks noGrp="1"/>
          </p:cNvSpPr>
          <p:nvPr>
            <p:ph type="sldNum" sz="quarter" idx="12"/>
          </p:nvPr>
        </p:nvSpPr>
        <p:spPr/>
        <p:txBody>
          <a:bodyPr/>
          <a:lstStyle>
            <a:lvl1pPr>
              <a:defRPr/>
            </a:lvl1pPr>
          </a:lstStyle>
          <a:p>
            <a:fld id="{BE4B6B63-1018-47CE-B379-8FCDE6E9B553}"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348190644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solidFill>
                <a:srgbClr val="000000"/>
              </a:solidFill>
            </a:endParaRPr>
          </a:p>
        </p:txBody>
      </p:sp>
      <p:sp>
        <p:nvSpPr>
          <p:cNvPr id="3" name="Footer Placeholder 2"/>
          <p:cNvSpPr>
            <a:spLocks noGrp="1"/>
          </p:cNvSpPr>
          <p:nvPr>
            <p:ph type="ftr" sz="quarter" idx="11"/>
          </p:nvPr>
        </p:nvSpPr>
        <p:spPr/>
        <p:txBody>
          <a:bodyPr/>
          <a:lstStyle>
            <a:lvl1pPr>
              <a:defRPr/>
            </a:lvl1pPr>
          </a:lstStyle>
          <a:p>
            <a:endParaRPr lang="en-US">
              <a:solidFill>
                <a:srgbClr val="000000"/>
              </a:solidFill>
            </a:endParaRPr>
          </a:p>
        </p:txBody>
      </p:sp>
      <p:sp>
        <p:nvSpPr>
          <p:cNvPr id="4" name="Slide Number Placeholder 3"/>
          <p:cNvSpPr>
            <a:spLocks noGrp="1"/>
          </p:cNvSpPr>
          <p:nvPr>
            <p:ph type="sldNum" sz="quarter" idx="12"/>
          </p:nvPr>
        </p:nvSpPr>
        <p:spPr/>
        <p:txBody>
          <a:bodyPr/>
          <a:lstStyle>
            <a:lvl1pPr>
              <a:defRPr/>
            </a:lvl1pPr>
          </a:lstStyle>
          <a:p>
            <a:fld id="{2F966871-4473-430E-B0C5-890DE0A8B0ED}"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384618365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endParaRPr lang="en-US">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US">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419B168D-4235-458D-AE47-F4BDB5EEE8B3}"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40006090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78CCBAA-4676-402F-BA16-BBBAA021CED1}" type="datetimeFigureOut">
              <a:rPr lang="en-US" smtClean="0"/>
              <a:t>6/24/2020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D475802-934C-4A7B-A9F9-D7E7C5C42312}" type="slidenum">
              <a:rPr lang="en-US" smtClean="0"/>
              <a:t>‹#›</a:t>
            </a:fld>
            <a:endParaRPr lang="en-US"/>
          </a:p>
        </p:txBody>
      </p:sp>
    </p:spTree>
    <p:extLst>
      <p:ext uri="{BB962C8B-B14F-4D97-AF65-F5344CB8AC3E}">
        <p14:creationId xmlns:p14="http://schemas.microsoft.com/office/powerpoint/2010/main" val="247623685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endParaRPr lang="en-US">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US">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00F423FC-55E4-48E1-9B60-315BF0B1F3B3}"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20239895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4E58050A-FB9A-4FAA-BEAF-C49ABD9AE070}"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133537883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2EB31A52-83FE-48F3-8916-B77941B77C81}"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37267665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xAndTwoObj" preserve="1">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a:t>Click to edit Master title style</a:t>
            </a:r>
          </a:p>
        </p:txBody>
      </p:sp>
      <p:sp>
        <p:nvSpPr>
          <p:cNvPr id="3" name="Text Placeholder 2"/>
          <p:cNvSpPr>
            <a:spLocks noGrp="1"/>
          </p:cNvSpPr>
          <p:nvPr>
            <p:ph type="body" sz="half" idx="1"/>
          </p:nvPr>
        </p:nvSpPr>
        <p:spPr>
          <a:xfrm>
            <a:off x="457200" y="1600200"/>
            <a:ext cx="4038600" cy="4525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quarter" idx="2"/>
          </p:nvPr>
        </p:nvSpPr>
        <p:spPr>
          <a:xfrm>
            <a:off x="4648200" y="1600200"/>
            <a:ext cx="4038600" cy="21859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Content Placeholder 4"/>
          <p:cNvSpPr>
            <a:spLocks noGrp="1"/>
          </p:cNvSpPr>
          <p:nvPr>
            <p:ph sz="quarter" idx="3"/>
          </p:nvPr>
        </p:nvSpPr>
        <p:spPr>
          <a:xfrm>
            <a:off x="4648200" y="3938588"/>
            <a:ext cx="4038600" cy="21875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Date Placeholder 5"/>
          <p:cNvSpPr>
            <a:spLocks noGrp="1"/>
          </p:cNvSpPr>
          <p:nvPr>
            <p:ph type="dt" sz="half" idx="10"/>
          </p:nvPr>
        </p:nvSpPr>
        <p:spPr>
          <a:xfrm>
            <a:off x="457200" y="6245225"/>
            <a:ext cx="2133600" cy="476250"/>
          </a:xfrm>
        </p:spPr>
        <p:txBody>
          <a:bodyPr/>
          <a:lstStyle>
            <a:lvl1pPr>
              <a:defRPr/>
            </a:lvl1pPr>
          </a:lstStyle>
          <a:p>
            <a:endParaRPr lang="en-US">
              <a:solidFill>
                <a:srgbClr val="000000"/>
              </a:solidFill>
            </a:endParaRPr>
          </a:p>
        </p:txBody>
      </p:sp>
      <p:sp>
        <p:nvSpPr>
          <p:cNvPr id="7" name="Footer Placeholder 6"/>
          <p:cNvSpPr>
            <a:spLocks noGrp="1"/>
          </p:cNvSpPr>
          <p:nvPr>
            <p:ph type="ftr" sz="quarter" idx="11"/>
          </p:nvPr>
        </p:nvSpPr>
        <p:spPr>
          <a:xfrm>
            <a:off x="3124200" y="6245225"/>
            <a:ext cx="2895600" cy="476250"/>
          </a:xfrm>
        </p:spPr>
        <p:txBody>
          <a:bodyPr/>
          <a:lstStyle>
            <a:lvl1pPr>
              <a:defRPr/>
            </a:lvl1pPr>
          </a:lstStyle>
          <a:p>
            <a:endParaRPr lang="en-US">
              <a:solidFill>
                <a:srgbClr val="000000"/>
              </a:solidFill>
            </a:endParaRPr>
          </a:p>
        </p:txBody>
      </p:sp>
      <p:sp>
        <p:nvSpPr>
          <p:cNvPr id="8" name="Slide Number Placeholder 7"/>
          <p:cNvSpPr>
            <a:spLocks noGrp="1"/>
          </p:cNvSpPr>
          <p:nvPr>
            <p:ph type="sldNum" sz="quarter" idx="12"/>
          </p:nvPr>
        </p:nvSpPr>
        <p:spPr>
          <a:xfrm>
            <a:off x="6553200" y="6245225"/>
            <a:ext cx="2133600" cy="476250"/>
          </a:xfrm>
        </p:spPr>
        <p:txBody>
          <a:bodyPr/>
          <a:lstStyle>
            <a:lvl1pPr>
              <a:defRPr/>
            </a:lvl1pPr>
          </a:lstStyle>
          <a:p>
            <a:fld id="{332C36D5-9562-4F14-9E15-879942EA80E4}"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90690703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quarter" idx="2"/>
          </p:nvPr>
        </p:nvSpPr>
        <p:spPr>
          <a:xfrm>
            <a:off x="4648200" y="1600200"/>
            <a:ext cx="4038600" cy="21859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Content Placeholder 4"/>
          <p:cNvSpPr>
            <a:spLocks noGrp="1"/>
          </p:cNvSpPr>
          <p:nvPr>
            <p:ph sz="quarter" idx="3"/>
          </p:nvPr>
        </p:nvSpPr>
        <p:spPr>
          <a:xfrm>
            <a:off x="4648200" y="3938588"/>
            <a:ext cx="4038600" cy="21875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Date Placeholder 5"/>
          <p:cNvSpPr>
            <a:spLocks noGrp="1"/>
          </p:cNvSpPr>
          <p:nvPr>
            <p:ph type="dt" sz="half" idx="10"/>
          </p:nvPr>
        </p:nvSpPr>
        <p:spPr>
          <a:xfrm>
            <a:off x="457200" y="6245225"/>
            <a:ext cx="2133600" cy="476250"/>
          </a:xfrm>
        </p:spPr>
        <p:txBody>
          <a:bodyPr/>
          <a:lstStyle>
            <a:lvl1pPr>
              <a:defRPr/>
            </a:lvl1pPr>
          </a:lstStyle>
          <a:p>
            <a:endParaRPr lang="en-US">
              <a:solidFill>
                <a:srgbClr val="000000"/>
              </a:solidFill>
            </a:endParaRPr>
          </a:p>
        </p:txBody>
      </p:sp>
      <p:sp>
        <p:nvSpPr>
          <p:cNvPr id="7" name="Footer Placeholder 6"/>
          <p:cNvSpPr>
            <a:spLocks noGrp="1"/>
          </p:cNvSpPr>
          <p:nvPr>
            <p:ph type="ftr" sz="quarter" idx="11"/>
          </p:nvPr>
        </p:nvSpPr>
        <p:spPr>
          <a:xfrm>
            <a:off x="3124200" y="6245225"/>
            <a:ext cx="2895600" cy="476250"/>
          </a:xfrm>
        </p:spPr>
        <p:txBody>
          <a:bodyPr/>
          <a:lstStyle>
            <a:lvl1pPr>
              <a:defRPr/>
            </a:lvl1pPr>
          </a:lstStyle>
          <a:p>
            <a:endParaRPr lang="en-US">
              <a:solidFill>
                <a:srgbClr val="000000"/>
              </a:solidFill>
            </a:endParaRPr>
          </a:p>
        </p:txBody>
      </p:sp>
      <p:sp>
        <p:nvSpPr>
          <p:cNvPr id="8" name="Slide Number Placeholder 7"/>
          <p:cNvSpPr>
            <a:spLocks noGrp="1"/>
          </p:cNvSpPr>
          <p:nvPr>
            <p:ph type="sldNum" sz="quarter" idx="12"/>
          </p:nvPr>
        </p:nvSpPr>
        <p:spPr>
          <a:xfrm>
            <a:off x="6553200" y="6245225"/>
            <a:ext cx="2133600" cy="476250"/>
          </a:xfrm>
        </p:spPr>
        <p:txBody>
          <a:bodyPr/>
          <a:lstStyle>
            <a:lvl1pPr>
              <a:defRPr/>
            </a:lvl1pPr>
          </a:lstStyle>
          <a:p>
            <a:fld id="{0F33B411-01CC-456F-A758-06C022531AAB}"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19826212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74638"/>
            <a:ext cx="8229600" cy="58515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Date Placeholder 2"/>
          <p:cNvSpPr>
            <a:spLocks noGrp="1"/>
          </p:cNvSpPr>
          <p:nvPr>
            <p:ph type="dt" sz="half" idx="10"/>
          </p:nvPr>
        </p:nvSpPr>
        <p:spPr>
          <a:xfrm>
            <a:off x="457200" y="6245225"/>
            <a:ext cx="2133600" cy="476250"/>
          </a:xfrm>
        </p:spPr>
        <p:txBody>
          <a:bodyPr/>
          <a:lstStyle>
            <a:lvl1pPr>
              <a:defRPr/>
            </a:lvl1pPr>
          </a:lstStyle>
          <a:p>
            <a:endParaRPr lang="en-US">
              <a:solidFill>
                <a:srgbClr val="000000"/>
              </a:solidFill>
            </a:endParaRPr>
          </a:p>
        </p:txBody>
      </p:sp>
      <p:sp>
        <p:nvSpPr>
          <p:cNvPr id="4" name="Footer Placeholder 3"/>
          <p:cNvSpPr>
            <a:spLocks noGrp="1"/>
          </p:cNvSpPr>
          <p:nvPr>
            <p:ph type="ftr" sz="quarter" idx="11"/>
          </p:nvPr>
        </p:nvSpPr>
        <p:spPr>
          <a:xfrm>
            <a:off x="3124200" y="6245225"/>
            <a:ext cx="2895600" cy="476250"/>
          </a:xfrm>
        </p:spPr>
        <p:txBody>
          <a:bodyPr/>
          <a:lstStyle>
            <a:lvl1pPr>
              <a:defRPr/>
            </a:lvl1pPr>
          </a:lstStyle>
          <a:p>
            <a:endParaRPr lang="en-US">
              <a:solidFill>
                <a:srgbClr val="000000"/>
              </a:solidFill>
            </a:endParaRPr>
          </a:p>
        </p:txBody>
      </p:sp>
      <p:sp>
        <p:nvSpPr>
          <p:cNvPr id="5" name="Slide Number Placeholder 4"/>
          <p:cNvSpPr>
            <a:spLocks noGrp="1"/>
          </p:cNvSpPr>
          <p:nvPr>
            <p:ph type="sldNum" sz="quarter" idx="12"/>
          </p:nvPr>
        </p:nvSpPr>
        <p:spPr>
          <a:xfrm>
            <a:off x="6553200" y="6245225"/>
            <a:ext cx="2133600" cy="476250"/>
          </a:xfrm>
        </p:spPr>
        <p:txBody>
          <a:bodyPr/>
          <a:lstStyle>
            <a:lvl1pPr>
              <a:defRPr/>
            </a:lvl1pPr>
          </a:lstStyle>
          <a:p>
            <a:fld id="{7E68DF91-EDA0-442A-A24B-9AFD54AA6364}"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9526564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78CCBAA-4676-402F-BA16-BBBAA021CED1}" type="datetimeFigureOut">
              <a:rPr lang="en-US" smtClean="0"/>
              <a:t>6/24/2020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D475802-934C-4A7B-A9F9-D7E7C5C42312}" type="slidenum">
              <a:rPr lang="en-US" smtClean="0"/>
              <a:t>‹#›</a:t>
            </a:fld>
            <a:endParaRPr lang="en-US"/>
          </a:p>
        </p:txBody>
      </p:sp>
    </p:spTree>
    <p:extLst>
      <p:ext uri="{BB962C8B-B14F-4D97-AF65-F5344CB8AC3E}">
        <p14:creationId xmlns:p14="http://schemas.microsoft.com/office/powerpoint/2010/main" val="22550950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578CCBAA-4676-402F-BA16-BBBAA021CED1}" type="datetimeFigureOut">
              <a:rPr lang="en-US" smtClean="0"/>
              <a:t>6/24/2020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D475802-934C-4A7B-A9F9-D7E7C5C42312}" type="slidenum">
              <a:rPr lang="en-US" smtClean="0"/>
              <a:t>‹#›</a:t>
            </a:fld>
            <a:endParaRPr lang="en-US"/>
          </a:p>
        </p:txBody>
      </p:sp>
    </p:spTree>
    <p:extLst>
      <p:ext uri="{BB962C8B-B14F-4D97-AF65-F5344CB8AC3E}">
        <p14:creationId xmlns:p14="http://schemas.microsoft.com/office/powerpoint/2010/main" val="42851225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578CCBAA-4676-402F-BA16-BBBAA021CED1}" type="datetimeFigureOut">
              <a:rPr lang="en-US" smtClean="0"/>
              <a:t>6/24/2020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D475802-934C-4A7B-A9F9-D7E7C5C42312}" type="slidenum">
              <a:rPr lang="en-US" smtClean="0"/>
              <a:t>‹#›</a:t>
            </a:fld>
            <a:endParaRPr lang="en-US"/>
          </a:p>
        </p:txBody>
      </p:sp>
    </p:spTree>
    <p:extLst>
      <p:ext uri="{BB962C8B-B14F-4D97-AF65-F5344CB8AC3E}">
        <p14:creationId xmlns:p14="http://schemas.microsoft.com/office/powerpoint/2010/main" val="11899858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578CCBAA-4676-402F-BA16-BBBAA021CED1}" type="datetimeFigureOut">
              <a:rPr lang="en-US" smtClean="0"/>
              <a:t>6/24/2020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D475802-934C-4A7B-A9F9-D7E7C5C42312}" type="slidenum">
              <a:rPr lang="en-US" smtClean="0"/>
              <a:t>‹#›</a:t>
            </a:fld>
            <a:endParaRPr lang="en-US"/>
          </a:p>
        </p:txBody>
      </p:sp>
    </p:spTree>
    <p:extLst>
      <p:ext uri="{BB962C8B-B14F-4D97-AF65-F5344CB8AC3E}">
        <p14:creationId xmlns:p14="http://schemas.microsoft.com/office/powerpoint/2010/main" val="30046906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78CCBAA-4676-402F-BA16-BBBAA021CED1}" type="datetimeFigureOut">
              <a:rPr lang="en-US" smtClean="0"/>
              <a:t>6/24/2020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D475802-934C-4A7B-A9F9-D7E7C5C42312}" type="slidenum">
              <a:rPr lang="en-US" smtClean="0"/>
              <a:t>‹#›</a:t>
            </a:fld>
            <a:endParaRPr lang="en-US"/>
          </a:p>
        </p:txBody>
      </p:sp>
    </p:spTree>
    <p:extLst>
      <p:ext uri="{BB962C8B-B14F-4D97-AF65-F5344CB8AC3E}">
        <p14:creationId xmlns:p14="http://schemas.microsoft.com/office/powerpoint/2010/main" val="22550755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78CCBAA-4676-402F-BA16-BBBAA021CED1}" type="datetimeFigureOut">
              <a:rPr lang="en-US" smtClean="0"/>
              <a:t>6/24/2020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D475802-934C-4A7B-A9F9-D7E7C5C42312}" type="slidenum">
              <a:rPr lang="en-US" smtClean="0"/>
              <a:t>‹#›</a:t>
            </a:fld>
            <a:endParaRPr lang="en-US"/>
          </a:p>
        </p:txBody>
      </p:sp>
    </p:spTree>
    <p:extLst>
      <p:ext uri="{BB962C8B-B14F-4D97-AF65-F5344CB8AC3E}">
        <p14:creationId xmlns:p14="http://schemas.microsoft.com/office/powerpoint/2010/main" val="21075278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78CCBAA-4676-402F-BA16-BBBAA021CED1}" type="datetimeFigureOut">
              <a:rPr lang="en-US" smtClean="0"/>
              <a:t>6/24/2020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D475802-934C-4A7B-A9F9-D7E7C5C42312}" type="slidenum">
              <a:rPr lang="en-US" smtClean="0"/>
              <a:t>‹#›</a:t>
            </a:fld>
            <a:endParaRPr lang="en-US"/>
          </a:p>
        </p:txBody>
      </p:sp>
    </p:spTree>
    <p:extLst>
      <p:ext uri="{BB962C8B-B14F-4D97-AF65-F5344CB8AC3E}">
        <p14:creationId xmlns:p14="http://schemas.microsoft.com/office/powerpoint/2010/main" val="42310427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theme" Target="../theme/theme2.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78CCBAA-4676-402F-BA16-BBBAA021CED1}" type="datetimeFigureOut">
              <a:rPr lang="en-US" smtClean="0"/>
              <a:t>6/24/2020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D475802-934C-4A7B-A9F9-D7E7C5C42312}" type="slidenum">
              <a:rPr lang="en-US" smtClean="0"/>
              <a:t>‹#›</a:t>
            </a:fld>
            <a:endParaRPr lang="en-US"/>
          </a:p>
        </p:txBody>
      </p:sp>
    </p:spTree>
    <p:extLst>
      <p:ext uri="{BB962C8B-B14F-4D97-AF65-F5344CB8AC3E}">
        <p14:creationId xmlns:p14="http://schemas.microsoft.com/office/powerpoint/2010/main" val="344328036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spcBef>
                <a:spcPct val="0"/>
              </a:spcBef>
              <a:defRPr sz="1400"/>
            </a:lvl1pPr>
          </a:lstStyle>
          <a:p>
            <a:pPr fontAlgn="base">
              <a:spcAft>
                <a:spcPct val="0"/>
              </a:spcAft>
            </a:pPr>
            <a:endParaRPr lang="en-US">
              <a:solidFill>
                <a:srgbClr val="000000"/>
              </a:solidFill>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spcBef>
                <a:spcPct val="0"/>
              </a:spcBef>
              <a:defRPr sz="1400"/>
            </a:lvl1pPr>
          </a:lstStyle>
          <a:p>
            <a:pPr fontAlgn="base">
              <a:spcAft>
                <a:spcPct val="0"/>
              </a:spcAft>
            </a:pPr>
            <a:endParaRPr lang="en-US">
              <a:solidFill>
                <a:srgbClr val="000000"/>
              </a:solidFill>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spcBef>
                <a:spcPct val="0"/>
              </a:spcBef>
              <a:defRPr sz="1400"/>
            </a:lvl1pPr>
          </a:lstStyle>
          <a:p>
            <a:pPr fontAlgn="base">
              <a:spcAft>
                <a:spcPct val="0"/>
              </a:spcAft>
            </a:pPr>
            <a:fld id="{8E165E28-2149-427A-B836-33C0019D0EDB}" type="slidenum">
              <a:rPr lang="en-US" smtClean="0">
                <a:solidFill>
                  <a:srgbClr val="000000"/>
                </a:solidFill>
              </a:rPr>
              <a:pPr fontAlgn="base">
                <a:spcAft>
                  <a:spcPct val="0"/>
                </a:spcAft>
              </a:pPr>
              <a:t>‹#›</a:t>
            </a:fld>
            <a:endParaRPr lang="en-US">
              <a:solidFill>
                <a:srgbClr val="000000"/>
              </a:solidFill>
            </a:endParaRPr>
          </a:p>
        </p:txBody>
      </p:sp>
    </p:spTree>
    <p:extLst>
      <p:ext uri="{BB962C8B-B14F-4D97-AF65-F5344CB8AC3E}">
        <p14:creationId xmlns:p14="http://schemas.microsoft.com/office/powerpoint/2010/main" val="3998283045"/>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 id="2147483674" r:id="rId13"/>
    <p:sldLayoutId id="2147483675" r:id="rId14"/>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pitchFamily="34" charset="0"/>
        </a:defRPr>
      </a:lvl2pPr>
      <a:lvl3pPr algn="ctr" rtl="0" fontAlgn="base">
        <a:spcBef>
          <a:spcPct val="0"/>
        </a:spcBef>
        <a:spcAft>
          <a:spcPct val="0"/>
        </a:spcAft>
        <a:defRPr sz="4400">
          <a:solidFill>
            <a:schemeClr val="tx2"/>
          </a:solidFill>
          <a:latin typeface="Arial" pitchFamily="34" charset="0"/>
        </a:defRPr>
      </a:lvl3pPr>
      <a:lvl4pPr algn="ctr" rtl="0" fontAlgn="base">
        <a:spcBef>
          <a:spcPct val="0"/>
        </a:spcBef>
        <a:spcAft>
          <a:spcPct val="0"/>
        </a:spcAft>
        <a:defRPr sz="4400">
          <a:solidFill>
            <a:schemeClr val="tx2"/>
          </a:solidFill>
          <a:latin typeface="Arial" pitchFamily="34" charset="0"/>
        </a:defRPr>
      </a:lvl4pPr>
      <a:lvl5pPr algn="ctr" rtl="0" fontAlgn="base">
        <a:spcBef>
          <a:spcPct val="0"/>
        </a:spcBef>
        <a:spcAft>
          <a:spcPct val="0"/>
        </a:spcAft>
        <a:defRPr sz="4400">
          <a:solidFill>
            <a:schemeClr val="tx2"/>
          </a:solidFill>
          <a:latin typeface="Arial" pitchFamily="34" charset="0"/>
        </a:defRPr>
      </a:lvl5pPr>
      <a:lvl6pPr marL="457200" algn="ctr" rtl="0" fontAlgn="base">
        <a:spcBef>
          <a:spcPct val="0"/>
        </a:spcBef>
        <a:spcAft>
          <a:spcPct val="0"/>
        </a:spcAft>
        <a:defRPr sz="4400">
          <a:solidFill>
            <a:schemeClr val="tx2"/>
          </a:solidFill>
          <a:latin typeface="Arial" pitchFamily="34" charset="0"/>
        </a:defRPr>
      </a:lvl6pPr>
      <a:lvl7pPr marL="914400" algn="ctr" rtl="0" fontAlgn="base">
        <a:spcBef>
          <a:spcPct val="0"/>
        </a:spcBef>
        <a:spcAft>
          <a:spcPct val="0"/>
        </a:spcAft>
        <a:defRPr sz="4400">
          <a:solidFill>
            <a:schemeClr val="tx2"/>
          </a:solidFill>
          <a:latin typeface="Arial" pitchFamily="34" charset="0"/>
        </a:defRPr>
      </a:lvl7pPr>
      <a:lvl8pPr marL="1371600" algn="ctr" rtl="0" fontAlgn="base">
        <a:spcBef>
          <a:spcPct val="0"/>
        </a:spcBef>
        <a:spcAft>
          <a:spcPct val="0"/>
        </a:spcAft>
        <a:defRPr sz="4400">
          <a:solidFill>
            <a:schemeClr val="tx2"/>
          </a:solidFill>
          <a:latin typeface="Arial" pitchFamily="34" charset="0"/>
        </a:defRPr>
      </a:lvl8pPr>
      <a:lvl9pPr marL="1828800" algn="ctr" rtl="0" fontAlgn="base">
        <a:spcBef>
          <a:spcPct val="0"/>
        </a:spcBef>
        <a:spcAft>
          <a:spcPct val="0"/>
        </a:spcAft>
        <a:defRPr sz="4400">
          <a:solidFill>
            <a:schemeClr val="tx2"/>
          </a:solidFill>
          <a:latin typeface="Arial" pitchFamily="34"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16.jpe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18.jpe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2.xml"/><Relationship Id="rId1" Type="http://schemas.openxmlformats.org/officeDocument/2006/relationships/vmlDrawing" Target="../drawings/vmlDrawing2.vml"/><Relationship Id="rId5" Type="http://schemas.openxmlformats.org/officeDocument/2006/relationships/image" Target="../media/image20.emf"/><Relationship Id="rId4" Type="http://schemas.openxmlformats.org/officeDocument/2006/relationships/oleObject" Target="../embeddings/oleObject2.bin"/></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2.xml"/><Relationship Id="rId1" Type="http://schemas.openxmlformats.org/officeDocument/2006/relationships/vmlDrawing" Target="../drawings/vmlDrawing3.vml"/><Relationship Id="rId5" Type="http://schemas.openxmlformats.org/officeDocument/2006/relationships/image" Target="../media/image21.png"/><Relationship Id="rId4" Type="http://schemas.openxmlformats.org/officeDocument/2006/relationships/oleObject" Target="../embeddings/oleObject3.bin"/></Relationships>
</file>

<file path=ppt/slides/_rels/slide2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2.xml"/><Relationship Id="rId1" Type="http://schemas.openxmlformats.org/officeDocument/2006/relationships/vmlDrawing" Target="../drawings/vmlDrawing4.vml"/><Relationship Id="rId5" Type="http://schemas.openxmlformats.org/officeDocument/2006/relationships/image" Target="../media/image20.emf"/><Relationship Id="rId4" Type="http://schemas.openxmlformats.org/officeDocument/2006/relationships/oleObject" Target="../embeddings/oleObject4.bin"/></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jpe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7.xml"/><Relationship Id="rId1" Type="http://schemas.openxmlformats.org/officeDocument/2006/relationships/slideLayout" Target="../slideLayouts/slideLayout2.xml"/><Relationship Id="rId5" Type="http://schemas.openxmlformats.org/officeDocument/2006/relationships/image" Target="../media/image28.png"/><Relationship Id="rId4" Type="http://schemas.openxmlformats.org/officeDocument/2006/relationships/image" Target="../media/image27.png"/></Relationships>
</file>

<file path=ppt/slides/_rels/slide41.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25.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 Id="rId4" Type="http://schemas.openxmlformats.org/officeDocument/2006/relationships/image" Target="../media/image10.JPG"/></Relationships>
</file>

<file path=ppt/slides/_rels/slide7.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7.xml"/><Relationship Id="rId1" Type="http://schemas.openxmlformats.org/officeDocument/2006/relationships/vmlDrawing" Target="../drawings/vmlDrawing1.vml"/><Relationship Id="rId5" Type="http://schemas.openxmlformats.org/officeDocument/2006/relationships/image" Target="../media/image13.wmf"/><Relationship Id="rId4" Type="http://schemas.openxmlformats.org/officeDocument/2006/relationships/oleObject" Target="../embeddings/oleObject1.bin"/></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2" name="Text Box 4"/>
          <p:cNvSpPr txBox="1">
            <a:spLocks noChangeArrowheads="1"/>
          </p:cNvSpPr>
          <p:nvPr/>
        </p:nvSpPr>
        <p:spPr bwMode="auto">
          <a:xfrm>
            <a:off x="960125" y="260648"/>
            <a:ext cx="7272338"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50000"/>
              </a:spcBef>
              <a:spcAft>
                <a:spcPct val="0"/>
              </a:spcAft>
              <a:defRPr>
                <a:solidFill>
                  <a:schemeClr val="tx1"/>
                </a:solidFill>
                <a:latin typeface="Arial" charset="0"/>
              </a:defRPr>
            </a:lvl6pPr>
            <a:lvl7pPr marL="2971800" indent="-228600" eaLnBrk="0" fontAlgn="base" hangingPunct="0">
              <a:spcBef>
                <a:spcPct val="50000"/>
              </a:spcBef>
              <a:spcAft>
                <a:spcPct val="0"/>
              </a:spcAft>
              <a:defRPr>
                <a:solidFill>
                  <a:schemeClr val="tx1"/>
                </a:solidFill>
                <a:latin typeface="Arial" charset="0"/>
              </a:defRPr>
            </a:lvl7pPr>
            <a:lvl8pPr marL="3429000" indent="-228600" eaLnBrk="0" fontAlgn="base" hangingPunct="0">
              <a:spcBef>
                <a:spcPct val="50000"/>
              </a:spcBef>
              <a:spcAft>
                <a:spcPct val="0"/>
              </a:spcAft>
              <a:defRPr>
                <a:solidFill>
                  <a:schemeClr val="tx1"/>
                </a:solidFill>
                <a:latin typeface="Arial" charset="0"/>
              </a:defRPr>
            </a:lvl8pPr>
            <a:lvl9pPr marL="3886200" indent="-228600" eaLnBrk="0" fontAlgn="base" hangingPunct="0">
              <a:spcBef>
                <a:spcPct val="50000"/>
              </a:spcBef>
              <a:spcAft>
                <a:spcPct val="0"/>
              </a:spcAft>
              <a:defRPr>
                <a:solidFill>
                  <a:schemeClr val="tx1"/>
                </a:solidFill>
                <a:latin typeface="Arial" charset="0"/>
              </a:defRPr>
            </a:lvl9pPr>
          </a:lstStyle>
          <a:p>
            <a:pPr algn="ctr" eaLnBrk="1" hangingPunct="1"/>
            <a:r>
              <a:rPr lang="en-US" sz="3600" b="1" dirty="0">
                <a:solidFill>
                  <a:srgbClr val="993366"/>
                </a:solidFill>
                <a:latin typeface="Calibri" panose="020F0502020204030204" pitchFamily="34" charset="0"/>
              </a:rPr>
              <a:t>LLIN Durability Monitoring</a:t>
            </a:r>
          </a:p>
          <a:p>
            <a:pPr algn="ctr" eaLnBrk="1" hangingPunct="1"/>
            <a:endParaRPr lang="en-US" sz="3600" b="1" dirty="0">
              <a:solidFill>
                <a:srgbClr val="993366"/>
              </a:solidFill>
              <a:latin typeface="Calibri" panose="020F0502020204030204" pitchFamily="34" charset="0"/>
            </a:endParaRPr>
          </a:p>
        </p:txBody>
      </p:sp>
      <p:sp>
        <p:nvSpPr>
          <p:cNvPr id="8" name="Text Box 4"/>
          <p:cNvSpPr txBox="1">
            <a:spLocks noChangeArrowheads="1"/>
          </p:cNvSpPr>
          <p:nvPr/>
        </p:nvSpPr>
        <p:spPr bwMode="auto">
          <a:xfrm>
            <a:off x="347821" y="2348879"/>
            <a:ext cx="8496944"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50000"/>
              </a:spcBef>
              <a:spcAft>
                <a:spcPct val="0"/>
              </a:spcAft>
              <a:defRPr>
                <a:solidFill>
                  <a:schemeClr val="tx1"/>
                </a:solidFill>
                <a:latin typeface="Arial" charset="0"/>
              </a:defRPr>
            </a:lvl6pPr>
            <a:lvl7pPr marL="2971800" indent="-228600" eaLnBrk="0" fontAlgn="base" hangingPunct="0">
              <a:spcBef>
                <a:spcPct val="50000"/>
              </a:spcBef>
              <a:spcAft>
                <a:spcPct val="0"/>
              </a:spcAft>
              <a:defRPr>
                <a:solidFill>
                  <a:schemeClr val="tx1"/>
                </a:solidFill>
                <a:latin typeface="Arial" charset="0"/>
              </a:defRPr>
            </a:lvl7pPr>
            <a:lvl8pPr marL="3429000" indent="-228600" eaLnBrk="0" fontAlgn="base" hangingPunct="0">
              <a:spcBef>
                <a:spcPct val="50000"/>
              </a:spcBef>
              <a:spcAft>
                <a:spcPct val="0"/>
              </a:spcAft>
              <a:defRPr>
                <a:solidFill>
                  <a:schemeClr val="tx1"/>
                </a:solidFill>
                <a:latin typeface="Arial" charset="0"/>
              </a:defRPr>
            </a:lvl8pPr>
            <a:lvl9pPr marL="3886200" indent="-228600" eaLnBrk="0" fontAlgn="base" hangingPunct="0">
              <a:spcBef>
                <a:spcPct val="50000"/>
              </a:spcBef>
              <a:spcAft>
                <a:spcPct val="0"/>
              </a:spcAft>
              <a:defRPr>
                <a:solidFill>
                  <a:schemeClr val="tx1"/>
                </a:solidFill>
                <a:latin typeface="Arial" charset="0"/>
              </a:defRPr>
            </a:lvl9pPr>
          </a:lstStyle>
          <a:p>
            <a:pPr algn="ctr" eaLnBrk="1" hangingPunct="1"/>
            <a:r>
              <a:rPr lang="en-US" sz="3600" b="1" dirty="0">
                <a:solidFill>
                  <a:schemeClr val="accent1">
                    <a:lumMod val="50000"/>
                  </a:schemeClr>
                </a:solidFill>
                <a:latin typeface="Calibri" panose="020F0502020204030204" pitchFamily="34" charset="0"/>
              </a:rPr>
              <a:t>Background and Objectives</a:t>
            </a:r>
          </a:p>
        </p:txBody>
      </p:sp>
      <p:pic>
        <p:nvPicPr>
          <p:cNvPr id="10242" name="Picture 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987824" y="4941168"/>
            <a:ext cx="3525005" cy="11697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5773074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descr="Zig zag"/>
          <p:cNvSpPr>
            <a:spLocks noChangeArrowheads="1"/>
          </p:cNvSpPr>
          <p:nvPr/>
        </p:nvSpPr>
        <p:spPr bwMode="auto">
          <a:xfrm>
            <a:off x="1447800" y="685800"/>
            <a:ext cx="5638800" cy="5562600"/>
          </a:xfrm>
          <a:prstGeom prst="rect">
            <a:avLst/>
          </a:prstGeom>
          <a:pattFill prst="zigZag">
            <a:fgClr>
              <a:schemeClr val="accent2"/>
            </a:fgClr>
            <a:bgClr>
              <a:schemeClr val="bg1"/>
            </a:bgClr>
          </a:patt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3491" name="Rectangle 3"/>
          <p:cNvSpPr>
            <a:spLocks noChangeArrowheads="1"/>
          </p:cNvSpPr>
          <p:nvPr/>
        </p:nvSpPr>
        <p:spPr bwMode="auto">
          <a:xfrm>
            <a:off x="1447800" y="685800"/>
            <a:ext cx="5638800" cy="5562600"/>
          </a:xfrm>
          <a:prstGeom prst="rect">
            <a:avLst/>
          </a:prstGeom>
          <a:noFill/>
          <a:ln w="508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nvGrpSpPr>
          <p:cNvPr id="63492" name="Group 4"/>
          <p:cNvGrpSpPr>
            <a:grpSpLocks/>
          </p:cNvGrpSpPr>
          <p:nvPr/>
        </p:nvGrpSpPr>
        <p:grpSpPr bwMode="auto">
          <a:xfrm>
            <a:off x="2819400" y="1676400"/>
            <a:ext cx="2895600" cy="2743200"/>
            <a:chOff x="1776" y="1056"/>
            <a:chExt cx="1824" cy="1728"/>
          </a:xfrm>
        </p:grpSpPr>
        <p:grpSp>
          <p:nvGrpSpPr>
            <p:cNvPr id="63493" name="Group 5"/>
            <p:cNvGrpSpPr>
              <a:grpSpLocks/>
            </p:cNvGrpSpPr>
            <p:nvPr/>
          </p:nvGrpSpPr>
          <p:grpSpPr bwMode="auto">
            <a:xfrm>
              <a:off x="1920" y="1152"/>
              <a:ext cx="1536" cy="1536"/>
              <a:chOff x="1920" y="1152"/>
              <a:chExt cx="1536" cy="1536"/>
            </a:xfrm>
          </p:grpSpPr>
          <p:sp>
            <p:nvSpPr>
              <p:cNvPr id="63494" name="AutoShape 6"/>
              <p:cNvSpPr>
                <a:spLocks noChangeArrowheads="1"/>
              </p:cNvSpPr>
              <p:nvPr/>
            </p:nvSpPr>
            <p:spPr bwMode="auto">
              <a:xfrm>
                <a:off x="3264" y="2064"/>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3495" name="AutoShape 7"/>
              <p:cNvSpPr>
                <a:spLocks noChangeArrowheads="1"/>
              </p:cNvSpPr>
              <p:nvPr/>
            </p:nvSpPr>
            <p:spPr bwMode="auto">
              <a:xfrm>
                <a:off x="3120" y="1536"/>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3496" name="AutoShape 8"/>
              <p:cNvSpPr>
                <a:spLocks noChangeArrowheads="1"/>
              </p:cNvSpPr>
              <p:nvPr/>
            </p:nvSpPr>
            <p:spPr bwMode="auto">
              <a:xfrm>
                <a:off x="3408" y="1728"/>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3497" name="AutoShape 9"/>
              <p:cNvSpPr>
                <a:spLocks noChangeArrowheads="1"/>
              </p:cNvSpPr>
              <p:nvPr/>
            </p:nvSpPr>
            <p:spPr bwMode="auto">
              <a:xfrm>
                <a:off x="3072" y="2352"/>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3498" name="AutoShape 10"/>
              <p:cNvSpPr>
                <a:spLocks noChangeArrowheads="1"/>
              </p:cNvSpPr>
              <p:nvPr/>
            </p:nvSpPr>
            <p:spPr bwMode="auto">
              <a:xfrm>
                <a:off x="2976" y="1344"/>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3499" name="AutoShape 11"/>
              <p:cNvSpPr>
                <a:spLocks noChangeArrowheads="1"/>
              </p:cNvSpPr>
              <p:nvPr/>
            </p:nvSpPr>
            <p:spPr bwMode="auto">
              <a:xfrm>
                <a:off x="2112" y="1680"/>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3500" name="AutoShape 12"/>
              <p:cNvSpPr>
                <a:spLocks noChangeArrowheads="1"/>
              </p:cNvSpPr>
              <p:nvPr/>
            </p:nvSpPr>
            <p:spPr bwMode="auto">
              <a:xfrm>
                <a:off x="3216" y="1440"/>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3501" name="AutoShape 13"/>
              <p:cNvSpPr>
                <a:spLocks noChangeArrowheads="1"/>
              </p:cNvSpPr>
              <p:nvPr/>
            </p:nvSpPr>
            <p:spPr bwMode="auto">
              <a:xfrm>
                <a:off x="2832" y="2592"/>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3502" name="AutoShape 14"/>
              <p:cNvSpPr>
                <a:spLocks noChangeArrowheads="1"/>
              </p:cNvSpPr>
              <p:nvPr/>
            </p:nvSpPr>
            <p:spPr bwMode="auto">
              <a:xfrm>
                <a:off x="2448" y="2448"/>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3503" name="AutoShape 15"/>
              <p:cNvSpPr>
                <a:spLocks noChangeArrowheads="1"/>
              </p:cNvSpPr>
              <p:nvPr/>
            </p:nvSpPr>
            <p:spPr bwMode="auto">
              <a:xfrm>
                <a:off x="2160" y="2304"/>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3504" name="AutoShape 16"/>
              <p:cNvSpPr>
                <a:spLocks noChangeArrowheads="1"/>
              </p:cNvSpPr>
              <p:nvPr/>
            </p:nvSpPr>
            <p:spPr bwMode="auto">
              <a:xfrm>
                <a:off x="2256" y="1392"/>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3505" name="AutoShape 17"/>
              <p:cNvSpPr>
                <a:spLocks noChangeArrowheads="1"/>
              </p:cNvSpPr>
              <p:nvPr/>
            </p:nvSpPr>
            <p:spPr bwMode="auto">
              <a:xfrm>
                <a:off x="2784" y="1296"/>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3506" name="AutoShape 18"/>
              <p:cNvSpPr>
                <a:spLocks noChangeArrowheads="1"/>
              </p:cNvSpPr>
              <p:nvPr/>
            </p:nvSpPr>
            <p:spPr bwMode="auto">
              <a:xfrm>
                <a:off x="2496" y="2640"/>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3507" name="AutoShape 19"/>
              <p:cNvSpPr>
                <a:spLocks noChangeArrowheads="1"/>
              </p:cNvSpPr>
              <p:nvPr/>
            </p:nvSpPr>
            <p:spPr bwMode="auto">
              <a:xfrm>
                <a:off x="2880" y="2400"/>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3508" name="AutoShape 20"/>
              <p:cNvSpPr>
                <a:spLocks noChangeArrowheads="1"/>
              </p:cNvSpPr>
              <p:nvPr/>
            </p:nvSpPr>
            <p:spPr bwMode="auto">
              <a:xfrm>
                <a:off x="2064" y="1920"/>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3509" name="AutoShape 21"/>
              <p:cNvSpPr>
                <a:spLocks noChangeArrowheads="1"/>
              </p:cNvSpPr>
              <p:nvPr/>
            </p:nvSpPr>
            <p:spPr bwMode="auto">
              <a:xfrm>
                <a:off x="2448" y="1296"/>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3510" name="AutoShape 22"/>
              <p:cNvSpPr>
                <a:spLocks noChangeArrowheads="1"/>
              </p:cNvSpPr>
              <p:nvPr/>
            </p:nvSpPr>
            <p:spPr bwMode="auto">
              <a:xfrm>
                <a:off x="1968" y="2160"/>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3511" name="AutoShape 23"/>
              <p:cNvSpPr>
                <a:spLocks noChangeArrowheads="1"/>
              </p:cNvSpPr>
              <p:nvPr/>
            </p:nvSpPr>
            <p:spPr bwMode="auto">
              <a:xfrm>
                <a:off x="2016" y="1488"/>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3512" name="AutoShape 24"/>
              <p:cNvSpPr>
                <a:spLocks noChangeArrowheads="1"/>
              </p:cNvSpPr>
              <p:nvPr/>
            </p:nvSpPr>
            <p:spPr bwMode="auto">
              <a:xfrm>
                <a:off x="3216" y="2304"/>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3513" name="AutoShape 25"/>
              <p:cNvSpPr>
                <a:spLocks noChangeArrowheads="1"/>
              </p:cNvSpPr>
              <p:nvPr/>
            </p:nvSpPr>
            <p:spPr bwMode="auto">
              <a:xfrm>
                <a:off x="3072" y="2544"/>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3514" name="AutoShape 26"/>
              <p:cNvSpPr>
                <a:spLocks noChangeArrowheads="1"/>
              </p:cNvSpPr>
              <p:nvPr/>
            </p:nvSpPr>
            <p:spPr bwMode="auto">
              <a:xfrm>
                <a:off x="2160" y="2496"/>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3515" name="AutoShape 27"/>
              <p:cNvSpPr>
                <a:spLocks noChangeArrowheads="1"/>
              </p:cNvSpPr>
              <p:nvPr/>
            </p:nvSpPr>
            <p:spPr bwMode="auto">
              <a:xfrm>
                <a:off x="2688" y="1152"/>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3516" name="AutoShape 28"/>
              <p:cNvSpPr>
                <a:spLocks noChangeArrowheads="1"/>
              </p:cNvSpPr>
              <p:nvPr/>
            </p:nvSpPr>
            <p:spPr bwMode="auto">
              <a:xfrm>
                <a:off x="3312" y="1824"/>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3517" name="AutoShape 29"/>
              <p:cNvSpPr>
                <a:spLocks noChangeArrowheads="1"/>
              </p:cNvSpPr>
              <p:nvPr/>
            </p:nvSpPr>
            <p:spPr bwMode="auto">
              <a:xfrm>
                <a:off x="3360" y="2160"/>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3518" name="AutoShape 30"/>
              <p:cNvSpPr>
                <a:spLocks noChangeArrowheads="1"/>
              </p:cNvSpPr>
              <p:nvPr/>
            </p:nvSpPr>
            <p:spPr bwMode="auto">
              <a:xfrm>
                <a:off x="2736" y="2448"/>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3519" name="AutoShape 31"/>
              <p:cNvSpPr>
                <a:spLocks noChangeArrowheads="1"/>
              </p:cNvSpPr>
              <p:nvPr/>
            </p:nvSpPr>
            <p:spPr bwMode="auto">
              <a:xfrm>
                <a:off x="1920" y="1776"/>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3520" name="AutoShape 32"/>
              <p:cNvSpPr>
                <a:spLocks noChangeArrowheads="1"/>
              </p:cNvSpPr>
              <p:nvPr/>
            </p:nvSpPr>
            <p:spPr bwMode="auto">
              <a:xfrm>
                <a:off x="2448" y="1200"/>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3521" name="AutoShape 33"/>
              <p:cNvSpPr>
                <a:spLocks noChangeArrowheads="1"/>
              </p:cNvSpPr>
              <p:nvPr/>
            </p:nvSpPr>
            <p:spPr bwMode="auto">
              <a:xfrm>
                <a:off x="2640" y="1392"/>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3522" name="AutoShape 34"/>
              <p:cNvSpPr>
                <a:spLocks noChangeArrowheads="1"/>
              </p:cNvSpPr>
              <p:nvPr/>
            </p:nvSpPr>
            <p:spPr bwMode="auto">
              <a:xfrm>
                <a:off x="2160" y="2112"/>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3523" name="AutoShape 35"/>
              <p:cNvSpPr>
                <a:spLocks noChangeArrowheads="1"/>
              </p:cNvSpPr>
              <p:nvPr/>
            </p:nvSpPr>
            <p:spPr bwMode="auto">
              <a:xfrm>
                <a:off x="2304" y="2448"/>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63524" name="AutoShape 36"/>
            <p:cNvSpPr>
              <a:spLocks noChangeArrowheads="1"/>
            </p:cNvSpPr>
            <p:nvPr/>
          </p:nvSpPr>
          <p:spPr bwMode="auto">
            <a:xfrm>
              <a:off x="1776" y="1056"/>
              <a:ext cx="1824" cy="1728"/>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rgbClr val="FFCC00">
                <a:alpha val="50000"/>
              </a:srgbClr>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3525" name="Oval 37"/>
            <p:cNvSpPr>
              <a:spLocks noChangeArrowheads="1"/>
            </p:cNvSpPr>
            <p:nvPr/>
          </p:nvSpPr>
          <p:spPr bwMode="auto">
            <a:xfrm>
              <a:off x="2232" y="1488"/>
              <a:ext cx="912" cy="864"/>
            </a:xfrm>
            <a:prstGeom prst="ellipse">
              <a:avLst/>
            </a:prstGeom>
            <a:gradFill rotWithShape="0">
              <a:gsLst>
                <a:gs pos="0">
                  <a:srgbClr val="FFFFFF"/>
                </a:gs>
                <a:gs pos="100000">
                  <a:schemeClr val="accent2"/>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63526" name="Group 38"/>
          <p:cNvGrpSpPr>
            <a:grpSpLocks/>
          </p:cNvGrpSpPr>
          <p:nvPr/>
        </p:nvGrpSpPr>
        <p:grpSpPr bwMode="auto">
          <a:xfrm>
            <a:off x="2743200" y="1600200"/>
            <a:ext cx="3048000" cy="2895600"/>
            <a:chOff x="1728" y="1008"/>
            <a:chExt cx="1920" cy="1824"/>
          </a:xfrm>
        </p:grpSpPr>
        <p:sp>
          <p:nvSpPr>
            <p:cNvPr id="63527" name="AutoShape 39"/>
            <p:cNvSpPr>
              <a:spLocks noChangeArrowheads="1"/>
            </p:cNvSpPr>
            <p:nvPr/>
          </p:nvSpPr>
          <p:spPr bwMode="auto">
            <a:xfrm>
              <a:off x="3504" y="2304"/>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3528" name="AutoShape 40"/>
            <p:cNvSpPr>
              <a:spLocks noChangeArrowheads="1"/>
            </p:cNvSpPr>
            <p:nvPr/>
          </p:nvSpPr>
          <p:spPr bwMode="auto">
            <a:xfrm>
              <a:off x="3600" y="1968"/>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3529" name="AutoShape 41"/>
            <p:cNvSpPr>
              <a:spLocks noChangeArrowheads="1"/>
            </p:cNvSpPr>
            <p:nvPr/>
          </p:nvSpPr>
          <p:spPr bwMode="auto">
            <a:xfrm>
              <a:off x="3264" y="1200"/>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3530" name="AutoShape 42"/>
            <p:cNvSpPr>
              <a:spLocks noChangeArrowheads="1"/>
            </p:cNvSpPr>
            <p:nvPr/>
          </p:nvSpPr>
          <p:spPr bwMode="auto">
            <a:xfrm>
              <a:off x="3504" y="1488"/>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3531" name="AutoShape 43"/>
            <p:cNvSpPr>
              <a:spLocks noChangeArrowheads="1"/>
            </p:cNvSpPr>
            <p:nvPr/>
          </p:nvSpPr>
          <p:spPr bwMode="auto">
            <a:xfrm>
              <a:off x="2880" y="2784"/>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3532" name="AutoShape 44"/>
            <p:cNvSpPr>
              <a:spLocks noChangeArrowheads="1"/>
            </p:cNvSpPr>
            <p:nvPr/>
          </p:nvSpPr>
          <p:spPr bwMode="auto">
            <a:xfrm>
              <a:off x="2544" y="1008"/>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3533" name="AutoShape 45"/>
            <p:cNvSpPr>
              <a:spLocks noChangeArrowheads="1"/>
            </p:cNvSpPr>
            <p:nvPr/>
          </p:nvSpPr>
          <p:spPr bwMode="auto">
            <a:xfrm>
              <a:off x="2208" y="2688"/>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3534" name="AutoShape 46"/>
            <p:cNvSpPr>
              <a:spLocks noChangeArrowheads="1"/>
            </p:cNvSpPr>
            <p:nvPr/>
          </p:nvSpPr>
          <p:spPr bwMode="auto">
            <a:xfrm>
              <a:off x="1728" y="1872"/>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3535" name="AutoShape 47"/>
            <p:cNvSpPr>
              <a:spLocks noChangeArrowheads="1"/>
            </p:cNvSpPr>
            <p:nvPr/>
          </p:nvSpPr>
          <p:spPr bwMode="auto">
            <a:xfrm>
              <a:off x="2064" y="1200"/>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63536" name="Group 48"/>
          <p:cNvGrpSpPr>
            <a:grpSpLocks/>
          </p:cNvGrpSpPr>
          <p:nvPr/>
        </p:nvGrpSpPr>
        <p:grpSpPr bwMode="auto">
          <a:xfrm>
            <a:off x="2133600" y="990600"/>
            <a:ext cx="4343400" cy="4114800"/>
            <a:chOff x="1344" y="624"/>
            <a:chExt cx="2736" cy="2592"/>
          </a:xfrm>
        </p:grpSpPr>
        <p:sp>
          <p:nvSpPr>
            <p:cNvPr id="63537" name="Line 49"/>
            <p:cNvSpPr>
              <a:spLocks noChangeShapeType="1"/>
            </p:cNvSpPr>
            <p:nvPr/>
          </p:nvSpPr>
          <p:spPr bwMode="auto">
            <a:xfrm>
              <a:off x="2928" y="2928"/>
              <a:ext cx="48" cy="288"/>
            </a:xfrm>
            <a:prstGeom prst="line">
              <a:avLst/>
            </a:prstGeom>
            <a:noFill/>
            <a:ln w="508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3538" name="Line 50"/>
            <p:cNvSpPr>
              <a:spLocks noChangeShapeType="1"/>
            </p:cNvSpPr>
            <p:nvPr/>
          </p:nvSpPr>
          <p:spPr bwMode="auto">
            <a:xfrm rot="-3312618">
              <a:off x="3768" y="2328"/>
              <a:ext cx="48" cy="288"/>
            </a:xfrm>
            <a:prstGeom prst="line">
              <a:avLst/>
            </a:prstGeom>
            <a:noFill/>
            <a:ln w="508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3539" name="Line 51"/>
            <p:cNvSpPr>
              <a:spLocks noChangeShapeType="1"/>
            </p:cNvSpPr>
            <p:nvPr/>
          </p:nvSpPr>
          <p:spPr bwMode="auto">
            <a:xfrm rot="2108759">
              <a:off x="2064" y="2784"/>
              <a:ext cx="48" cy="288"/>
            </a:xfrm>
            <a:prstGeom prst="line">
              <a:avLst/>
            </a:prstGeom>
            <a:noFill/>
            <a:ln w="508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3540" name="Line 52"/>
            <p:cNvSpPr>
              <a:spLocks noChangeShapeType="1"/>
            </p:cNvSpPr>
            <p:nvPr/>
          </p:nvSpPr>
          <p:spPr bwMode="auto">
            <a:xfrm rot="5307527">
              <a:off x="1464" y="1800"/>
              <a:ext cx="48" cy="288"/>
            </a:xfrm>
            <a:prstGeom prst="line">
              <a:avLst/>
            </a:prstGeom>
            <a:noFill/>
            <a:ln w="508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3541" name="Line 53"/>
            <p:cNvSpPr>
              <a:spLocks noChangeShapeType="1"/>
            </p:cNvSpPr>
            <p:nvPr/>
          </p:nvSpPr>
          <p:spPr bwMode="auto">
            <a:xfrm rot="-13031398">
              <a:off x="1872" y="864"/>
              <a:ext cx="48" cy="288"/>
            </a:xfrm>
            <a:prstGeom prst="line">
              <a:avLst/>
            </a:prstGeom>
            <a:noFill/>
            <a:ln w="508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3542" name="Line 54"/>
            <p:cNvSpPr>
              <a:spLocks noChangeShapeType="1"/>
            </p:cNvSpPr>
            <p:nvPr/>
          </p:nvSpPr>
          <p:spPr bwMode="auto">
            <a:xfrm rot="-10827706">
              <a:off x="2496" y="624"/>
              <a:ext cx="48" cy="288"/>
            </a:xfrm>
            <a:prstGeom prst="line">
              <a:avLst/>
            </a:prstGeom>
            <a:noFill/>
            <a:ln w="508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3543" name="Line 55"/>
            <p:cNvSpPr>
              <a:spLocks noChangeShapeType="1"/>
            </p:cNvSpPr>
            <p:nvPr/>
          </p:nvSpPr>
          <p:spPr bwMode="auto">
            <a:xfrm rot="-7945872">
              <a:off x="3432" y="840"/>
              <a:ext cx="48" cy="288"/>
            </a:xfrm>
            <a:prstGeom prst="line">
              <a:avLst/>
            </a:prstGeom>
            <a:noFill/>
            <a:ln w="508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3544" name="Line 56"/>
            <p:cNvSpPr>
              <a:spLocks noChangeShapeType="1"/>
            </p:cNvSpPr>
            <p:nvPr/>
          </p:nvSpPr>
          <p:spPr bwMode="auto">
            <a:xfrm rot="-27639221">
              <a:off x="3816" y="1272"/>
              <a:ext cx="48" cy="288"/>
            </a:xfrm>
            <a:prstGeom prst="line">
              <a:avLst/>
            </a:prstGeom>
            <a:noFill/>
            <a:ln w="508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3545" name="Line 57"/>
            <p:cNvSpPr>
              <a:spLocks noChangeShapeType="1"/>
            </p:cNvSpPr>
            <p:nvPr/>
          </p:nvSpPr>
          <p:spPr bwMode="auto">
            <a:xfrm rot="-4884610">
              <a:off x="3912" y="1848"/>
              <a:ext cx="48" cy="288"/>
            </a:xfrm>
            <a:prstGeom prst="line">
              <a:avLst/>
            </a:prstGeom>
            <a:noFill/>
            <a:ln w="508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
        <p:nvSpPr>
          <p:cNvPr id="63546" name="Text Box 58"/>
          <p:cNvSpPr txBox="1">
            <a:spLocks noChangeArrowheads="1"/>
          </p:cNvSpPr>
          <p:nvPr/>
        </p:nvSpPr>
        <p:spPr bwMode="auto">
          <a:xfrm>
            <a:off x="1828800" y="228600"/>
            <a:ext cx="54102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de-DE" sz="2400">
                <a:solidFill>
                  <a:srgbClr val="CC0000"/>
                </a:solidFill>
              </a:rPr>
              <a:t>Insecticide lost through washing</a:t>
            </a:r>
            <a:endParaRPr lang="en-GB" sz="2400">
              <a:solidFill>
                <a:srgbClr val="CC0000"/>
              </a:solidFill>
            </a:endParaRPr>
          </a:p>
        </p:txBody>
      </p:sp>
    </p:spTree>
    <p:extLst>
      <p:ext uri="{BB962C8B-B14F-4D97-AF65-F5344CB8AC3E}">
        <p14:creationId xmlns:p14="http://schemas.microsoft.com/office/powerpoint/2010/main" val="2199103431"/>
      </p:ext>
    </p:extLst>
  </p:cSld>
  <p:clrMapOvr>
    <a:masterClrMapping/>
  </p:clrMapOvr>
  <p:transition advClick="0" advTm="0"/>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3" presetClass="entr" presetSubtype="272" fill="hold" nodeType="clickEffect">
                                  <p:stCondLst>
                                    <p:cond delay="0"/>
                                  </p:stCondLst>
                                  <p:childTnLst>
                                    <p:set>
                                      <p:cBhvr>
                                        <p:cTn id="6" dur="1" fill="hold">
                                          <p:stCondLst>
                                            <p:cond delay="0"/>
                                          </p:stCondLst>
                                        </p:cTn>
                                        <p:tgtEl>
                                          <p:spTgt spid="63536"/>
                                        </p:tgtEl>
                                        <p:attrNameLst>
                                          <p:attrName>style.visibility</p:attrName>
                                        </p:attrNameLst>
                                      </p:cBhvr>
                                      <p:to>
                                        <p:strVal val="visible"/>
                                      </p:to>
                                    </p:set>
                                    <p:anim calcmode="lin" valueType="num">
                                      <p:cBhvr>
                                        <p:cTn id="7" dur="500" fill="hold"/>
                                        <p:tgtEl>
                                          <p:spTgt spid="63536"/>
                                        </p:tgtEl>
                                        <p:attrNameLst>
                                          <p:attrName>ppt_w</p:attrName>
                                        </p:attrNameLst>
                                      </p:cBhvr>
                                      <p:tavLst>
                                        <p:tav tm="0">
                                          <p:val>
                                            <p:strVal val="2/3*#ppt_w"/>
                                          </p:val>
                                        </p:tav>
                                        <p:tav tm="100000">
                                          <p:val>
                                            <p:strVal val="#ppt_w"/>
                                          </p:val>
                                        </p:tav>
                                      </p:tavLst>
                                    </p:anim>
                                    <p:anim calcmode="lin" valueType="num">
                                      <p:cBhvr>
                                        <p:cTn id="8" dur="500" fill="hold"/>
                                        <p:tgtEl>
                                          <p:spTgt spid="63536"/>
                                        </p:tgtEl>
                                        <p:attrNameLst>
                                          <p:attrName>ppt_h</p:attrName>
                                        </p:attrNameLst>
                                      </p:cBhvr>
                                      <p:tavLst>
                                        <p:tav tm="0">
                                          <p:val>
                                            <p:strVal val="2/3*#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4514" name="Group 2"/>
          <p:cNvGrpSpPr>
            <a:grpSpLocks/>
          </p:cNvGrpSpPr>
          <p:nvPr/>
        </p:nvGrpSpPr>
        <p:grpSpPr bwMode="auto">
          <a:xfrm>
            <a:off x="1447800" y="685800"/>
            <a:ext cx="5638800" cy="5562600"/>
            <a:chOff x="912" y="432"/>
            <a:chExt cx="3552" cy="3504"/>
          </a:xfrm>
        </p:grpSpPr>
        <p:sp>
          <p:nvSpPr>
            <p:cNvPr id="64515" name="Rectangle 3" descr="Zig zag"/>
            <p:cNvSpPr>
              <a:spLocks noChangeArrowheads="1"/>
            </p:cNvSpPr>
            <p:nvPr/>
          </p:nvSpPr>
          <p:spPr bwMode="auto">
            <a:xfrm>
              <a:off x="912" y="432"/>
              <a:ext cx="3552" cy="3504"/>
            </a:xfrm>
            <a:prstGeom prst="rect">
              <a:avLst/>
            </a:prstGeom>
            <a:pattFill prst="zigZag">
              <a:fgClr>
                <a:schemeClr val="accent2"/>
              </a:fgClr>
              <a:bgClr>
                <a:schemeClr val="bg1"/>
              </a:bgClr>
            </a:patt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nvGrpSpPr>
            <p:cNvPr id="64516" name="Group 4"/>
            <p:cNvGrpSpPr>
              <a:grpSpLocks/>
            </p:cNvGrpSpPr>
            <p:nvPr/>
          </p:nvGrpSpPr>
          <p:grpSpPr bwMode="auto">
            <a:xfrm>
              <a:off x="1104" y="576"/>
              <a:ext cx="3168" cy="2880"/>
              <a:chOff x="1728" y="1008"/>
              <a:chExt cx="1920" cy="1824"/>
            </a:xfrm>
          </p:grpSpPr>
          <p:sp>
            <p:nvSpPr>
              <p:cNvPr id="64517" name="AutoShape 5"/>
              <p:cNvSpPr>
                <a:spLocks noChangeArrowheads="1"/>
              </p:cNvSpPr>
              <p:nvPr/>
            </p:nvSpPr>
            <p:spPr bwMode="auto">
              <a:xfrm>
                <a:off x="3504" y="2304"/>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4518" name="AutoShape 6"/>
              <p:cNvSpPr>
                <a:spLocks noChangeArrowheads="1"/>
              </p:cNvSpPr>
              <p:nvPr/>
            </p:nvSpPr>
            <p:spPr bwMode="auto">
              <a:xfrm>
                <a:off x="3600" y="1968"/>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4519" name="AutoShape 7"/>
              <p:cNvSpPr>
                <a:spLocks noChangeArrowheads="1"/>
              </p:cNvSpPr>
              <p:nvPr/>
            </p:nvSpPr>
            <p:spPr bwMode="auto">
              <a:xfrm>
                <a:off x="3264" y="1200"/>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4520" name="AutoShape 8"/>
              <p:cNvSpPr>
                <a:spLocks noChangeArrowheads="1"/>
              </p:cNvSpPr>
              <p:nvPr/>
            </p:nvSpPr>
            <p:spPr bwMode="auto">
              <a:xfrm>
                <a:off x="3504" y="1488"/>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4521" name="AutoShape 9"/>
              <p:cNvSpPr>
                <a:spLocks noChangeArrowheads="1"/>
              </p:cNvSpPr>
              <p:nvPr/>
            </p:nvSpPr>
            <p:spPr bwMode="auto">
              <a:xfrm>
                <a:off x="2880" y="2784"/>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4522" name="AutoShape 10"/>
              <p:cNvSpPr>
                <a:spLocks noChangeArrowheads="1"/>
              </p:cNvSpPr>
              <p:nvPr/>
            </p:nvSpPr>
            <p:spPr bwMode="auto">
              <a:xfrm>
                <a:off x="2544" y="1008"/>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4523" name="AutoShape 11"/>
              <p:cNvSpPr>
                <a:spLocks noChangeArrowheads="1"/>
              </p:cNvSpPr>
              <p:nvPr/>
            </p:nvSpPr>
            <p:spPr bwMode="auto">
              <a:xfrm>
                <a:off x="2208" y="2688"/>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4524" name="AutoShape 12"/>
              <p:cNvSpPr>
                <a:spLocks noChangeArrowheads="1"/>
              </p:cNvSpPr>
              <p:nvPr/>
            </p:nvSpPr>
            <p:spPr bwMode="auto">
              <a:xfrm>
                <a:off x="1728" y="1872"/>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4525" name="AutoShape 13"/>
              <p:cNvSpPr>
                <a:spLocks noChangeArrowheads="1"/>
              </p:cNvSpPr>
              <p:nvPr/>
            </p:nvSpPr>
            <p:spPr bwMode="auto">
              <a:xfrm>
                <a:off x="2064" y="1200"/>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sp>
        <p:nvSpPr>
          <p:cNvPr id="64526" name="Rectangle 14"/>
          <p:cNvSpPr>
            <a:spLocks noChangeArrowheads="1"/>
          </p:cNvSpPr>
          <p:nvPr/>
        </p:nvSpPr>
        <p:spPr bwMode="auto">
          <a:xfrm>
            <a:off x="1447800" y="685800"/>
            <a:ext cx="5638800" cy="5562600"/>
          </a:xfrm>
          <a:prstGeom prst="rect">
            <a:avLst/>
          </a:prstGeom>
          <a:noFill/>
          <a:ln w="508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nvGrpSpPr>
          <p:cNvPr id="64527" name="Group 15"/>
          <p:cNvGrpSpPr>
            <a:grpSpLocks/>
          </p:cNvGrpSpPr>
          <p:nvPr/>
        </p:nvGrpSpPr>
        <p:grpSpPr bwMode="auto">
          <a:xfrm>
            <a:off x="2819400" y="1676400"/>
            <a:ext cx="2895600" cy="2743200"/>
            <a:chOff x="1776" y="1056"/>
            <a:chExt cx="1824" cy="1728"/>
          </a:xfrm>
        </p:grpSpPr>
        <p:grpSp>
          <p:nvGrpSpPr>
            <p:cNvPr id="64528" name="Group 16"/>
            <p:cNvGrpSpPr>
              <a:grpSpLocks/>
            </p:cNvGrpSpPr>
            <p:nvPr/>
          </p:nvGrpSpPr>
          <p:grpSpPr bwMode="auto">
            <a:xfrm>
              <a:off x="1920" y="1152"/>
              <a:ext cx="1536" cy="1536"/>
              <a:chOff x="1920" y="1152"/>
              <a:chExt cx="1536" cy="1536"/>
            </a:xfrm>
          </p:grpSpPr>
          <p:sp>
            <p:nvSpPr>
              <p:cNvPr id="64529" name="AutoShape 17"/>
              <p:cNvSpPr>
                <a:spLocks noChangeArrowheads="1"/>
              </p:cNvSpPr>
              <p:nvPr/>
            </p:nvSpPr>
            <p:spPr bwMode="auto">
              <a:xfrm>
                <a:off x="3264" y="2064"/>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4530" name="AutoShape 18"/>
              <p:cNvSpPr>
                <a:spLocks noChangeArrowheads="1"/>
              </p:cNvSpPr>
              <p:nvPr/>
            </p:nvSpPr>
            <p:spPr bwMode="auto">
              <a:xfrm>
                <a:off x="3120" y="1536"/>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4531" name="AutoShape 19"/>
              <p:cNvSpPr>
                <a:spLocks noChangeArrowheads="1"/>
              </p:cNvSpPr>
              <p:nvPr/>
            </p:nvSpPr>
            <p:spPr bwMode="auto">
              <a:xfrm>
                <a:off x="3408" y="1728"/>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4532" name="AutoShape 20"/>
              <p:cNvSpPr>
                <a:spLocks noChangeArrowheads="1"/>
              </p:cNvSpPr>
              <p:nvPr/>
            </p:nvSpPr>
            <p:spPr bwMode="auto">
              <a:xfrm>
                <a:off x="3072" y="2352"/>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4533" name="AutoShape 21"/>
              <p:cNvSpPr>
                <a:spLocks noChangeArrowheads="1"/>
              </p:cNvSpPr>
              <p:nvPr/>
            </p:nvSpPr>
            <p:spPr bwMode="auto">
              <a:xfrm>
                <a:off x="2976" y="1344"/>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4534" name="AutoShape 22"/>
              <p:cNvSpPr>
                <a:spLocks noChangeArrowheads="1"/>
              </p:cNvSpPr>
              <p:nvPr/>
            </p:nvSpPr>
            <p:spPr bwMode="auto">
              <a:xfrm>
                <a:off x="2112" y="1680"/>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4535" name="AutoShape 23"/>
              <p:cNvSpPr>
                <a:spLocks noChangeArrowheads="1"/>
              </p:cNvSpPr>
              <p:nvPr/>
            </p:nvSpPr>
            <p:spPr bwMode="auto">
              <a:xfrm>
                <a:off x="3216" y="1440"/>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4536" name="AutoShape 24"/>
              <p:cNvSpPr>
                <a:spLocks noChangeArrowheads="1"/>
              </p:cNvSpPr>
              <p:nvPr/>
            </p:nvSpPr>
            <p:spPr bwMode="auto">
              <a:xfrm>
                <a:off x="2832" y="2592"/>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4537" name="AutoShape 25"/>
              <p:cNvSpPr>
                <a:spLocks noChangeArrowheads="1"/>
              </p:cNvSpPr>
              <p:nvPr/>
            </p:nvSpPr>
            <p:spPr bwMode="auto">
              <a:xfrm>
                <a:off x="2448" y="2448"/>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4538" name="AutoShape 26"/>
              <p:cNvSpPr>
                <a:spLocks noChangeArrowheads="1"/>
              </p:cNvSpPr>
              <p:nvPr/>
            </p:nvSpPr>
            <p:spPr bwMode="auto">
              <a:xfrm>
                <a:off x="2160" y="2304"/>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4539" name="AutoShape 27"/>
              <p:cNvSpPr>
                <a:spLocks noChangeArrowheads="1"/>
              </p:cNvSpPr>
              <p:nvPr/>
            </p:nvSpPr>
            <p:spPr bwMode="auto">
              <a:xfrm>
                <a:off x="2256" y="1392"/>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4540" name="AutoShape 28"/>
              <p:cNvSpPr>
                <a:spLocks noChangeArrowheads="1"/>
              </p:cNvSpPr>
              <p:nvPr/>
            </p:nvSpPr>
            <p:spPr bwMode="auto">
              <a:xfrm>
                <a:off x="2784" y="1296"/>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4541" name="AutoShape 29"/>
              <p:cNvSpPr>
                <a:spLocks noChangeArrowheads="1"/>
              </p:cNvSpPr>
              <p:nvPr/>
            </p:nvSpPr>
            <p:spPr bwMode="auto">
              <a:xfrm>
                <a:off x="2496" y="2640"/>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4542" name="AutoShape 30"/>
              <p:cNvSpPr>
                <a:spLocks noChangeArrowheads="1"/>
              </p:cNvSpPr>
              <p:nvPr/>
            </p:nvSpPr>
            <p:spPr bwMode="auto">
              <a:xfrm>
                <a:off x="2880" y="2400"/>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4543" name="AutoShape 31"/>
              <p:cNvSpPr>
                <a:spLocks noChangeArrowheads="1"/>
              </p:cNvSpPr>
              <p:nvPr/>
            </p:nvSpPr>
            <p:spPr bwMode="auto">
              <a:xfrm>
                <a:off x="2064" y="1920"/>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4544" name="AutoShape 32"/>
              <p:cNvSpPr>
                <a:spLocks noChangeArrowheads="1"/>
              </p:cNvSpPr>
              <p:nvPr/>
            </p:nvSpPr>
            <p:spPr bwMode="auto">
              <a:xfrm>
                <a:off x="2448" y="1296"/>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4545" name="AutoShape 33"/>
              <p:cNvSpPr>
                <a:spLocks noChangeArrowheads="1"/>
              </p:cNvSpPr>
              <p:nvPr/>
            </p:nvSpPr>
            <p:spPr bwMode="auto">
              <a:xfrm>
                <a:off x="1968" y="2160"/>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4546" name="AutoShape 34"/>
              <p:cNvSpPr>
                <a:spLocks noChangeArrowheads="1"/>
              </p:cNvSpPr>
              <p:nvPr/>
            </p:nvSpPr>
            <p:spPr bwMode="auto">
              <a:xfrm>
                <a:off x="2016" y="1488"/>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4547" name="AutoShape 35"/>
              <p:cNvSpPr>
                <a:spLocks noChangeArrowheads="1"/>
              </p:cNvSpPr>
              <p:nvPr/>
            </p:nvSpPr>
            <p:spPr bwMode="auto">
              <a:xfrm>
                <a:off x="3216" y="2304"/>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4548" name="AutoShape 36"/>
              <p:cNvSpPr>
                <a:spLocks noChangeArrowheads="1"/>
              </p:cNvSpPr>
              <p:nvPr/>
            </p:nvSpPr>
            <p:spPr bwMode="auto">
              <a:xfrm>
                <a:off x="3072" y="2544"/>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4549" name="AutoShape 37"/>
              <p:cNvSpPr>
                <a:spLocks noChangeArrowheads="1"/>
              </p:cNvSpPr>
              <p:nvPr/>
            </p:nvSpPr>
            <p:spPr bwMode="auto">
              <a:xfrm>
                <a:off x="2160" y="2496"/>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4550" name="AutoShape 38"/>
              <p:cNvSpPr>
                <a:spLocks noChangeArrowheads="1"/>
              </p:cNvSpPr>
              <p:nvPr/>
            </p:nvSpPr>
            <p:spPr bwMode="auto">
              <a:xfrm>
                <a:off x="2688" y="1152"/>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4551" name="AutoShape 39"/>
              <p:cNvSpPr>
                <a:spLocks noChangeArrowheads="1"/>
              </p:cNvSpPr>
              <p:nvPr/>
            </p:nvSpPr>
            <p:spPr bwMode="auto">
              <a:xfrm>
                <a:off x="3312" y="1824"/>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4552" name="AutoShape 40"/>
              <p:cNvSpPr>
                <a:spLocks noChangeArrowheads="1"/>
              </p:cNvSpPr>
              <p:nvPr/>
            </p:nvSpPr>
            <p:spPr bwMode="auto">
              <a:xfrm>
                <a:off x="3360" y="2160"/>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4553" name="AutoShape 41"/>
              <p:cNvSpPr>
                <a:spLocks noChangeArrowheads="1"/>
              </p:cNvSpPr>
              <p:nvPr/>
            </p:nvSpPr>
            <p:spPr bwMode="auto">
              <a:xfrm>
                <a:off x="2736" y="2448"/>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4554" name="AutoShape 42"/>
              <p:cNvSpPr>
                <a:spLocks noChangeArrowheads="1"/>
              </p:cNvSpPr>
              <p:nvPr/>
            </p:nvSpPr>
            <p:spPr bwMode="auto">
              <a:xfrm>
                <a:off x="1920" y="1776"/>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4555" name="AutoShape 43"/>
              <p:cNvSpPr>
                <a:spLocks noChangeArrowheads="1"/>
              </p:cNvSpPr>
              <p:nvPr/>
            </p:nvSpPr>
            <p:spPr bwMode="auto">
              <a:xfrm>
                <a:off x="2448" y="1200"/>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4556" name="AutoShape 44"/>
              <p:cNvSpPr>
                <a:spLocks noChangeArrowheads="1"/>
              </p:cNvSpPr>
              <p:nvPr/>
            </p:nvSpPr>
            <p:spPr bwMode="auto">
              <a:xfrm>
                <a:off x="2640" y="1392"/>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4557" name="AutoShape 45"/>
              <p:cNvSpPr>
                <a:spLocks noChangeArrowheads="1"/>
              </p:cNvSpPr>
              <p:nvPr/>
            </p:nvSpPr>
            <p:spPr bwMode="auto">
              <a:xfrm>
                <a:off x="2160" y="2112"/>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4558" name="AutoShape 46"/>
              <p:cNvSpPr>
                <a:spLocks noChangeArrowheads="1"/>
              </p:cNvSpPr>
              <p:nvPr/>
            </p:nvSpPr>
            <p:spPr bwMode="auto">
              <a:xfrm>
                <a:off x="2304" y="2448"/>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64559" name="AutoShape 47"/>
            <p:cNvSpPr>
              <a:spLocks noChangeArrowheads="1"/>
            </p:cNvSpPr>
            <p:nvPr/>
          </p:nvSpPr>
          <p:spPr bwMode="auto">
            <a:xfrm>
              <a:off x="1776" y="1056"/>
              <a:ext cx="1824" cy="1728"/>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rgbClr val="FFCC00">
                <a:alpha val="50000"/>
              </a:srgbClr>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4560" name="Oval 48"/>
            <p:cNvSpPr>
              <a:spLocks noChangeArrowheads="1"/>
            </p:cNvSpPr>
            <p:nvPr/>
          </p:nvSpPr>
          <p:spPr bwMode="auto">
            <a:xfrm>
              <a:off x="2232" y="1488"/>
              <a:ext cx="912" cy="864"/>
            </a:xfrm>
            <a:prstGeom prst="ellipse">
              <a:avLst/>
            </a:prstGeom>
            <a:gradFill rotWithShape="0">
              <a:gsLst>
                <a:gs pos="0">
                  <a:srgbClr val="FFFFFF"/>
                </a:gs>
                <a:gs pos="100000">
                  <a:schemeClr val="accent2"/>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64561" name="Text Box 49"/>
          <p:cNvSpPr txBox="1">
            <a:spLocks noChangeArrowheads="1"/>
          </p:cNvSpPr>
          <p:nvPr/>
        </p:nvSpPr>
        <p:spPr bwMode="auto">
          <a:xfrm>
            <a:off x="1828800" y="228600"/>
            <a:ext cx="54102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de-DE" sz="2400">
                <a:solidFill>
                  <a:srgbClr val="CC0000"/>
                </a:solidFill>
              </a:rPr>
              <a:t>Insecticide lost through washing</a:t>
            </a:r>
            <a:endParaRPr lang="en-GB" sz="2400">
              <a:solidFill>
                <a:srgbClr val="CC0000"/>
              </a:solidFill>
            </a:endParaRPr>
          </a:p>
        </p:txBody>
      </p:sp>
    </p:spTree>
    <p:extLst>
      <p:ext uri="{BB962C8B-B14F-4D97-AF65-F5344CB8AC3E}">
        <p14:creationId xmlns:p14="http://schemas.microsoft.com/office/powerpoint/2010/main" val="99949866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5538" name="Group 2"/>
          <p:cNvGrpSpPr>
            <a:grpSpLocks/>
          </p:cNvGrpSpPr>
          <p:nvPr/>
        </p:nvGrpSpPr>
        <p:grpSpPr bwMode="auto">
          <a:xfrm>
            <a:off x="1447800" y="4724400"/>
            <a:ext cx="5638800" cy="1524000"/>
            <a:chOff x="912" y="2976"/>
            <a:chExt cx="3552" cy="960"/>
          </a:xfrm>
        </p:grpSpPr>
        <p:sp>
          <p:nvSpPr>
            <p:cNvPr id="65539" name="Rectangle 3" descr="Zig zag"/>
            <p:cNvSpPr>
              <a:spLocks noChangeArrowheads="1"/>
            </p:cNvSpPr>
            <p:nvPr/>
          </p:nvSpPr>
          <p:spPr bwMode="auto">
            <a:xfrm>
              <a:off x="912" y="2976"/>
              <a:ext cx="3552" cy="960"/>
            </a:xfrm>
            <a:prstGeom prst="rect">
              <a:avLst/>
            </a:prstGeom>
            <a:pattFill prst="zigZag">
              <a:fgClr>
                <a:schemeClr val="accent2"/>
              </a:fgClr>
              <a:bgClr>
                <a:schemeClr val="bg1"/>
              </a:bgClr>
            </a:patt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5540" name="AutoShape 4"/>
            <p:cNvSpPr>
              <a:spLocks noChangeArrowheads="1"/>
            </p:cNvSpPr>
            <p:nvPr/>
          </p:nvSpPr>
          <p:spPr bwMode="auto">
            <a:xfrm>
              <a:off x="3696" y="3504"/>
              <a:ext cx="80" cy="76"/>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5541" name="AutoShape 5"/>
            <p:cNvSpPr>
              <a:spLocks noChangeArrowheads="1"/>
            </p:cNvSpPr>
            <p:nvPr/>
          </p:nvSpPr>
          <p:spPr bwMode="auto">
            <a:xfrm>
              <a:off x="3312" y="3216"/>
              <a:ext cx="79" cy="76"/>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5542" name="AutoShape 6"/>
            <p:cNvSpPr>
              <a:spLocks noChangeArrowheads="1"/>
            </p:cNvSpPr>
            <p:nvPr/>
          </p:nvSpPr>
          <p:spPr bwMode="auto">
            <a:xfrm>
              <a:off x="3638" y="3183"/>
              <a:ext cx="80" cy="76"/>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5543" name="AutoShape 7"/>
            <p:cNvSpPr>
              <a:spLocks noChangeArrowheads="1"/>
            </p:cNvSpPr>
            <p:nvPr/>
          </p:nvSpPr>
          <p:spPr bwMode="auto">
            <a:xfrm>
              <a:off x="2880" y="3456"/>
              <a:ext cx="80" cy="76"/>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5544" name="AutoShape 8"/>
            <p:cNvSpPr>
              <a:spLocks noChangeArrowheads="1"/>
            </p:cNvSpPr>
            <p:nvPr/>
          </p:nvSpPr>
          <p:spPr bwMode="auto">
            <a:xfrm>
              <a:off x="3360" y="3696"/>
              <a:ext cx="79" cy="76"/>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5545" name="AutoShape 9"/>
            <p:cNvSpPr>
              <a:spLocks noChangeArrowheads="1"/>
            </p:cNvSpPr>
            <p:nvPr/>
          </p:nvSpPr>
          <p:spPr bwMode="auto">
            <a:xfrm>
              <a:off x="2256" y="3360"/>
              <a:ext cx="80" cy="76"/>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5546" name="AutoShape 10"/>
            <p:cNvSpPr>
              <a:spLocks noChangeArrowheads="1"/>
            </p:cNvSpPr>
            <p:nvPr/>
          </p:nvSpPr>
          <p:spPr bwMode="auto">
            <a:xfrm>
              <a:off x="1776" y="3600"/>
              <a:ext cx="79" cy="75"/>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5547" name="AutoShape 11"/>
            <p:cNvSpPr>
              <a:spLocks noChangeArrowheads="1"/>
            </p:cNvSpPr>
            <p:nvPr/>
          </p:nvSpPr>
          <p:spPr bwMode="auto">
            <a:xfrm>
              <a:off x="1248" y="3360"/>
              <a:ext cx="79" cy="76"/>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5548" name="AutoShape 12"/>
            <p:cNvSpPr>
              <a:spLocks noChangeArrowheads="1"/>
            </p:cNvSpPr>
            <p:nvPr/>
          </p:nvSpPr>
          <p:spPr bwMode="auto">
            <a:xfrm>
              <a:off x="1658" y="3183"/>
              <a:ext cx="80" cy="76"/>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65549" name="Rectangle 13"/>
          <p:cNvSpPr>
            <a:spLocks noChangeArrowheads="1"/>
          </p:cNvSpPr>
          <p:nvPr/>
        </p:nvSpPr>
        <p:spPr bwMode="auto">
          <a:xfrm>
            <a:off x="1447800" y="685800"/>
            <a:ext cx="5638800" cy="5562600"/>
          </a:xfrm>
          <a:prstGeom prst="rect">
            <a:avLst/>
          </a:prstGeom>
          <a:noFill/>
          <a:ln w="508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nvGrpSpPr>
          <p:cNvPr id="65550" name="Group 14"/>
          <p:cNvGrpSpPr>
            <a:grpSpLocks/>
          </p:cNvGrpSpPr>
          <p:nvPr/>
        </p:nvGrpSpPr>
        <p:grpSpPr bwMode="auto">
          <a:xfrm>
            <a:off x="2819400" y="1676400"/>
            <a:ext cx="2895600" cy="2743200"/>
            <a:chOff x="1776" y="1056"/>
            <a:chExt cx="1824" cy="1728"/>
          </a:xfrm>
        </p:grpSpPr>
        <p:grpSp>
          <p:nvGrpSpPr>
            <p:cNvPr id="65551" name="Group 15"/>
            <p:cNvGrpSpPr>
              <a:grpSpLocks/>
            </p:cNvGrpSpPr>
            <p:nvPr/>
          </p:nvGrpSpPr>
          <p:grpSpPr bwMode="auto">
            <a:xfrm>
              <a:off x="1920" y="1152"/>
              <a:ext cx="1536" cy="1536"/>
              <a:chOff x="1920" y="1152"/>
              <a:chExt cx="1536" cy="1536"/>
            </a:xfrm>
          </p:grpSpPr>
          <p:sp>
            <p:nvSpPr>
              <p:cNvPr id="65552" name="AutoShape 16"/>
              <p:cNvSpPr>
                <a:spLocks noChangeArrowheads="1"/>
              </p:cNvSpPr>
              <p:nvPr/>
            </p:nvSpPr>
            <p:spPr bwMode="auto">
              <a:xfrm>
                <a:off x="3264" y="2064"/>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5553" name="AutoShape 17"/>
              <p:cNvSpPr>
                <a:spLocks noChangeArrowheads="1"/>
              </p:cNvSpPr>
              <p:nvPr/>
            </p:nvSpPr>
            <p:spPr bwMode="auto">
              <a:xfrm>
                <a:off x="3120" y="1536"/>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5554" name="AutoShape 18"/>
              <p:cNvSpPr>
                <a:spLocks noChangeArrowheads="1"/>
              </p:cNvSpPr>
              <p:nvPr/>
            </p:nvSpPr>
            <p:spPr bwMode="auto">
              <a:xfrm>
                <a:off x="3408" y="1728"/>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5555" name="AutoShape 19"/>
              <p:cNvSpPr>
                <a:spLocks noChangeArrowheads="1"/>
              </p:cNvSpPr>
              <p:nvPr/>
            </p:nvSpPr>
            <p:spPr bwMode="auto">
              <a:xfrm>
                <a:off x="3072" y="2352"/>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5556" name="AutoShape 20"/>
              <p:cNvSpPr>
                <a:spLocks noChangeArrowheads="1"/>
              </p:cNvSpPr>
              <p:nvPr/>
            </p:nvSpPr>
            <p:spPr bwMode="auto">
              <a:xfrm>
                <a:off x="2976" y="1344"/>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5557" name="AutoShape 21"/>
              <p:cNvSpPr>
                <a:spLocks noChangeArrowheads="1"/>
              </p:cNvSpPr>
              <p:nvPr/>
            </p:nvSpPr>
            <p:spPr bwMode="auto">
              <a:xfrm>
                <a:off x="2112" y="1680"/>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5558" name="AutoShape 22"/>
              <p:cNvSpPr>
                <a:spLocks noChangeArrowheads="1"/>
              </p:cNvSpPr>
              <p:nvPr/>
            </p:nvSpPr>
            <p:spPr bwMode="auto">
              <a:xfrm>
                <a:off x="3216" y="1440"/>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5559" name="AutoShape 23"/>
              <p:cNvSpPr>
                <a:spLocks noChangeArrowheads="1"/>
              </p:cNvSpPr>
              <p:nvPr/>
            </p:nvSpPr>
            <p:spPr bwMode="auto">
              <a:xfrm>
                <a:off x="2832" y="2592"/>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5560" name="AutoShape 24"/>
              <p:cNvSpPr>
                <a:spLocks noChangeArrowheads="1"/>
              </p:cNvSpPr>
              <p:nvPr/>
            </p:nvSpPr>
            <p:spPr bwMode="auto">
              <a:xfrm>
                <a:off x="2448" y="2448"/>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5561" name="AutoShape 25"/>
              <p:cNvSpPr>
                <a:spLocks noChangeArrowheads="1"/>
              </p:cNvSpPr>
              <p:nvPr/>
            </p:nvSpPr>
            <p:spPr bwMode="auto">
              <a:xfrm>
                <a:off x="2160" y="2304"/>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5562" name="AutoShape 26"/>
              <p:cNvSpPr>
                <a:spLocks noChangeArrowheads="1"/>
              </p:cNvSpPr>
              <p:nvPr/>
            </p:nvSpPr>
            <p:spPr bwMode="auto">
              <a:xfrm>
                <a:off x="2256" y="1392"/>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5563" name="AutoShape 27"/>
              <p:cNvSpPr>
                <a:spLocks noChangeArrowheads="1"/>
              </p:cNvSpPr>
              <p:nvPr/>
            </p:nvSpPr>
            <p:spPr bwMode="auto">
              <a:xfrm>
                <a:off x="2784" y="1296"/>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5564" name="AutoShape 28"/>
              <p:cNvSpPr>
                <a:spLocks noChangeArrowheads="1"/>
              </p:cNvSpPr>
              <p:nvPr/>
            </p:nvSpPr>
            <p:spPr bwMode="auto">
              <a:xfrm>
                <a:off x="2496" y="2640"/>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5565" name="AutoShape 29"/>
              <p:cNvSpPr>
                <a:spLocks noChangeArrowheads="1"/>
              </p:cNvSpPr>
              <p:nvPr/>
            </p:nvSpPr>
            <p:spPr bwMode="auto">
              <a:xfrm>
                <a:off x="2880" y="2400"/>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5566" name="AutoShape 30"/>
              <p:cNvSpPr>
                <a:spLocks noChangeArrowheads="1"/>
              </p:cNvSpPr>
              <p:nvPr/>
            </p:nvSpPr>
            <p:spPr bwMode="auto">
              <a:xfrm>
                <a:off x="2064" y="1920"/>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5567" name="AutoShape 31"/>
              <p:cNvSpPr>
                <a:spLocks noChangeArrowheads="1"/>
              </p:cNvSpPr>
              <p:nvPr/>
            </p:nvSpPr>
            <p:spPr bwMode="auto">
              <a:xfrm>
                <a:off x="2448" y="1296"/>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5568" name="AutoShape 32"/>
              <p:cNvSpPr>
                <a:spLocks noChangeArrowheads="1"/>
              </p:cNvSpPr>
              <p:nvPr/>
            </p:nvSpPr>
            <p:spPr bwMode="auto">
              <a:xfrm>
                <a:off x="1968" y="2160"/>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5569" name="AutoShape 33"/>
              <p:cNvSpPr>
                <a:spLocks noChangeArrowheads="1"/>
              </p:cNvSpPr>
              <p:nvPr/>
            </p:nvSpPr>
            <p:spPr bwMode="auto">
              <a:xfrm>
                <a:off x="2016" y="1488"/>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5570" name="AutoShape 34"/>
              <p:cNvSpPr>
                <a:spLocks noChangeArrowheads="1"/>
              </p:cNvSpPr>
              <p:nvPr/>
            </p:nvSpPr>
            <p:spPr bwMode="auto">
              <a:xfrm>
                <a:off x="3216" y="2304"/>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5571" name="AutoShape 35"/>
              <p:cNvSpPr>
                <a:spLocks noChangeArrowheads="1"/>
              </p:cNvSpPr>
              <p:nvPr/>
            </p:nvSpPr>
            <p:spPr bwMode="auto">
              <a:xfrm>
                <a:off x="3072" y="2544"/>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5572" name="AutoShape 36"/>
              <p:cNvSpPr>
                <a:spLocks noChangeArrowheads="1"/>
              </p:cNvSpPr>
              <p:nvPr/>
            </p:nvSpPr>
            <p:spPr bwMode="auto">
              <a:xfrm>
                <a:off x="2160" y="2496"/>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5573" name="AutoShape 37"/>
              <p:cNvSpPr>
                <a:spLocks noChangeArrowheads="1"/>
              </p:cNvSpPr>
              <p:nvPr/>
            </p:nvSpPr>
            <p:spPr bwMode="auto">
              <a:xfrm>
                <a:off x="2688" y="1152"/>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5574" name="AutoShape 38"/>
              <p:cNvSpPr>
                <a:spLocks noChangeArrowheads="1"/>
              </p:cNvSpPr>
              <p:nvPr/>
            </p:nvSpPr>
            <p:spPr bwMode="auto">
              <a:xfrm>
                <a:off x="3312" y="1824"/>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5575" name="AutoShape 39"/>
              <p:cNvSpPr>
                <a:spLocks noChangeArrowheads="1"/>
              </p:cNvSpPr>
              <p:nvPr/>
            </p:nvSpPr>
            <p:spPr bwMode="auto">
              <a:xfrm>
                <a:off x="3360" y="2160"/>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5576" name="AutoShape 40"/>
              <p:cNvSpPr>
                <a:spLocks noChangeArrowheads="1"/>
              </p:cNvSpPr>
              <p:nvPr/>
            </p:nvSpPr>
            <p:spPr bwMode="auto">
              <a:xfrm>
                <a:off x="2736" y="2448"/>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5577" name="AutoShape 41"/>
              <p:cNvSpPr>
                <a:spLocks noChangeArrowheads="1"/>
              </p:cNvSpPr>
              <p:nvPr/>
            </p:nvSpPr>
            <p:spPr bwMode="auto">
              <a:xfrm>
                <a:off x="1920" y="1776"/>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5578" name="AutoShape 42"/>
              <p:cNvSpPr>
                <a:spLocks noChangeArrowheads="1"/>
              </p:cNvSpPr>
              <p:nvPr/>
            </p:nvSpPr>
            <p:spPr bwMode="auto">
              <a:xfrm>
                <a:off x="2448" y="1200"/>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5579" name="AutoShape 43"/>
              <p:cNvSpPr>
                <a:spLocks noChangeArrowheads="1"/>
              </p:cNvSpPr>
              <p:nvPr/>
            </p:nvSpPr>
            <p:spPr bwMode="auto">
              <a:xfrm>
                <a:off x="2640" y="1392"/>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5580" name="AutoShape 44"/>
              <p:cNvSpPr>
                <a:spLocks noChangeArrowheads="1"/>
              </p:cNvSpPr>
              <p:nvPr/>
            </p:nvSpPr>
            <p:spPr bwMode="auto">
              <a:xfrm>
                <a:off x="2160" y="2112"/>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5581" name="AutoShape 45"/>
              <p:cNvSpPr>
                <a:spLocks noChangeArrowheads="1"/>
              </p:cNvSpPr>
              <p:nvPr/>
            </p:nvSpPr>
            <p:spPr bwMode="auto">
              <a:xfrm>
                <a:off x="2304" y="2448"/>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65582" name="AutoShape 46"/>
            <p:cNvSpPr>
              <a:spLocks noChangeArrowheads="1"/>
            </p:cNvSpPr>
            <p:nvPr/>
          </p:nvSpPr>
          <p:spPr bwMode="auto">
            <a:xfrm>
              <a:off x="1776" y="1056"/>
              <a:ext cx="1824" cy="1728"/>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rgbClr val="FFCC00">
                <a:alpha val="50000"/>
              </a:srgbClr>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5583" name="Oval 47"/>
            <p:cNvSpPr>
              <a:spLocks noChangeArrowheads="1"/>
            </p:cNvSpPr>
            <p:nvPr/>
          </p:nvSpPr>
          <p:spPr bwMode="auto">
            <a:xfrm>
              <a:off x="2232" y="1488"/>
              <a:ext cx="912" cy="864"/>
            </a:xfrm>
            <a:prstGeom prst="ellipse">
              <a:avLst/>
            </a:prstGeom>
            <a:gradFill rotWithShape="0">
              <a:gsLst>
                <a:gs pos="0">
                  <a:srgbClr val="FFFFFF"/>
                </a:gs>
                <a:gs pos="100000">
                  <a:schemeClr val="accent2"/>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65584" name="Text Box 48"/>
          <p:cNvSpPr txBox="1">
            <a:spLocks noChangeArrowheads="1"/>
          </p:cNvSpPr>
          <p:nvPr/>
        </p:nvSpPr>
        <p:spPr bwMode="auto">
          <a:xfrm>
            <a:off x="1828800" y="228600"/>
            <a:ext cx="54102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de-DE" sz="2400">
                <a:solidFill>
                  <a:srgbClr val="CC0000"/>
                </a:solidFill>
              </a:rPr>
              <a:t>Insecticide lost through washing</a:t>
            </a:r>
            <a:endParaRPr lang="en-GB" sz="2400">
              <a:solidFill>
                <a:srgbClr val="CC0000"/>
              </a:solidFill>
            </a:endParaRPr>
          </a:p>
        </p:txBody>
      </p:sp>
    </p:spTree>
    <p:extLst>
      <p:ext uri="{BB962C8B-B14F-4D97-AF65-F5344CB8AC3E}">
        <p14:creationId xmlns:p14="http://schemas.microsoft.com/office/powerpoint/2010/main" val="218962271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6563" name="Group 3"/>
          <p:cNvGrpSpPr>
            <a:grpSpLocks/>
          </p:cNvGrpSpPr>
          <p:nvPr/>
        </p:nvGrpSpPr>
        <p:grpSpPr bwMode="auto">
          <a:xfrm>
            <a:off x="2819400" y="1676400"/>
            <a:ext cx="2895600" cy="2743200"/>
            <a:chOff x="1776" y="1056"/>
            <a:chExt cx="1824" cy="1728"/>
          </a:xfrm>
        </p:grpSpPr>
        <p:grpSp>
          <p:nvGrpSpPr>
            <p:cNvPr id="66564" name="Group 4"/>
            <p:cNvGrpSpPr>
              <a:grpSpLocks/>
            </p:cNvGrpSpPr>
            <p:nvPr/>
          </p:nvGrpSpPr>
          <p:grpSpPr bwMode="auto">
            <a:xfrm>
              <a:off x="1920" y="1152"/>
              <a:ext cx="1536" cy="1536"/>
              <a:chOff x="1920" y="1152"/>
              <a:chExt cx="1536" cy="1536"/>
            </a:xfrm>
          </p:grpSpPr>
          <p:sp>
            <p:nvSpPr>
              <p:cNvPr id="66565" name="AutoShape 5"/>
              <p:cNvSpPr>
                <a:spLocks noChangeArrowheads="1"/>
              </p:cNvSpPr>
              <p:nvPr/>
            </p:nvSpPr>
            <p:spPr bwMode="auto">
              <a:xfrm>
                <a:off x="3264" y="2064"/>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6566" name="AutoShape 6"/>
              <p:cNvSpPr>
                <a:spLocks noChangeArrowheads="1"/>
              </p:cNvSpPr>
              <p:nvPr/>
            </p:nvSpPr>
            <p:spPr bwMode="auto">
              <a:xfrm>
                <a:off x="3120" y="1536"/>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6567" name="AutoShape 7"/>
              <p:cNvSpPr>
                <a:spLocks noChangeArrowheads="1"/>
              </p:cNvSpPr>
              <p:nvPr/>
            </p:nvSpPr>
            <p:spPr bwMode="auto">
              <a:xfrm>
                <a:off x="3408" y="1728"/>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6568" name="AutoShape 8"/>
              <p:cNvSpPr>
                <a:spLocks noChangeArrowheads="1"/>
              </p:cNvSpPr>
              <p:nvPr/>
            </p:nvSpPr>
            <p:spPr bwMode="auto">
              <a:xfrm>
                <a:off x="3072" y="2352"/>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6569" name="AutoShape 9"/>
              <p:cNvSpPr>
                <a:spLocks noChangeArrowheads="1"/>
              </p:cNvSpPr>
              <p:nvPr/>
            </p:nvSpPr>
            <p:spPr bwMode="auto">
              <a:xfrm>
                <a:off x="2976" y="1344"/>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6570" name="AutoShape 10"/>
              <p:cNvSpPr>
                <a:spLocks noChangeArrowheads="1"/>
              </p:cNvSpPr>
              <p:nvPr/>
            </p:nvSpPr>
            <p:spPr bwMode="auto">
              <a:xfrm>
                <a:off x="2112" y="1680"/>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6571" name="AutoShape 11"/>
              <p:cNvSpPr>
                <a:spLocks noChangeArrowheads="1"/>
              </p:cNvSpPr>
              <p:nvPr/>
            </p:nvSpPr>
            <p:spPr bwMode="auto">
              <a:xfrm>
                <a:off x="3216" y="1440"/>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6572" name="AutoShape 12"/>
              <p:cNvSpPr>
                <a:spLocks noChangeArrowheads="1"/>
              </p:cNvSpPr>
              <p:nvPr/>
            </p:nvSpPr>
            <p:spPr bwMode="auto">
              <a:xfrm>
                <a:off x="2832" y="2592"/>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6573" name="AutoShape 13"/>
              <p:cNvSpPr>
                <a:spLocks noChangeArrowheads="1"/>
              </p:cNvSpPr>
              <p:nvPr/>
            </p:nvSpPr>
            <p:spPr bwMode="auto">
              <a:xfrm>
                <a:off x="2448" y="2448"/>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6574" name="AutoShape 14"/>
              <p:cNvSpPr>
                <a:spLocks noChangeArrowheads="1"/>
              </p:cNvSpPr>
              <p:nvPr/>
            </p:nvSpPr>
            <p:spPr bwMode="auto">
              <a:xfrm>
                <a:off x="2160" y="2304"/>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6575" name="AutoShape 15"/>
              <p:cNvSpPr>
                <a:spLocks noChangeArrowheads="1"/>
              </p:cNvSpPr>
              <p:nvPr/>
            </p:nvSpPr>
            <p:spPr bwMode="auto">
              <a:xfrm>
                <a:off x="2256" y="1392"/>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6576" name="AutoShape 16"/>
              <p:cNvSpPr>
                <a:spLocks noChangeArrowheads="1"/>
              </p:cNvSpPr>
              <p:nvPr/>
            </p:nvSpPr>
            <p:spPr bwMode="auto">
              <a:xfrm>
                <a:off x="2784" y="1296"/>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6577" name="AutoShape 17"/>
              <p:cNvSpPr>
                <a:spLocks noChangeArrowheads="1"/>
              </p:cNvSpPr>
              <p:nvPr/>
            </p:nvSpPr>
            <p:spPr bwMode="auto">
              <a:xfrm>
                <a:off x="2496" y="2640"/>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6578" name="AutoShape 18"/>
              <p:cNvSpPr>
                <a:spLocks noChangeArrowheads="1"/>
              </p:cNvSpPr>
              <p:nvPr/>
            </p:nvSpPr>
            <p:spPr bwMode="auto">
              <a:xfrm>
                <a:off x="2880" y="2400"/>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6579" name="AutoShape 19"/>
              <p:cNvSpPr>
                <a:spLocks noChangeArrowheads="1"/>
              </p:cNvSpPr>
              <p:nvPr/>
            </p:nvSpPr>
            <p:spPr bwMode="auto">
              <a:xfrm>
                <a:off x="2064" y="1920"/>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6580" name="AutoShape 20"/>
              <p:cNvSpPr>
                <a:spLocks noChangeArrowheads="1"/>
              </p:cNvSpPr>
              <p:nvPr/>
            </p:nvSpPr>
            <p:spPr bwMode="auto">
              <a:xfrm>
                <a:off x="2448" y="1296"/>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6581" name="AutoShape 21"/>
              <p:cNvSpPr>
                <a:spLocks noChangeArrowheads="1"/>
              </p:cNvSpPr>
              <p:nvPr/>
            </p:nvSpPr>
            <p:spPr bwMode="auto">
              <a:xfrm>
                <a:off x="1968" y="2160"/>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6582" name="AutoShape 22"/>
              <p:cNvSpPr>
                <a:spLocks noChangeArrowheads="1"/>
              </p:cNvSpPr>
              <p:nvPr/>
            </p:nvSpPr>
            <p:spPr bwMode="auto">
              <a:xfrm>
                <a:off x="2016" y="1488"/>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6583" name="AutoShape 23"/>
              <p:cNvSpPr>
                <a:spLocks noChangeArrowheads="1"/>
              </p:cNvSpPr>
              <p:nvPr/>
            </p:nvSpPr>
            <p:spPr bwMode="auto">
              <a:xfrm>
                <a:off x="3216" y="2304"/>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6584" name="AutoShape 24"/>
              <p:cNvSpPr>
                <a:spLocks noChangeArrowheads="1"/>
              </p:cNvSpPr>
              <p:nvPr/>
            </p:nvSpPr>
            <p:spPr bwMode="auto">
              <a:xfrm>
                <a:off x="3072" y="2544"/>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6585" name="AutoShape 25"/>
              <p:cNvSpPr>
                <a:spLocks noChangeArrowheads="1"/>
              </p:cNvSpPr>
              <p:nvPr/>
            </p:nvSpPr>
            <p:spPr bwMode="auto">
              <a:xfrm>
                <a:off x="2160" y="2496"/>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6586" name="AutoShape 26"/>
              <p:cNvSpPr>
                <a:spLocks noChangeArrowheads="1"/>
              </p:cNvSpPr>
              <p:nvPr/>
            </p:nvSpPr>
            <p:spPr bwMode="auto">
              <a:xfrm>
                <a:off x="2688" y="1152"/>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6587" name="AutoShape 27"/>
              <p:cNvSpPr>
                <a:spLocks noChangeArrowheads="1"/>
              </p:cNvSpPr>
              <p:nvPr/>
            </p:nvSpPr>
            <p:spPr bwMode="auto">
              <a:xfrm>
                <a:off x="3312" y="1824"/>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6588" name="AutoShape 28"/>
              <p:cNvSpPr>
                <a:spLocks noChangeArrowheads="1"/>
              </p:cNvSpPr>
              <p:nvPr/>
            </p:nvSpPr>
            <p:spPr bwMode="auto">
              <a:xfrm>
                <a:off x="3360" y="2160"/>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6589" name="AutoShape 29"/>
              <p:cNvSpPr>
                <a:spLocks noChangeArrowheads="1"/>
              </p:cNvSpPr>
              <p:nvPr/>
            </p:nvSpPr>
            <p:spPr bwMode="auto">
              <a:xfrm>
                <a:off x="2736" y="2448"/>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6590" name="AutoShape 30"/>
              <p:cNvSpPr>
                <a:spLocks noChangeArrowheads="1"/>
              </p:cNvSpPr>
              <p:nvPr/>
            </p:nvSpPr>
            <p:spPr bwMode="auto">
              <a:xfrm>
                <a:off x="1920" y="1776"/>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6591" name="AutoShape 31"/>
              <p:cNvSpPr>
                <a:spLocks noChangeArrowheads="1"/>
              </p:cNvSpPr>
              <p:nvPr/>
            </p:nvSpPr>
            <p:spPr bwMode="auto">
              <a:xfrm>
                <a:off x="2448" y="1200"/>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6592" name="AutoShape 32"/>
              <p:cNvSpPr>
                <a:spLocks noChangeArrowheads="1"/>
              </p:cNvSpPr>
              <p:nvPr/>
            </p:nvSpPr>
            <p:spPr bwMode="auto">
              <a:xfrm>
                <a:off x="2640" y="1392"/>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6593" name="AutoShape 33"/>
              <p:cNvSpPr>
                <a:spLocks noChangeArrowheads="1"/>
              </p:cNvSpPr>
              <p:nvPr/>
            </p:nvSpPr>
            <p:spPr bwMode="auto">
              <a:xfrm>
                <a:off x="2160" y="2112"/>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6594" name="AutoShape 34"/>
              <p:cNvSpPr>
                <a:spLocks noChangeArrowheads="1"/>
              </p:cNvSpPr>
              <p:nvPr/>
            </p:nvSpPr>
            <p:spPr bwMode="auto">
              <a:xfrm>
                <a:off x="2304" y="2448"/>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66595" name="AutoShape 35"/>
            <p:cNvSpPr>
              <a:spLocks noChangeArrowheads="1"/>
            </p:cNvSpPr>
            <p:nvPr/>
          </p:nvSpPr>
          <p:spPr bwMode="auto">
            <a:xfrm>
              <a:off x="1776" y="1056"/>
              <a:ext cx="1824" cy="1728"/>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rgbClr val="FFCC00">
                <a:alpha val="50000"/>
              </a:srgbClr>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6596" name="Oval 36"/>
            <p:cNvSpPr>
              <a:spLocks noChangeArrowheads="1"/>
            </p:cNvSpPr>
            <p:nvPr/>
          </p:nvSpPr>
          <p:spPr bwMode="auto">
            <a:xfrm>
              <a:off x="2232" y="1488"/>
              <a:ext cx="912" cy="864"/>
            </a:xfrm>
            <a:prstGeom prst="ellipse">
              <a:avLst/>
            </a:prstGeom>
            <a:gradFill rotWithShape="0">
              <a:gsLst>
                <a:gs pos="0">
                  <a:srgbClr val="FFFFFF"/>
                </a:gs>
                <a:gs pos="100000">
                  <a:schemeClr val="accent2"/>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66597" name="Group 37"/>
          <p:cNvGrpSpPr>
            <a:grpSpLocks/>
          </p:cNvGrpSpPr>
          <p:nvPr/>
        </p:nvGrpSpPr>
        <p:grpSpPr bwMode="auto">
          <a:xfrm>
            <a:off x="2743200" y="1600200"/>
            <a:ext cx="3048000" cy="2895600"/>
            <a:chOff x="1728" y="1008"/>
            <a:chExt cx="1920" cy="1824"/>
          </a:xfrm>
        </p:grpSpPr>
        <p:sp>
          <p:nvSpPr>
            <p:cNvPr id="66598" name="AutoShape 38"/>
            <p:cNvSpPr>
              <a:spLocks noChangeArrowheads="1"/>
            </p:cNvSpPr>
            <p:nvPr/>
          </p:nvSpPr>
          <p:spPr bwMode="auto">
            <a:xfrm>
              <a:off x="3504" y="2304"/>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6599" name="AutoShape 39"/>
            <p:cNvSpPr>
              <a:spLocks noChangeArrowheads="1"/>
            </p:cNvSpPr>
            <p:nvPr/>
          </p:nvSpPr>
          <p:spPr bwMode="auto">
            <a:xfrm>
              <a:off x="3600" y="1968"/>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6600" name="AutoShape 40"/>
            <p:cNvSpPr>
              <a:spLocks noChangeArrowheads="1"/>
            </p:cNvSpPr>
            <p:nvPr/>
          </p:nvSpPr>
          <p:spPr bwMode="auto">
            <a:xfrm>
              <a:off x="3264" y="1200"/>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6601" name="AutoShape 41"/>
            <p:cNvSpPr>
              <a:spLocks noChangeArrowheads="1"/>
            </p:cNvSpPr>
            <p:nvPr/>
          </p:nvSpPr>
          <p:spPr bwMode="auto">
            <a:xfrm>
              <a:off x="3504" y="1488"/>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6602" name="AutoShape 42"/>
            <p:cNvSpPr>
              <a:spLocks noChangeArrowheads="1"/>
            </p:cNvSpPr>
            <p:nvPr/>
          </p:nvSpPr>
          <p:spPr bwMode="auto">
            <a:xfrm>
              <a:off x="2880" y="2784"/>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6603" name="AutoShape 43"/>
            <p:cNvSpPr>
              <a:spLocks noChangeArrowheads="1"/>
            </p:cNvSpPr>
            <p:nvPr/>
          </p:nvSpPr>
          <p:spPr bwMode="auto">
            <a:xfrm>
              <a:off x="2544" y="1008"/>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6604" name="AutoShape 44"/>
            <p:cNvSpPr>
              <a:spLocks noChangeArrowheads="1"/>
            </p:cNvSpPr>
            <p:nvPr/>
          </p:nvSpPr>
          <p:spPr bwMode="auto">
            <a:xfrm>
              <a:off x="2208" y="2688"/>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6605" name="AutoShape 45"/>
            <p:cNvSpPr>
              <a:spLocks noChangeArrowheads="1"/>
            </p:cNvSpPr>
            <p:nvPr/>
          </p:nvSpPr>
          <p:spPr bwMode="auto">
            <a:xfrm>
              <a:off x="1728" y="1872"/>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6606" name="AutoShape 46"/>
            <p:cNvSpPr>
              <a:spLocks noChangeArrowheads="1"/>
            </p:cNvSpPr>
            <p:nvPr/>
          </p:nvSpPr>
          <p:spPr bwMode="auto">
            <a:xfrm>
              <a:off x="2064" y="1200"/>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66607" name="Group 47"/>
          <p:cNvGrpSpPr>
            <a:grpSpLocks/>
          </p:cNvGrpSpPr>
          <p:nvPr/>
        </p:nvGrpSpPr>
        <p:grpSpPr bwMode="auto">
          <a:xfrm>
            <a:off x="2819400" y="1676400"/>
            <a:ext cx="2971800" cy="2743200"/>
            <a:chOff x="1344" y="624"/>
            <a:chExt cx="2736" cy="2592"/>
          </a:xfrm>
        </p:grpSpPr>
        <p:sp>
          <p:nvSpPr>
            <p:cNvPr id="66608" name="Line 48"/>
            <p:cNvSpPr>
              <a:spLocks noChangeShapeType="1"/>
            </p:cNvSpPr>
            <p:nvPr/>
          </p:nvSpPr>
          <p:spPr bwMode="auto">
            <a:xfrm>
              <a:off x="2928" y="2928"/>
              <a:ext cx="48" cy="288"/>
            </a:xfrm>
            <a:prstGeom prst="line">
              <a:avLst/>
            </a:prstGeom>
            <a:noFill/>
            <a:ln w="508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6609" name="Line 49"/>
            <p:cNvSpPr>
              <a:spLocks noChangeShapeType="1"/>
            </p:cNvSpPr>
            <p:nvPr/>
          </p:nvSpPr>
          <p:spPr bwMode="auto">
            <a:xfrm rot="-3312618">
              <a:off x="3768" y="2328"/>
              <a:ext cx="48" cy="288"/>
            </a:xfrm>
            <a:prstGeom prst="line">
              <a:avLst/>
            </a:prstGeom>
            <a:noFill/>
            <a:ln w="508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6610" name="Line 50"/>
            <p:cNvSpPr>
              <a:spLocks noChangeShapeType="1"/>
            </p:cNvSpPr>
            <p:nvPr/>
          </p:nvSpPr>
          <p:spPr bwMode="auto">
            <a:xfrm rot="2108759">
              <a:off x="2064" y="2784"/>
              <a:ext cx="48" cy="288"/>
            </a:xfrm>
            <a:prstGeom prst="line">
              <a:avLst/>
            </a:prstGeom>
            <a:noFill/>
            <a:ln w="508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6611" name="Line 51"/>
            <p:cNvSpPr>
              <a:spLocks noChangeShapeType="1"/>
            </p:cNvSpPr>
            <p:nvPr/>
          </p:nvSpPr>
          <p:spPr bwMode="auto">
            <a:xfrm rot="5307527">
              <a:off x="1464" y="1800"/>
              <a:ext cx="48" cy="288"/>
            </a:xfrm>
            <a:prstGeom prst="line">
              <a:avLst/>
            </a:prstGeom>
            <a:noFill/>
            <a:ln w="508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6612" name="Line 52"/>
            <p:cNvSpPr>
              <a:spLocks noChangeShapeType="1"/>
            </p:cNvSpPr>
            <p:nvPr/>
          </p:nvSpPr>
          <p:spPr bwMode="auto">
            <a:xfrm rot="-13031398">
              <a:off x="1872" y="864"/>
              <a:ext cx="48" cy="288"/>
            </a:xfrm>
            <a:prstGeom prst="line">
              <a:avLst/>
            </a:prstGeom>
            <a:noFill/>
            <a:ln w="508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6613" name="Line 53"/>
            <p:cNvSpPr>
              <a:spLocks noChangeShapeType="1"/>
            </p:cNvSpPr>
            <p:nvPr/>
          </p:nvSpPr>
          <p:spPr bwMode="auto">
            <a:xfrm rot="-10827706">
              <a:off x="2496" y="624"/>
              <a:ext cx="48" cy="288"/>
            </a:xfrm>
            <a:prstGeom prst="line">
              <a:avLst/>
            </a:prstGeom>
            <a:noFill/>
            <a:ln w="508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6614" name="Line 54"/>
            <p:cNvSpPr>
              <a:spLocks noChangeShapeType="1"/>
            </p:cNvSpPr>
            <p:nvPr/>
          </p:nvSpPr>
          <p:spPr bwMode="auto">
            <a:xfrm rot="-7945872">
              <a:off x="3432" y="840"/>
              <a:ext cx="48" cy="288"/>
            </a:xfrm>
            <a:prstGeom prst="line">
              <a:avLst/>
            </a:prstGeom>
            <a:noFill/>
            <a:ln w="508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6615" name="Line 55"/>
            <p:cNvSpPr>
              <a:spLocks noChangeShapeType="1"/>
            </p:cNvSpPr>
            <p:nvPr/>
          </p:nvSpPr>
          <p:spPr bwMode="auto">
            <a:xfrm rot="-27639221">
              <a:off x="3816" y="1272"/>
              <a:ext cx="48" cy="288"/>
            </a:xfrm>
            <a:prstGeom prst="line">
              <a:avLst/>
            </a:prstGeom>
            <a:noFill/>
            <a:ln w="508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6616" name="Line 56"/>
            <p:cNvSpPr>
              <a:spLocks noChangeShapeType="1"/>
            </p:cNvSpPr>
            <p:nvPr/>
          </p:nvSpPr>
          <p:spPr bwMode="auto">
            <a:xfrm rot="-4884610">
              <a:off x="3912" y="1848"/>
              <a:ext cx="48" cy="288"/>
            </a:xfrm>
            <a:prstGeom prst="line">
              <a:avLst/>
            </a:prstGeom>
            <a:noFill/>
            <a:ln w="508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
        <p:nvSpPr>
          <p:cNvPr id="66621" name="Text Box 61"/>
          <p:cNvSpPr txBox="1">
            <a:spLocks noChangeArrowheads="1"/>
          </p:cNvSpPr>
          <p:nvPr/>
        </p:nvSpPr>
        <p:spPr bwMode="auto">
          <a:xfrm>
            <a:off x="1828800" y="228600"/>
            <a:ext cx="54102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de-DE" sz="2400">
                <a:solidFill>
                  <a:srgbClr val="CC0000"/>
                </a:solidFill>
              </a:rPr>
              <a:t>Regeneration after washing</a:t>
            </a:r>
            <a:endParaRPr lang="en-GB" sz="2400">
              <a:solidFill>
                <a:srgbClr val="CC0000"/>
              </a:solidFill>
            </a:endParaRPr>
          </a:p>
        </p:txBody>
      </p:sp>
    </p:spTree>
    <p:extLst>
      <p:ext uri="{BB962C8B-B14F-4D97-AF65-F5344CB8AC3E}">
        <p14:creationId xmlns:p14="http://schemas.microsoft.com/office/powerpoint/2010/main" val="386657708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3" presetClass="entr" presetSubtype="272" fill="hold" nodeType="clickEffect">
                                  <p:stCondLst>
                                    <p:cond delay="0"/>
                                  </p:stCondLst>
                                  <p:childTnLst>
                                    <p:set>
                                      <p:cBhvr>
                                        <p:cTn id="6" dur="1" fill="hold">
                                          <p:stCondLst>
                                            <p:cond delay="0"/>
                                          </p:stCondLst>
                                        </p:cTn>
                                        <p:tgtEl>
                                          <p:spTgt spid="66607"/>
                                        </p:tgtEl>
                                        <p:attrNameLst>
                                          <p:attrName>style.visibility</p:attrName>
                                        </p:attrNameLst>
                                      </p:cBhvr>
                                      <p:to>
                                        <p:strVal val="visible"/>
                                      </p:to>
                                    </p:set>
                                    <p:anim calcmode="lin" valueType="num">
                                      <p:cBhvr>
                                        <p:cTn id="7" dur="500" fill="hold"/>
                                        <p:tgtEl>
                                          <p:spTgt spid="66607"/>
                                        </p:tgtEl>
                                        <p:attrNameLst>
                                          <p:attrName>ppt_w</p:attrName>
                                        </p:attrNameLst>
                                      </p:cBhvr>
                                      <p:tavLst>
                                        <p:tav tm="0">
                                          <p:val>
                                            <p:strVal val="2/3*#ppt_w"/>
                                          </p:val>
                                        </p:tav>
                                        <p:tav tm="100000">
                                          <p:val>
                                            <p:strVal val="#ppt_w"/>
                                          </p:val>
                                        </p:tav>
                                      </p:tavLst>
                                    </p:anim>
                                    <p:anim calcmode="lin" valueType="num">
                                      <p:cBhvr>
                                        <p:cTn id="8" dur="500" fill="hold"/>
                                        <p:tgtEl>
                                          <p:spTgt spid="66607"/>
                                        </p:tgtEl>
                                        <p:attrNameLst>
                                          <p:attrName>ppt_h</p:attrName>
                                        </p:attrNameLst>
                                      </p:cBhvr>
                                      <p:tavLst>
                                        <p:tav tm="0">
                                          <p:val>
                                            <p:strVal val="2/3*#ppt_h"/>
                                          </p:val>
                                        </p:tav>
                                        <p:tav tm="100000">
                                          <p:val>
                                            <p:strVal val="#ppt_h"/>
                                          </p:val>
                                        </p:tav>
                                      </p:tavLst>
                                    </p:anim>
                                  </p:childTnLst>
                                  <p:subTnLst>
                                    <p:set>
                                      <p:cBhvr override="childStyle">
                                        <p:cTn dur="1" fill="hold" display="0" masterRel="sameClick" afterEffect="1">
                                          <p:stCondLst>
                                            <p:cond evt="end" delay="0">
                                              <p:tn val="5"/>
                                            </p:cond>
                                          </p:stCondLst>
                                        </p:cTn>
                                        <p:tgtEl>
                                          <p:spTgt spid="66607"/>
                                        </p:tgtEl>
                                        <p:attrNameLst>
                                          <p:attrName>style.visibility</p:attrName>
                                        </p:attrNameLst>
                                      </p:cBhvr>
                                      <p:to>
                                        <p:strVal val="hidden"/>
                                      </p:to>
                                    </p:set>
                                  </p:subTnLst>
                                </p:cTn>
                              </p:par>
                            </p:childTnLst>
                          </p:cTn>
                        </p:par>
                        <p:par>
                          <p:cTn id="9" fill="hold" nodeType="afterGroup">
                            <p:stCondLst>
                              <p:cond delay="500"/>
                            </p:stCondLst>
                            <p:childTnLst>
                              <p:par>
                                <p:cTn id="10" presetID="9" presetClass="entr" presetSubtype="0" fill="hold" nodeType="afterEffect">
                                  <p:stCondLst>
                                    <p:cond delay="0"/>
                                  </p:stCondLst>
                                  <p:childTnLst>
                                    <p:set>
                                      <p:cBhvr>
                                        <p:cTn id="11" dur="1" fill="hold">
                                          <p:stCondLst>
                                            <p:cond delay="0"/>
                                          </p:stCondLst>
                                        </p:cTn>
                                        <p:tgtEl>
                                          <p:spTgt spid="66597"/>
                                        </p:tgtEl>
                                        <p:attrNameLst>
                                          <p:attrName>style.visibility</p:attrName>
                                        </p:attrNameLst>
                                      </p:cBhvr>
                                      <p:to>
                                        <p:strVal val="visible"/>
                                      </p:to>
                                    </p:set>
                                    <p:animEffect transition="in" filter="dissolve">
                                      <p:cBhvr>
                                        <p:cTn id="12" dur="500"/>
                                        <p:tgtEl>
                                          <p:spTgt spid="6659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7826" name="Group 2"/>
          <p:cNvGrpSpPr>
            <a:grpSpLocks/>
          </p:cNvGrpSpPr>
          <p:nvPr/>
        </p:nvGrpSpPr>
        <p:grpSpPr bwMode="auto">
          <a:xfrm>
            <a:off x="3048000" y="1828800"/>
            <a:ext cx="2438400" cy="2438400"/>
            <a:chOff x="1920" y="1152"/>
            <a:chExt cx="1536" cy="1536"/>
          </a:xfrm>
        </p:grpSpPr>
        <p:sp>
          <p:nvSpPr>
            <p:cNvPr id="77827" name="AutoShape 3"/>
            <p:cNvSpPr>
              <a:spLocks noChangeArrowheads="1"/>
            </p:cNvSpPr>
            <p:nvPr/>
          </p:nvSpPr>
          <p:spPr bwMode="auto">
            <a:xfrm>
              <a:off x="3264" y="2064"/>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7828" name="AutoShape 4"/>
            <p:cNvSpPr>
              <a:spLocks noChangeArrowheads="1"/>
            </p:cNvSpPr>
            <p:nvPr/>
          </p:nvSpPr>
          <p:spPr bwMode="auto">
            <a:xfrm>
              <a:off x="3120" y="1536"/>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7829" name="AutoShape 5"/>
            <p:cNvSpPr>
              <a:spLocks noChangeArrowheads="1"/>
            </p:cNvSpPr>
            <p:nvPr/>
          </p:nvSpPr>
          <p:spPr bwMode="auto">
            <a:xfrm>
              <a:off x="3408" y="1728"/>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7830" name="AutoShape 6"/>
            <p:cNvSpPr>
              <a:spLocks noChangeArrowheads="1"/>
            </p:cNvSpPr>
            <p:nvPr/>
          </p:nvSpPr>
          <p:spPr bwMode="auto">
            <a:xfrm>
              <a:off x="3072" y="2352"/>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7831" name="AutoShape 7"/>
            <p:cNvSpPr>
              <a:spLocks noChangeArrowheads="1"/>
            </p:cNvSpPr>
            <p:nvPr/>
          </p:nvSpPr>
          <p:spPr bwMode="auto">
            <a:xfrm>
              <a:off x="2976" y="1344"/>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7832" name="AutoShape 8"/>
            <p:cNvSpPr>
              <a:spLocks noChangeArrowheads="1"/>
            </p:cNvSpPr>
            <p:nvPr/>
          </p:nvSpPr>
          <p:spPr bwMode="auto">
            <a:xfrm>
              <a:off x="2112" y="1680"/>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7833" name="AutoShape 9"/>
            <p:cNvSpPr>
              <a:spLocks noChangeArrowheads="1"/>
            </p:cNvSpPr>
            <p:nvPr/>
          </p:nvSpPr>
          <p:spPr bwMode="auto">
            <a:xfrm>
              <a:off x="3216" y="1440"/>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7834" name="AutoShape 10"/>
            <p:cNvSpPr>
              <a:spLocks noChangeArrowheads="1"/>
            </p:cNvSpPr>
            <p:nvPr/>
          </p:nvSpPr>
          <p:spPr bwMode="auto">
            <a:xfrm>
              <a:off x="2832" y="2592"/>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7835" name="AutoShape 11"/>
            <p:cNvSpPr>
              <a:spLocks noChangeArrowheads="1"/>
            </p:cNvSpPr>
            <p:nvPr/>
          </p:nvSpPr>
          <p:spPr bwMode="auto">
            <a:xfrm>
              <a:off x="2448" y="2448"/>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7836" name="AutoShape 12"/>
            <p:cNvSpPr>
              <a:spLocks noChangeArrowheads="1"/>
            </p:cNvSpPr>
            <p:nvPr/>
          </p:nvSpPr>
          <p:spPr bwMode="auto">
            <a:xfrm>
              <a:off x="2160" y="2304"/>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7837" name="AutoShape 13"/>
            <p:cNvSpPr>
              <a:spLocks noChangeArrowheads="1"/>
            </p:cNvSpPr>
            <p:nvPr/>
          </p:nvSpPr>
          <p:spPr bwMode="auto">
            <a:xfrm>
              <a:off x="2256" y="1392"/>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7838" name="AutoShape 14"/>
            <p:cNvSpPr>
              <a:spLocks noChangeArrowheads="1"/>
            </p:cNvSpPr>
            <p:nvPr/>
          </p:nvSpPr>
          <p:spPr bwMode="auto">
            <a:xfrm>
              <a:off x="2784" y="1296"/>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7839" name="AutoShape 15"/>
            <p:cNvSpPr>
              <a:spLocks noChangeArrowheads="1"/>
            </p:cNvSpPr>
            <p:nvPr/>
          </p:nvSpPr>
          <p:spPr bwMode="auto">
            <a:xfrm>
              <a:off x="2496" y="2640"/>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7840" name="AutoShape 16"/>
            <p:cNvSpPr>
              <a:spLocks noChangeArrowheads="1"/>
            </p:cNvSpPr>
            <p:nvPr/>
          </p:nvSpPr>
          <p:spPr bwMode="auto">
            <a:xfrm>
              <a:off x="2880" y="2400"/>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7841" name="AutoShape 17"/>
            <p:cNvSpPr>
              <a:spLocks noChangeArrowheads="1"/>
            </p:cNvSpPr>
            <p:nvPr/>
          </p:nvSpPr>
          <p:spPr bwMode="auto">
            <a:xfrm>
              <a:off x="2064" y="1920"/>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7842" name="AutoShape 18"/>
            <p:cNvSpPr>
              <a:spLocks noChangeArrowheads="1"/>
            </p:cNvSpPr>
            <p:nvPr/>
          </p:nvSpPr>
          <p:spPr bwMode="auto">
            <a:xfrm>
              <a:off x="2448" y="1296"/>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7843" name="AutoShape 19"/>
            <p:cNvSpPr>
              <a:spLocks noChangeArrowheads="1"/>
            </p:cNvSpPr>
            <p:nvPr/>
          </p:nvSpPr>
          <p:spPr bwMode="auto">
            <a:xfrm>
              <a:off x="1968" y="2160"/>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7844" name="AutoShape 20"/>
            <p:cNvSpPr>
              <a:spLocks noChangeArrowheads="1"/>
            </p:cNvSpPr>
            <p:nvPr/>
          </p:nvSpPr>
          <p:spPr bwMode="auto">
            <a:xfrm>
              <a:off x="2016" y="1488"/>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7845" name="AutoShape 21"/>
            <p:cNvSpPr>
              <a:spLocks noChangeArrowheads="1"/>
            </p:cNvSpPr>
            <p:nvPr/>
          </p:nvSpPr>
          <p:spPr bwMode="auto">
            <a:xfrm>
              <a:off x="3216" y="2304"/>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7846" name="AutoShape 22"/>
            <p:cNvSpPr>
              <a:spLocks noChangeArrowheads="1"/>
            </p:cNvSpPr>
            <p:nvPr/>
          </p:nvSpPr>
          <p:spPr bwMode="auto">
            <a:xfrm>
              <a:off x="3072" y="2544"/>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7847" name="AutoShape 23"/>
            <p:cNvSpPr>
              <a:spLocks noChangeArrowheads="1"/>
            </p:cNvSpPr>
            <p:nvPr/>
          </p:nvSpPr>
          <p:spPr bwMode="auto">
            <a:xfrm>
              <a:off x="2160" y="2496"/>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7848" name="AutoShape 24"/>
            <p:cNvSpPr>
              <a:spLocks noChangeArrowheads="1"/>
            </p:cNvSpPr>
            <p:nvPr/>
          </p:nvSpPr>
          <p:spPr bwMode="auto">
            <a:xfrm>
              <a:off x="2688" y="1152"/>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7849" name="AutoShape 25"/>
            <p:cNvSpPr>
              <a:spLocks noChangeArrowheads="1"/>
            </p:cNvSpPr>
            <p:nvPr/>
          </p:nvSpPr>
          <p:spPr bwMode="auto">
            <a:xfrm>
              <a:off x="3312" y="1824"/>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7850" name="AutoShape 26"/>
            <p:cNvSpPr>
              <a:spLocks noChangeArrowheads="1"/>
            </p:cNvSpPr>
            <p:nvPr/>
          </p:nvSpPr>
          <p:spPr bwMode="auto">
            <a:xfrm>
              <a:off x="3360" y="2160"/>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7851" name="AutoShape 27"/>
            <p:cNvSpPr>
              <a:spLocks noChangeArrowheads="1"/>
            </p:cNvSpPr>
            <p:nvPr/>
          </p:nvSpPr>
          <p:spPr bwMode="auto">
            <a:xfrm>
              <a:off x="2736" y="2448"/>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7852" name="AutoShape 28"/>
            <p:cNvSpPr>
              <a:spLocks noChangeArrowheads="1"/>
            </p:cNvSpPr>
            <p:nvPr/>
          </p:nvSpPr>
          <p:spPr bwMode="auto">
            <a:xfrm>
              <a:off x="1920" y="1776"/>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7853" name="AutoShape 29"/>
            <p:cNvSpPr>
              <a:spLocks noChangeArrowheads="1"/>
            </p:cNvSpPr>
            <p:nvPr/>
          </p:nvSpPr>
          <p:spPr bwMode="auto">
            <a:xfrm>
              <a:off x="2448" y="1200"/>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7854" name="AutoShape 30"/>
            <p:cNvSpPr>
              <a:spLocks noChangeArrowheads="1"/>
            </p:cNvSpPr>
            <p:nvPr/>
          </p:nvSpPr>
          <p:spPr bwMode="auto">
            <a:xfrm>
              <a:off x="2640" y="1392"/>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7855" name="AutoShape 31"/>
            <p:cNvSpPr>
              <a:spLocks noChangeArrowheads="1"/>
            </p:cNvSpPr>
            <p:nvPr/>
          </p:nvSpPr>
          <p:spPr bwMode="auto">
            <a:xfrm>
              <a:off x="2160" y="2112"/>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7856" name="AutoShape 32"/>
            <p:cNvSpPr>
              <a:spLocks noChangeArrowheads="1"/>
            </p:cNvSpPr>
            <p:nvPr/>
          </p:nvSpPr>
          <p:spPr bwMode="auto">
            <a:xfrm>
              <a:off x="2304" y="2448"/>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77857" name="AutoShape 33"/>
          <p:cNvSpPr>
            <a:spLocks noChangeArrowheads="1"/>
          </p:cNvSpPr>
          <p:nvPr/>
        </p:nvSpPr>
        <p:spPr bwMode="auto">
          <a:xfrm>
            <a:off x="2819400" y="1676400"/>
            <a:ext cx="2895600" cy="2743200"/>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rgbClr val="FFCC00">
              <a:alpha val="50000"/>
            </a:srgbClr>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7858" name="Oval 34"/>
          <p:cNvSpPr>
            <a:spLocks noChangeArrowheads="1"/>
          </p:cNvSpPr>
          <p:nvPr/>
        </p:nvSpPr>
        <p:spPr bwMode="auto">
          <a:xfrm>
            <a:off x="3543300" y="2362200"/>
            <a:ext cx="1447800" cy="1371600"/>
          </a:xfrm>
          <a:prstGeom prst="ellipse">
            <a:avLst/>
          </a:prstGeom>
          <a:gradFill rotWithShape="0">
            <a:gsLst>
              <a:gs pos="0">
                <a:srgbClr val="FFFFFF"/>
              </a:gs>
              <a:gs pos="100000">
                <a:schemeClr val="accent2"/>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nvGrpSpPr>
          <p:cNvPr id="77859" name="Group 35"/>
          <p:cNvGrpSpPr>
            <a:grpSpLocks/>
          </p:cNvGrpSpPr>
          <p:nvPr/>
        </p:nvGrpSpPr>
        <p:grpSpPr bwMode="auto">
          <a:xfrm>
            <a:off x="2743200" y="1600200"/>
            <a:ext cx="3048000" cy="2895600"/>
            <a:chOff x="1728" y="1008"/>
            <a:chExt cx="1920" cy="1824"/>
          </a:xfrm>
        </p:grpSpPr>
        <p:sp>
          <p:nvSpPr>
            <p:cNvPr id="77860" name="AutoShape 36"/>
            <p:cNvSpPr>
              <a:spLocks noChangeArrowheads="1"/>
            </p:cNvSpPr>
            <p:nvPr/>
          </p:nvSpPr>
          <p:spPr bwMode="auto">
            <a:xfrm>
              <a:off x="3504" y="2304"/>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7861" name="AutoShape 37"/>
            <p:cNvSpPr>
              <a:spLocks noChangeArrowheads="1"/>
            </p:cNvSpPr>
            <p:nvPr/>
          </p:nvSpPr>
          <p:spPr bwMode="auto">
            <a:xfrm>
              <a:off x="3600" y="1968"/>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7862" name="AutoShape 38"/>
            <p:cNvSpPr>
              <a:spLocks noChangeArrowheads="1"/>
            </p:cNvSpPr>
            <p:nvPr/>
          </p:nvSpPr>
          <p:spPr bwMode="auto">
            <a:xfrm>
              <a:off x="3264" y="1200"/>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7863" name="AutoShape 39"/>
            <p:cNvSpPr>
              <a:spLocks noChangeArrowheads="1"/>
            </p:cNvSpPr>
            <p:nvPr/>
          </p:nvSpPr>
          <p:spPr bwMode="auto">
            <a:xfrm>
              <a:off x="3504" y="1488"/>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7864" name="AutoShape 40"/>
            <p:cNvSpPr>
              <a:spLocks noChangeArrowheads="1"/>
            </p:cNvSpPr>
            <p:nvPr/>
          </p:nvSpPr>
          <p:spPr bwMode="auto">
            <a:xfrm>
              <a:off x="2880" y="2784"/>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7865" name="AutoShape 41"/>
            <p:cNvSpPr>
              <a:spLocks noChangeArrowheads="1"/>
            </p:cNvSpPr>
            <p:nvPr/>
          </p:nvSpPr>
          <p:spPr bwMode="auto">
            <a:xfrm>
              <a:off x="2544" y="1008"/>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7866" name="AutoShape 42"/>
            <p:cNvSpPr>
              <a:spLocks noChangeArrowheads="1"/>
            </p:cNvSpPr>
            <p:nvPr/>
          </p:nvSpPr>
          <p:spPr bwMode="auto">
            <a:xfrm>
              <a:off x="2208" y="2688"/>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7867" name="AutoShape 43"/>
            <p:cNvSpPr>
              <a:spLocks noChangeArrowheads="1"/>
            </p:cNvSpPr>
            <p:nvPr/>
          </p:nvSpPr>
          <p:spPr bwMode="auto">
            <a:xfrm>
              <a:off x="1728" y="1872"/>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7868" name="AutoShape 44"/>
            <p:cNvSpPr>
              <a:spLocks noChangeArrowheads="1"/>
            </p:cNvSpPr>
            <p:nvPr/>
          </p:nvSpPr>
          <p:spPr bwMode="auto">
            <a:xfrm>
              <a:off x="2064" y="1200"/>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77869" name="Text Box 45"/>
          <p:cNvSpPr txBox="1">
            <a:spLocks noChangeArrowheads="1"/>
          </p:cNvSpPr>
          <p:nvPr/>
        </p:nvSpPr>
        <p:spPr bwMode="auto">
          <a:xfrm>
            <a:off x="1828800" y="228600"/>
            <a:ext cx="54102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de-DE" sz="2400">
                <a:solidFill>
                  <a:srgbClr val="CC0000"/>
                </a:solidFill>
              </a:rPr>
              <a:t>Gradual depletion of insecticide</a:t>
            </a:r>
            <a:endParaRPr lang="en-GB" sz="2400">
              <a:solidFill>
                <a:srgbClr val="CC0000"/>
              </a:solidFill>
            </a:endParaRPr>
          </a:p>
        </p:txBody>
      </p:sp>
    </p:spTree>
    <p:extLst>
      <p:ext uri="{BB962C8B-B14F-4D97-AF65-F5344CB8AC3E}">
        <p14:creationId xmlns:p14="http://schemas.microsoft.com/office/powerpoint/2010/main" val="3206467480"/>
      </p:ext>
    </p:extLst>
  </p:cSld>
  <p:clrMapOvr>
    <a:masterClrMapping/>
  </p:clrMapOvr>
  <p:transition advTm="1000"/>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8850" name="Group 2"/>
          <p:cNvGrpSpPr>
            <a:grpSpLocks/>
          </p:cNvGrpSpPr>
          <p:nvPr/>
        </p:nvGrpSpPr>
        <p:grpSpPr bwMode="auto">
          <a:xfrm>
            <a:off x="3124200" y="1905000"/>
            <a:ext cx="2362200" cy="2362200"/>
            <a:chOff x="1968" y="1200"/>
            <a:chExt cx="1488" cy="1488"/>
          </a:xfrm>
        </p:grpSpPr>
        <p:sp>
          <p:nvSpPr>
            <p:cNvPr id="78851" name="AutoShape 3"/>
            <p:cNvSpPr>
              <a:spLocks noChangeArrowheads="1"/>
            </p:cNvSpPr>
            <p:nvPr/>
          </p:nvSpPr>
          <p:spPr bwMode="auto">
            <a:xfrm>
              <a:off x="3408" y="1728"/>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8852" name="AutoShape 4"/>
            <p:cNvSpPr>
              <a:spLocks noChangeArrowheads="1"/>
            </p:cNvSpPr>
            <p:nvPr/>
          </p:nvSpPr>
          <p:spPr bwMode="auto">
            <a:xfrm>
              <a:off x="3216" y="1440"/>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8853" name="AutoShape 5"/>
            <p:cNvSpPr>
              <a:spLocks noChangeArrowheads="1"/>
            </p:cNvSpPr>
            <p:nvPr/>
          </p:nvSpPr>
          <p:spPr bwMode="auto">
            <a:xfrm>
              <a:off x="2832" y="2592"/>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8854" name="AutoShape 6"/>
            <p:cNvSpPr>
              <a:spLocks noChangeArrowheads="1"/>
            </p:cNvSpPr>
            <p:nvPr/>
          </p:nvSpPr>
          <p:spPr bwMode="auto">
            <a:xfrm>
              <a:off x="2496" y="2640"/>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8855" name="AutoShape 7"/>
            <p:cNvSpPr>
              <a:spLocks noChangeArrowheads="1"/>
            </p:cNvSpPr>
            <p:nvPr/>
          </p:nvSpPr>
          <p:spPr bwMode="auto">
            <a:xfrm>
              <a:off x="2064" y="1920"/>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8856" name="AutoShape 8"/>
            <p:cNvSpPr>
              <a:spLocks noChangeArrowheads="1"/>
            </p:cNvSpPr>
            <p:nvPr/>
          </p:nvSpPr>
          <p:spPr bwMode="auto">
            <a:xfrm>
              <a:off x="1968" y="2160"/>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8857" name="AutoShape 9"/>
            <p:cNvSpPr>
              <a:spLocks noChangeArrowheads="1"/>
            </p:cNvSpPr>
            <p:nvPr/>
          </p:nvSpPr>
          <p:spPr bwMode="auto">
            <a:xfrm>
              <a:off x="2016" y="1488"/>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8858" name="AutoShape 10"/>
            <p:cNvSpPr>
              <a:spLocks noChangeArrowheads="1"/>
            </p:cNvSpPr>
            <p:nvPr/>
          </p:nvSpPr>
          <p:spPr bwMode="auto">
            <a:xfrm>
              <a:off x="3072" y="2544"/>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8859" name="AutoShape 11"/>
            <p:cNvSpPr>
              <a:spLocks noChangeArrowheads="1"/>
            </p:cNvSpPr>
            <p:nvPr/>
          </p:nvSpPr>
          <p:spPr bwMode="auto">
            <a:xfrm>
              <a:off x="2160" y="2496"/>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8860" name="AutoShape 12"/>
            <p:cNvSpPr>
              <a:spLocks noChangeArrowheads="1"/>
            </p:cNvSpPr>
            <p:nvPr/>
          </p:nvSpPr>
          <p:spPr bwMode="auto">
            <a:xfrm>
              <a:off x="3360" y="2160"/>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8861" name="AutoShape 13"/>
            <p:cNvSpPr>
              <a:spLocks noChangeArrowheads="1"/>
            </p:cNvSpPr>
            <p:nvPr/>
          </p:nvSpPr>
          <p:spPr bwMode="auto">
            <a:xfrm>
              <a:off x="2448" y="1200"/>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8862" name="AutoShape 14"/>
            <p:cNvSpPr>
              <a:spLocks noChangeArrowheads="1"/>
            </p:cNvSpPr>
            <p:nvPr/>
          </p:nvSpPr>
          <p:spPr bwMode="auto">
            <a:xfrm>
              <a:off x="2640" y="1392"/>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78863" name="AutoShape 15"/>
          <p:cNvSpPr>
            <a:spLocks noChangeArrowheads="1"/>
          </p:cNvSpPr>
          <p:nvPr/>
        </p:nvSpPr>
        <p:spPr bwMode="auto">
          <a:xfrm>
            <a:off x="2819400" y="1676400"/>
            <a:ext cx="2895600" cy="2743200"/>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rgbClr val="FFCC00">
              <a:alpha val="50000"/>
            </a:srgbClr>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8864" name="Oval 16"/>
          <p:cNvSpPr>
            <a:spLocks noChangeArrowheads="1"/>
          </p:cNvSpPr>
          <p:nvPr/>
        </p:nvSpPr>
        <p:spPr bwMode="auto">
          <a:xfrm>
            <a:off x="3543300" y="2362200"/>
            <a:ext cx="1447800" cy="1371600"/>
          </a:xfrm>
          <a:prstGeom prst="ellipse">
            <a:avLst/>
          </a:prstGeom>
          <a:gradFill rotWithShape="0">
            <a:gsLst>
              <a:gs pos="0">
                <a:srgbClr val="FFFFFF"/>
              </a:gs>
              <a:gs pos="100000">
                <a:schemeClr val="accent2"/>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nvGrpSpPr>
          <p:cNvPr id="78865" name="Group 17"/>
          <p:cNvGrpSpPr>
            <a:grpSpLocks/>
          </p:cNvGrpSpPr>
          <p:nvPr/>
        </p:nvGrpSpPr>
        <p:grpSpPr bwMode="auto">
          <a:xfrm>
            <a:off x="2743200" y="1600200"/>
            <a:ext cx="3048000" cy="2895600"/>
            <a:chOff x="1728" y="1008"/>
            <a:chExt cx="1920" cy="1824"/>
          </a:xfrm>
        </p:grpSpPr>
        <p:sp>
          <p:nvSpPr>
            <p:cNvPr id="78866" name="AutoShape 18"/>
            <p:cNvSpPr>
              <a:spLocks noChangeArrowheads="1"/>
            </p:cNvSpPr>
            <p:nvPr/>
          </p:nvSpPr>
          <p:spPr bwMode="auto">
            <a:xfrm>
              <a:off x="3504" y="2304"/>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8867" name="AutoShape 19"/>
            <p:cNvSpPr>
              <a:spLocks noChangeArrowheads="1"/>
            </p:cNvSpPr>
            <p:nvPr/>
          </p:nvSpPr>
          <p:spPr bwMode="auto">
            <a:xfrm>
              <a:off x="3600" y="1968"/>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8868" name="AutoShape 20"/>
            <p:cNvSpPr>
              <a:spLocks noChangeArrowheads="1"/>
            </p:cNvSpPr>
            <p:nvPr/>
          </p:nvSpPr>
          <p:spPr bwMode="auto">
            <a:xfrm>
              <a:off x="3264" y="1200"/>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8869" name="AutoShape 21"/>
            <p:cNvSpPr>
              <a:spLocks noChangeArrowheads="1"/>
            </p:cNvSpPr>
            <p:nvPr/>
          </p:nvSpPr>
          <p:spPr bwMode="auto">
            <a:xfrm>
              <a:off x="3504" y="1488"/>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8870" name="AutoShape 22"/>
            <p:cNvSpPr>
              <a:spLocks noChangeArrowheads="1"/>
            </p:cNvSpPr>
            <p:nvPr/>
          </p:nvSpPr>
          <p:spPr bwMode="auto">
            <a:xfrm>
              <a:off x="2880" y="2784"/>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8871" name="AutoShape 23"/>
            <p:cNvSpPr>
              <a:spLocks noChangeArrowheads="1"/>
            </p:cNvSpPr>
            <p:nvPr/>
          </p:nvSpPr>
          <p:spPr bwMode="auto">
            <a:xfrm>
              <a:off x="2544" y="1008"/>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8872" name="AutoShape 24"/>
            <p:cNvSpPr>
              <a:spLocks noChangeArrowheads="1"/>
            </p:cNvSpPr>
            <p:nvPr/>
          </p:nvSpPr>
          <p:spPr bwMode="auto">
            <a:xfrm>
              <a:off x="2208" y="2688"/>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8873" name="AutoShape 25"/>
            <p:cNvSpPr>
              <a:spLocks noChangeArrowheads="1"/>
            </p:cNvSpPr>
            <p:nvPr/>
          </p:nvSpPr>
          <p:spPr bwMode="auto">
            <a:xfrm>
              <a:off x="1728" y="1872"/>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8874" name="AutoShape 26"/>
            <p:cNvSpPr>
              <a:spLocks noChangeArrowheads="1"/>
            </p:cNvSpPr>
            <p:nvPr/>
          </p:nvSpPr>
          <p:spPr bwMode="auto">
            <a:xfrm>
              <a:off x="2064" y="1200"/>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78875" name="Text Box 27"/>
          <p:cNvSpPr txBox="1">
            <a:spLocks noChangeArrowheads="1"/>
          </p:cNvSpPr>
          <p:nvPr/>
        </p:nvSpPr>
        <p:spPr bwMode="auto">
          <a:xfrm>
            <a:off x="1828800" y="228600"/>
            <a:ext cx="54102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de-DE" sz="2400">
                <a:solidFill>
                  <a:srgbClr val="CC0000"/>
                </a:solidFill>
              </a:rPr>
              <a:t>Gradual depletion of insecticide</a:t>
            </a:r>
            <a:endParaRPr lang="en-GB" sz="2400">
              <a:solidFill>
                <a:srgbClr val="CC0000"/>
              </a:solidFill>
            </a:endParaRPr>
          </a:p>
        </p:txBody>
      </p:sp>
    </p:spTree>
    <p:extLst>
      <p:ext uri="{BB962C8B-B14F-4D97-AF65-F5344CB8AC3E}">
        <p14:creationId xmlns:p14="http://schemas.microsoft.com/office/powerpoint/2010/main" val="2057570697"/>
      </p:ext>
    </p:extLst>
  </p:cSld>
  <p:clrMapOvr>
    <a:masterClrMapping/>
  </p:clrMapOvr>
  <p:transition advTm="1000"/>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AutoShape 2"/>
          <p:cNvSpPr>
            <a:spLocks noChangeArrowheads="1"/>
          </p:cNvSpPr>
          <p:nvPr/>
        </p:nvSpPr>
        <p:spPr bwMode="auto">
          <a:xfrm>
            <a:off x="2819400" y="1676400"/>
            <a:ext cx="2895600" cy="2743200"/>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rgbClr val="FFCC00">
              <a:alpha val="50000"/>
            </a:srgbClr>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9875" name="Oval 3"/>
          <p:cNvSpPr>
            <a:spLocks noChangeArrowheads="1"/>
          </p:cNvSpPr>
          <p:nvPr/>
        </p:nvSpPr>
        <p:spPr bwMode="auto">
          <a:xfrm>
            <a:off x="3543300" y="2362200"/>
            <a:ext cx="1447800" cy="1371600"/>
          </a:xfrm>
          <a:prstGeom prst="ellipse">
            <a:avLst/>
          </a:prstGeom>
          <a:gradFill rotWithShape="0">
            <a:gsLst>
              <a:gs pos="0">
                <a:srgbClr val="FFFFFF"/>
              </a:gs>
              <a:gs pos="100000">
                <a:schemeClr val="accent2"/>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nvGrpSpPr>
          <p:cNvPr id="79876" name="Group 4"/>
          <p:cNvGrpSpPr>
            <a:grpSpLocks/>
          </p:cNvGrpSpPr>
          <p:nvPr/>
        </p:nvGrpSpPr>
        <p:grpSpPr bwMode="auto">
          <a:xfrm>
            <a:off x="2743200" y="1600200"/>
            <a:ext cx="3048000" cy="2895600"/>
            <a:chOff x="1728" y="1008"/>
            <a:chExt cx="1920" cy="1824"/>
          </a:xfrm>
        </p:grpSpPr>
        <p:sp>
          <p:nvSpPr>
            <p:cNvPr id="79877" name="AutoShape 5"/>
            <p:cNvSpPr>
              <a:spLocks noChangeArrowheads="1"/>
            </p:cNvSpPr>
            <p:nvPr/>
          </p:nvSpPr>
          <p:spPr bwMode="auto">
            <a:xfrm>
              <a:off x="3504" y="2304"/>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9878" name="AutoShape 6"/>
            <p:cNvSpPr>
              <a:spLocks noChangeArrowheads="1"/>
            </p:cNvSpPr>
            <p:nvPr/>
          </p:nvSpPr>
          <p:spPr bwMode="auto">
            <a:xfrm>
              <a:off x="3600" y="1968"/>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9879" name="AutoShape 7"/>
            <p:cNvSpPr>
              <a:spLocks noChangeArrowheads="1"/>
            </p:cNvSpPr>
            <p:nvPr/>
          </p:nvSpPr>
          <p:spPr bwMode="auto">
            <a:xfrm>
              <a:off x="3264" y="1200"/>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9880" name="AutoShape 8"/>
            <p:cNvSpPr>
              <a:spLocks noChangeArrowheads="1"/>
            </p:cNvSpPr>
            <p:nvPr/>
          </p:nvSpPr>
          <p:spPr bwMode="auto">
            <a:xfrm>
              <a:off x="3504" y="1488"/>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9881" name="AutoShape 9"/>
            <p:cNvSpPr>
              <a:spLocks noChangeArrowheads="1"/>
            </p:cNvSpPr>
            <p:nvPr/>
          </p:nvSpPr>
          <p:spPr bwMode="auto">
            <a:xfrm>
              <a:off x="2880" y="2784"/>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9882" name="AutoShape 10"/>
            <p:cNvSpPr>
              <a:spLocks noChangeArrowheads="1"/>
            </p:cNvSpPr>
            <p:nvPr/>
          </p:nvSpPr>
          <p:spPr bwMode="auto">
            <a:xfrm>
              <a:off x="2544" y="1008"/>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9883" name="AutoShape 11"/>
            <p:cNvSpPr>
              <a:spLocks noChangeArrowheads="1"/>
            </p:cNvSpPr>
            <p:nvPr/>
          </p:nvSpPr>
          <p:spPr bwMode="auto">
            <a:xfrm>
              <a:off x="2208" y="2688"/>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9884" name="AutoShape 12"/>
            <p:cNvSpPr>
              <a:spLocks noChangeArrowheads="1"/>
            </p:cNvSpPr>
            <p:nvPr/>
          </p:nvSpPr>
          <p:spPr bwMode="auto">
            <a:xfrm>
              <a:off x="1728" y="1872"/>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9885" name="AutoShape 13"/>
            <p:cNvSpPr>
              <a:spLocks noChangeArrowheads="1"/>
            </p:cNvSpPr>
            <p:nvPr/>
          </p:nvSpPr>
          <p:spPr bwMode="auto">
            <a:xfrm>
              <a:off x="2064" y="1200"/>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79886" name="Text Box 14"/>
          <p:cNvSpPr txBox="1">
            <a:spLocks noChangeArrowheads="1"/>
          </p:cNvSpPr>
          <p:nvPr/>
        </p:nvSpPr>
        <p:spPr bwMode="auto">
          <a:xfrm>
            <a:off x="1828800" y="228600"/>
            <a:ext cx="54102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de-DE" sz="2400">
                <a:solidFill>
                  <a:srgbClr val="CC0000"/>
                </a:solidFill>
              </a:rPr>
              <a:t>Gradual depletion of insecticide</a:t>
            </a:r>
            <a:endParaRPr lang="en-GB" sz="2400">
              <a:solidFill>
                <a:srgbClr val="CC0000"/>
              </a:solidFill>
            </a:endParaRPr>
          </a:p>
        </p:txBody>
      </p:sp>
    </p:spTree>
    <p:extLst>
      <p:ext uri="{BB962C8B-B14F-4D97-AF65-F5344CB8AC3E}">
        <p14:creationId xmlns:p14="http://schemas.microsoft.com/office/powerpoint/2010/main" val="2260394987"/>
      </p:ext>
    </p:extLst>
  </p:cSld>
  <p:clrMapOvr>
    <a:masterClrMapping/>
  </p:clrMapOvr>
  <p:transition advTm="1000"/>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AutoShape 2"/>
          <p:cNvSpPr>
            <a:spLocks noChangeArrowheads="1"/>
          </p:cNvSpPr>
          <p:nvPr/>
        </p:nvSpPr>
        <p:spPr bwMode="auto">
          <a:xfrm>
            <a:off x="2819400" y="1676400"/>
            <a:ext cx="2895600" cy="2743200"/>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rgbClr val="FFCC00">
              <a:alpha val="50000"/>
            </a:srgbClr>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0899" name="Oval 3"/>
          <p:cNvSpPr>
            <a:spLocks noChangeArrowheads="1"/>
          </p:cNvSpPr>
          <p:nvPr/>
        </p:nvSpPr>
        <p:spPr bwMode="auto">
          <a:xfrm>
            <a:off x="3543300" y="2362200"/>
            <a:ext cx="1447800" cy="1371600"/>
          </a:xfrm>
          <a:prstGeom prst="ellipse">
            <a:avLst/>
          </a:prstGeom>
          <a:gradFill rotWithShape="0">
            <a:gsLst>
              <a:gs pos="0">
                <a:srgbClr val="FFFFFF"/>
              </a:gs>
              <a:gs pos="100000">
                <a:schemeClr val="accent2"/>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80900" name="Text Box 4"/>
          <p:cNvSpPr txBox="1">
            <a:spLocks noChangeArrowheads="1"/>
          </p:cNvSpPr>
          <p:nvPr/>
        </p:nvSpPr>
        <p:spPr bwMode="auto">
          <a:xfrm>
            <a:off x="1828800" y="228600"/>
            <a:ext cx="54102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de-DE" sz="2400">
                <a:solidFill>
                  <a:srgbClr val="CC0000"/>
                </a:solidFill>
              </a:rPr>
              <a:t>Gradual depletion of insecticide</a:t>
            </a:r>
            <a:endParaRPr lang="en-GB" sz="2400">
              <a:solidFill>
                <a:srgbClr val="CC0000"/>
              </a:solidFill>
            </a:endParaRPr>
          </a:p>
        </p:txBody>
      </p:sp>
    </p:spTree>
    <p:extLst>
      <p:ext uri="{BB962C8B-B14F-4D97-AF65-F5344CB8AC3E}">
        <p14:creationId xmlns:p14="http://schemas.microsoft.com/office/powerpoint/2010/main" val="132333829"/>
      </p:ext>
    </p:extLst>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467544" y="0"/>
            <a:ext cx="8229600" cy="1143000"/>
          </a:xfrm>
          <a:noFill/>
          <a:extLst>
            <a:ext uri="{91240B29-F687-4F45-9708-019B960494DF}">
              <a14:hiddenLine xmlns:a14="http://schemas.microsoft.com/office/drawing/2010/main" w="9525" cap="flat" cmpd="sng" algn="ctr">
                <a:solidFill>
                  <a:schemeClr val="tx1"/>
                </a:solidFill>
                <a:prstDash val="solid"/>
                <a:miter lim="800000"/>
                <a:headEnd/>
                <a:tailEnd/>
              </a14:hiddenLine>
            </a:ext>
          </a:extLst>
        </p:spPr>
        <p:txBody>
          <a:bodyPr/>
          <a:lstStyle/>
          <a:p>
            <a:pPr eaLnBrk="1" hangingPunct="1"/>
            <a:r>
              <a:rPr lang="en-US" b="1" dirty="0">
                <a:solidFill>
                  <a:srgbClr val="990033"/>
                </a:solidFill>
              </a:rPr>
              <a:t>Current LLIN Brands</a:t>
            </a:r>
          </a:p>
        </p:txBody>
      </p:sp>
      <p:graphicFrame>
        <p:nvGraphicFramePr>
          <p:cNvPr id="5" name="Table 4"/>
          <p:cNvGraphicFramePr>
            <a:graphicFrameLocks noGrp="1"/>
          </p:cNvGraphicFramePr>
          <p:nvPr>
            <p:extLst>
              <p:ext uri="{D42A27DB-BD31-4B8C-83A1-F6EECF244321}">
                <p14:modId xmlns:p14="http://schemas.microsoft.com/office/powerpoint/2010/main" val="281040396"/>
              </p:ext>
            </p:extLst>
          </p:nvPr>
        </p:nvGraphicFramePr>
        <p:xfrm>
          <a:off x="971599" y="1173872"/>
          <a:ext cx="7416823" cy="5245145"/>
        </p:xfrm>
        <a:graphic>
          <a:graphicData uri="http://schemas.openxmlformats.org/drawingml/2006/table">
            <a:tbl>
              <a:tblPr/>
              <a:tblGrid>
                <a:gridCol w="1352762">
                  <a:extLst>
                    <a:ext uri="{9D8B030D-6E8A-4147-A177-3AD203B41FA5}">
                      <a16:colId xmlns:a16="http://schemas.microsoft.com/office/drawing/2014/main" val="20000"/>
                    </a:ext>
                  </a:extLst>
                </a:gridCol>
                <a:gridCol w="1359885">
                  <a:extLst>
                    <a:ext uri="{9D8B030D-6E8A-4147-A177-3AD203B41FA5}">
                      <a16:colId xmlns:a16="http://schemas.microsoft.com/office/drawing/2014/main" val="20001"/>
                    </a:ext>
                  </a:extLst>
                </a:gridCol>
                <a:gridCol w="1297704">
                  <a:extLst>
                    <a:ext uri="{9D8B030D-6E8A-4147-A177-3AD203B41FA5}">
                      <a16:colId xmlns:a16="http://schemas.microsoft.com/office/drawing/2014/main" val="20002"/>
                    </a:ext>
                  </a:extLst>
                </a:gridCol>
                <a:gridCol w="1407648">
                  <a:extLst>
                    <a:ext uri="{9D8B030D-6E8A-4147-A177-3AD203B41FA5}">
                      <a16:colId xmlns:a16="http://schemas.microsoft.com/office/drawing/2014/main" val="20003"/>
                    </a:ext>
                  </a:extLst>
                </a:gridCol>
                <a:gridCol w="1998824">
                  <a:extLst>
                    <a:ext uri="{9D8B030D-6E8A-4147-A177-3AD203B41FA5}">
                      <a16:colId xmlns:a16="http://schemas.microsoft.com/office/drawing/2014/main" val="20004"/>
                    </a:ext>
                  </a:extLst>
                </a:gridCol>
              </a:tblGrid>
              <a:tr h="663789">
                <a:tc>
                  <a:txBody>
                    <a:bodyPr/>
                    <a:lstStyle/>
                    <a:p>
                      <a:pPr>
                        <a:spcAft>
                          <a:spcPts val="0"/>
                        </a:spcAft>
                      </a:pPr>
                      <a:r>
                        <a:rPr lang="en-US" sz="1200" b="1" noProof="0">
                          <a:effectLst/>
                          <a:latin typeface="Calibri"/>
                          <a:ea typeface="Times New Roman"/>
                          <a:cs typeface="Times New Roman"/>
                        </a:rPr>
                        <a:t> Net/Brand</a:t>
                      </a:r>
                      <a:endParaRPr lang="en-US" sz="1200" noProof="0">
                        <a:effectLst/>
                        <a:latin typeface="Times New Roman"/>
                        <a:ea typeface="Times New Roman"/>
                      </a:endParaRPr>
                    </a:p>
                  </a:txBody>
                  <a:tcPr marL="0" marR="0" marT="0" marB="0">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00"/>
                    </a:solidFill>
                  </a:tcPr>
                </a:tc>
                <a:tc>
                  <a:txBody>
                    <a:bodyPr/>
                    <a:lstStyle/>
                    <a:p>
                      <a:pPr>
                        <a:spcAft>
                          <a:spcPts val="0"/>
                        </a:spcAft>
                      </a:pPr>
                      <a:r>
                        <a:rPr lang="en-US" sz="1200" b="1" noProof="0">
                          <a:effectLst/>
                          <a:latin typeface="Calibri"/>
                          <a:ea typeface="Times New Roman"/>
                          <a:cs typeface="Times New Roman"/>
                        </a:rPr>
                        <a:t> Material</a:t>
                      </a:r>
                      <a:endParaRPr lang="en-US" sz="1200" noProof="0">
                        <a:effectLst/>
                        <a:latin typeface="Times New Roman"/>
                        <a:ea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00"/>
                    </a:solidFill>
                  </a:tcPr>
                </a:tc>
                <a:tc>
                  <a:txBody>
                    <a:bodyPr/>
                    <a:lstStyle/>
                    <a:p>
                      <a:pPr algn="ctr">
                        <a:spcAft>
                          <a:spcPts val="0"/>
                        </a:spcAft>
                      </a:pPr>
                      <a:r>
                        <a:rPr lang="en-US" sz="1200" b="1" noProof="0">
                          <a:effectLst/>
                          <a:latin typeface="Calibri"/>
                          <a:ea typeface="Times New Roman"/>
                          <a:cs typeface="Times New Roman"/>
                        </a:rPr>
                        <a:t>Denier (fiber strength)</a:t>
                      </a:r>
                      <a:endParaRPr lang="en-US" sz="1200" noProof="0">
                        <a:effectLst/>
                        <a:latin typeface="Times New Roman"/>
                        <a:ea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00"/>
                    </a:solidFill>
                  </a:tcPr>
                </a:tc>
                <a:tc>
                  <a:txBody>
                    <a:bodyPr/>
                    <a:lstStyle/>
                    <a:p>
                      <a:pPr algn="ctr">
                        <a:spcAft>
                          <a:spcPts val="0"/>
                        </a:spcAft>
                      </a:pPr>
                      <a:r>
                        <a:rPr lang="en-US" sz="1200" b="1" noProof="0">
                          <a:effectLst/>
                          <a:latin typeface="Calibri"/>
                          <a:ea typeface="Times New Roman"/>
                          <a:cs typeface="Times New Roman"/>
                        </a:rPr>
                        <a:t>Mesh</a:t>
                      </a:r>
                      <a:endParaRPr lang="en-US" sz="1200" noProof="0">
                        <a:effectLst/>
                        <a:latin typeface="Times New Roman"/>
                        <a:ea typeface="Times New Roman"/>
                      </a:endParaRPr>
                    </a:p>
                    <a:p>
                      <a:pPr algn="ctr">
                        <a:spcAft>
                          <a:spcPts val="0"/>
                        </a:spcAft>
                      </a:pPr>
                      <a:r>
                        <a:rPr lang="en-US" sz="1200" b="1" noProof="0">
                          <a:effectLst/>
                          <a:latin typeface="Calibri"/>
                          <a:ea typeface="Times New Roman"/>
                          <a:cs typeface="Times New Roman"/>
                        </a:rPr>
                        <a:t>holes/sqr inch</a:t>
                      </a:r>
                      <a:endParaRPr lang="en-US" sz="1200" noProof="0">
                        <a:effectLst/>
                        <a:latin typeface="Times New Roman"/>
                        <a:ea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00"/>
                    </a:solidFill>
                  </a:tcPr>
                </a:tc>
                <a:tc>
                  <a:txBody>
                    <a:bodyPr/>
                    <a:lstStyle/>
                    <a:p>
                      <a:pPr algn="ctr">
                        <a:spcAft>
                          <a:spcPts val="0"/>
                        </a:spcAft>
                      </a:pPr>
                      <a:r>
                        <a:rPr lang="en-US" sz="1200" b="1" noProof="0">
                          <a:effectLst/>
                          <a:latin typeface="Calibri"/>
                          <a:ea typeface="Times New Roman"/>
                          <a:cs typeface="Times New Roman"/>
                        </a:rPr>
                        <a:t>Insecticide mg/sqr m</a:t>
                      </a:r>
                      <a:endParaRPr lang="en-US" sz="1200" noProof="0">
                        <a:effectLst/>
                        <a:latin typeface="Times New Roman"/>
                        <a:ea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00"/>
                    </a:solidFill>
                  </a:tcPr>
                </a:tc>
                <a:extLst>
                  <a:ext uri="{0D108BD9-81ED-4DB2-BD59-A6C34878D82A}">
                    <a16:rowId xmlns:a16="http://schemas.microsoft.com/office/drawing/2014/main" val="10000"/>
                  </a:ext>
                </a:extLst>
              </a:tr>
              <a:tr h="344324">
                <a:tc>
                  <a:txBody>
                    <a:bodyPr/>
                    <a:lstStyle/>
                    <a:p>
                      <a:pPr>
                        <a:spcAft>
                          <a:spcPts val="0"/>
                        </a:spcAft>
                      </a:pPr>
                      <a:r>
                        <a:rPr lang="en-US" sz="1200" noProof="0">
                          <a:effectLst/>
                          <a:latin typeface="Calibri"/>
                          <a:ea typeface="Times New Roman"/>
                          <a:cs typeface="Times New Roman"/>
                        </a:rPr>
                        <a:t> Olyset Net</a:t>
                      </a:r>
                      <a:endParaRPr lang="en-US" sz="1200" noProof="0">
                        <a:effectLst/>
                        <a:latin typeface="Times New Roman"/>
                        <a:ea typeface="Times New Roman"/>
                      </a:endParaRPr>
                    </a:p>
                  </a:txBody>
                  <a:tcPr marL="0" marR="0" marT="0"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noProof="0">
                          <a:effectLst/>
                          <a:latin typeface="Calibri"/>
                          <a:ea typeface="Times New Roman"/>
                          <a:cs typeface="Times New Roman"/>
                        </a:rPr>
                        <a:t> Polyethylene</a:t>
                      </a:r>
                      <a:endParaRPr lang="en-US" sz="1200" noProof="0">
                        <a:effectLst/>
                        <a:latin typeface="Times New Roman"/>
                        <a:ea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noProof="0">
                          <a:effectLst/>
                          <a:latin typeface="Calibri"/>
                          <a:ea typeface="Times New Roman"/>
                          <a:cs typeface="Times New Roman"/>
                        </a:rPr>
                        <a:t>150</a:t>
                      </a:r>
                      <a:endParaRPr lang="en-US" sz="1200" noProof="0">
                        <a:effectLst/>
                        <a:latin typeface="Times New Roman"/>
                        <a:ea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noProof="0">
                          <a:effectLst/>
                          <a:latin typeface="Calibri"/>
                          <a:ea typeface="Times New Roman"/>
                          <a:cs typeface="Times New Roman"/>
                        </a:rPr>
                        <a:t>75</a:t>
                      </a:r>
                      <a:endParaRPr lang="en-US" sz="1200" noProof="0">
                        <a:effectLst/>
                        <a:latin typeface="Times New Roman"/>
                        <a:ea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noProof="0">
                          <a:effectLst/>
                          <a:latin typeface="Calibri"/>
                          <a:ea typeface="Times New Roman"/>
                          <a:cs typeface="Times New Roman"/>
                        </a:rPr>
                        <a:t>Permethrin</a:t>
                      </a:r>
                      <a:br>
                        <a:rPr lang="en-US" sz="1200" noProof="0">
                          <a:effectLst/>
                          <a:latin typeface="Calibri"/>
                          <a:ea typeface="Times New Roman"/>
                          <a:cs typeface="Times New Roman"/>
                        </a:rPr>
                      </a:br>
                      <a:r>
                        <a:rPr lang="en-US" sz="1200" noProof="0">
                          <a:effectLst/>
                          <a:latin typeface="Calibri"/>
                          <a:ea typeface="Times New Roman"/>
                          <a:cs typeface="Times New Roman"/>
                        </a:rPr>
                        <a:t>1000</a:t>
                      </a:r>
                      <a:endParaRPr lang="en-US" sz="1200" noProof="0">
                        <a:effectLst/>
                        <a:latin typeface="Times New Roman"/>
                        <a:ea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832386">
                <a:tc>
                  <a:txBody>
                    <a:bodyPr/>
                    <a:lstStyle/>
                    <a:p>
                      <a:pPr>
                        <a:spcAft>
                          <a:spcPts val="0"/>
                        </a:spcAft>
                      </a:pPr>
                      <a:r>
                        <a:rPr lang="en-US" sz="1200" noProof="0">
                          <a:effectLst/>
                          <a:latin typeface="Calibri"/>
                          <a:ea typeface="Times New Roman"/>
                          <a:cs typeface="Times New Roman"/>
                        </a:rPr>
                        <a:t> Duranet</a:t>
                      </a:r>
                      <a:endParaRPr lang="en-US" sz="1200" noProof="0">
                        <a:effectLst/>
                        <a:latin typeface="Times New Roman"/>
                        <a:ea typeface="Times New Roman"/>
                      </a:endParaRPr>
                    </a:p>
                    <a:p>
                      <a:pPr>
                        <a:spcAft>
                          <a:spcPts val="0"/>
                        </a:spcAft>
                      </a:pPr>
                      <a:r>
                        <a:rPr lang="en-US" sz="1200" noProof="0">
                          <a:effectLst/>
                          <a:latin typeface="Calibri"/>
                          <a:ea typeface="Times New Roman"/>
                          <a:cs typeface="Times New Roman"/>
                        </a:rPr>
                        <a:t> MAGNet</a:t>
                      </a:r>
                      <a:endParaRPr lang="en-US" sz="1200" noProof="0">
                        <a:effectLst/>
                        <a:latin typeface="Times New Roman"/>
                        <a:ea typeface="Times New Roman"/>
                      </a:endParaRPr>
                    </a:p>
                    <a:p>
                      <a:pPr>
                        <a:spcAft>
                          <a:spcPts val="0"/>
                        </a:spcAft>
                      </a:pPr>
                      <a:r>
                        <a:rPr lang="en-US" sz="1200" noProof="0">
                          <a:effectLst/>
                          <a:latin typeface="Calibri"/>
                          <a:ea typeface="Times New Roman"/>
                          <a:cs typeface="Times New Roman"/>
                        </a:rPr>
                        <a:t> Royal Sentry</a:t>
                      </a:r>
                    </a:p>
                    <a:p>
                      <a:pPr>
                        <a:spcAft>
                          <a:spcPts val="0"/>
                        </a:spcAft>
                      </a:pPr>
                      <a:r>
                        <a:rPr lang="en-US" sz="1200" noProof="0">
                          <a:effectLst/>
                          <a:latin typeface="Calibri"/>
                          <a:ea typeface="Times New Roman"/>
                          <a:cs typeface="Times New Roman"/>
                        </a:rPr>
                        <a:t> MiraNet</a:t>
                      </a:r>
                      <a:endParaRPr lang="en-US" sz="1200" noProof="0">
                        <a:effectLst/>
                        <a:latin typeface="Times New Roman"/>
                        <a:ea typeface="Times New Roman"/>
                      </a:endParaRPr>
                    </a:p>
                  </a:txBody>
                  <a:tcPr marL="0" marR="0" marT="0"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noProof="0">
                          <a:effectLst/>
                          <a:latin typeface="Calibri"/>
                          <a:ea typeface="Times New Roman"/>
                          <a:cs typeface="Times New Roman"/>
                        </a:rPr>
                        <a:t> Polyethylene</a:t>
                      </a:r>
                      <a:endParaRPr lang="en-US" sz="1200" noProof="0">
                        <a:effectLst/>
                        <a:latin typeface="Times New Roman"/>
                        <a:ea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noProof="0">
                          <a:effectLst/>
                          <a:latin typeface="Calibri"/>
                          <a:ea typeface="Times New Roman"/>
                          <a:cs typeface="Times New Roman"/>
                        </a:rPr>
                        <a:t>145</a:t>
                      </a:r>
                      <a:endParaRPr lang="en-US" sz="1200" noProof="0">
                        <a:effectLst/>
                        <a:latin typeface="Times New Roman"/>
                        <a:ea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noProof="0">
                          <a:effectLst/>
                          <a:latin typeface="Calibri"/>
                          <a:ea typeface="Times New Roman"/>
                          <a:cs typeface="Times New Roman"/>
                        </a:rPr>
                        <a:t>132</a:t>
                      </a:r>
                      <a:endParaRPr lang="en-US" sz="1200" noProof="0">
                        <a:effectLst/>
                        <a:latin typeface="Times New Roman"/>
                        <a:ea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noProof="0">
                          <a:effectLst/>
                          <a:latin typeface="Calibri"/>
                          <a:ea typeface="Times New Roman"/>
                          <a:cs typeface="Times New Roman"/>
                        </a:rPr>
                        <a:t>Alphacypermethrin</a:t>
                      </a:r>
                      <a:br>
                        <a:rPr lang="en-US" sz="1200" noProof="0">
                          <a:effectLst/>
                          <a:latin typeface="Calibri"/>
                          <a:ea typeface="Times New Roman"/>
                          <a:cs typeface="Times New Roman"/>
                        </a:rPr>
                      </a:br>
                      <a:r>
                        <a:rPr lang="en-US" sz="1200" noProof="0">
                          <a:effectLst/>
                          <a:latin typeface="Calibri"/>
                          <a:ea typeface="Times New Roman"/>
                          <a:cs typeface="Times New Roman"/>
                        </a:rPr>
                        <a:t>260</a:t>
                      </a:r>
                      <a:endParaRPr lang="en-US" sz="1200" noProof="0">
                        <a:effectLst/>
                        <a:latin typeface="Times New Roman"/>
                        <a:ea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586338">
                <a:tc>
                  <a:txBody>
                    <a:bodyPr/>
                    <a:lstStyle/>
                    <a:p>
                      <a:pPr>
                        <a:spcAft>
                          <a:spcPts val="0"/>
                        </a:spcAft>
                      </a:pPr>
                      <a:r>
                        <a:rPr lang="en-US" sz="1200" noProof="0">
                          <a:effectLst/>
                          <a:latin typeface="Calibri"/>
                          <a:ea typeface="Times New Roman"/>
                          <a:cs typeface="Times New Roman"/>
                        </a:rPr>
                        <a:t> Netprotect</a:t>
                      </a:r>
                      <a:br>
                        <a:rPr lang="en-US" sz="1200" noProof="0">
                          <a:effectLst/>
                          <a:latin typeface="Calibri"/>
                          <a:ea typeface="Times New Roman"/>
                          <a:cs typeface="Times New Roman"/>
                        </a:rPr>
                      </a:br>
                      <a:r>
                        <a:rPr lang="en-US" sz="1200" noProof="0">
                          <a:effectLst/>
                          <a:latin typeface="Calibri"/>
                          <a:ea typeface="Times New Roman"/>
                          <a:cs typeface="Times New Roman"/>
                        </a:rPr>
                        <a:t> IconLife</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aseline="0" noProof="0">
                          <a:effectLst/>
                          <a:latin typeface="+mn-lt"/>
                          <a:ea typeface="Times New Roman"/>
                          <a:cs typeface="Times New Roman"/>
                        </a:rPr>
                        <a:t> PandaNet 2.0</a:t>
                      </a:r>
                      <a:endParaRPr lang="en-US" sz="1200" noProof="0">
                        <a:effectLst/>
                        <a:latin typeface="Times New Roman"/>
                        <a:ea typeface="Times New Roman"/>
                      </a:endParaRPr>
                    </a:p>
                  </a:txBody>
                  <a:tcPr marL="0" marR="0" marT="0" marB="0">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noProof="0">
                          <a:effectLst/>
                          <a:latin typeface="Calibri"/>
                          <a:ea typeface="Times New Roman"/>
                          <a:cs typeface="Times New Roman"/>
                        </a:rPr>
                        <a:t> Polyethylene</a:t>
                      </a:r>
                      <a:endParaRPr lang="en-US" sz="1200" noProof="0">
                        <a:effectLst/>
                        <a:latin typeface="Times New Roman"/>
                        <a:ea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noProof="0">
                          <a:effectLst/>
                          <a:latin typeface="Calibri"/>
                          <a:ea typeface="Times New Roman"/>
                          <a:cs typeface="Times New Roman"/>
                        </a:rPr>
                        <a:t>100-115</a:t>
                      </a:r>
                      <a:endParaRPr lang="en-US" sz="1200" noProof="0">
                        <a:effectLst/>
                        <a:latin typeface="Times New Roman"/>
                        <a:ea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noProof="0">
                          <a:effectLst/>
                          <a:latin typeface="Calibri"/>
                          <a:ea typeface="Times New Roman"/>
                          <a:cs typeface="Times New Roman"/>
                        </a:rPr>
                        <a:t>136 &amp; 200</a:t>
                      </a:r>
                      <a:endParaRPr lang="en-US" sz="1200" noProof="0">
                        <a:effectLst/>
                        <a:latin typeface="Times New Roman"/>
                        <a:ea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noProof="0">
                          <a:effectLst/>
                          <a:latin typeface="Calibri"/>
                          <a:ea typeface="Times New Roman"/>
                          <a:cs typeface="Times New Roman"/>
                        </a:rPr>
                        <a:t>Deltamethrin</a:t>
                      </a:r>
                      <a:br>
                        <a:rPr lang="en-US" sz="1200" noProof="0">
                          <a:effectLst/>
                          <a:latin typeface="Calibri"/>
                          <a:ea typeface="Times New Roman"/>
                          <a:cs typeface="Times New Roman"/>
                        </a:rPr>
                      </a:br>
                      <a:r>
                        <a:rPr lang="en-US" sz="1200" noProof="0">
                          <a:effectLst/>
                          <a:latin typeface="Calibri"/>
                          <a:ea typeface="Times New Roman"/>
                          <a:cs typeface="Times New Roman"/>
                        </a:rPr>
                        <a:t>63</a:t>
                      </a:r>
                      <a:endParaRPr lang="en-US" sz="1200" noProof="0">
                        <a:effectLst/>
                        <a:latin typeface="Times New Roman"/>
                        <a:ea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578046">
                <a:tc>
                  <a:txBody>
                    <a:bodyPr/>
                    <a:lstStyle/>
                    <a:p>
                      <a:pPr>
                        <a:spcAft>
                          <a:spcPts val="0"/>
                        </a:spcAft>
                      </a:pPr>
                      <a:r>
                        <a:rPr lang="en-US" sz="1200" noProof="0">
                          <a:effectLst/>
                          <a:latin typeface="Calibri"/>
                          <a:ea typeface="Times New Roman"/>
                          <a:cs typeface="Times New Roman"/>
                        </a:rPr>
                        <a:t> Permanet 2.0</a:t>
                      </a:r>
                      <a:endParaRPr lang="en-US" sz="1200" noProof="0">
                        <a:effectLst/>
                        <a:latin typeface="Times New Roman"/>
                        <a:ea typeface="Times New Roman"/>
                      </a:endParaRPr>
                    </a:p>
                    <a:p>
                      <a:pPr>
                        <a:spcAft>
                          <a:spcPts val="0"/>
                        </a:spcAft>
                      </a:pPr>
                      <a:r>
                        <a:rPr lang="en-US" sz="1200" noProof="0">
                          <a:effectLst/>
                          <a:latin typeface="Calibri"/>
                          <a:ea typeface="Times New Roman"/>
                          <a:cs typeface="Times New Roman"/>
                        </a:rPr>
                        <a:t> Yorkool</a:t>
                      </a:r>
                    </a:p>
                    <a:p>
                      <a:pPr>
                        <a:spcAft>
                          <a:spcPts val="0"/>
                        </a:spcAft>
                      </a:pPr>
                      <a:r>
                        <a:rPr lang="en-US" sz="1200" baseline="0" noProof="0">
                          <a:effectLst/>
                          <a:latin typeface="Calibri"/>
                          <a:ea typeface="Times New Roman"/>
                          <a:cs typeface="Times New Roman"/>
                        </a:rPr>
                        <a:t> Yahe</a:t>
                      </a:r>
                      <a:endParaRPr lang="en-US" sz="1200" noProof="0">
                        <a:effectLst/>
                        <a:latin typeface="Times New Roman"/>
                        <a:ea typeface="Times New Roman"/>
                      </a:endParaRPr>
                    </a:p>
                  </a:txBody>
                  <a:tcPr marL="0" marR="0" marT="0"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noProof="0">
                          <a:effectLst/>
                          <a:latin typeface="Calibri"/>
                          <a:ea typeface="Times New Roman"/>
                          <a:cs typeface="Times New Roman"/>
                        </a:rPr>
                        <a:t> Polyester</a:t>
                      </a:r>
                      <a:endParaRPr lang="en-US" sz="1200" noProof="0">
                        <a:effectLst/>
                        <a:latin typeface="Times New Roman"/>
                        <a:ea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noProof="0">
                          <a:effectLst/>
                          <a:latin typeface="Calibri"/>
                          <a:ea typeface="Times New Roman"/>
                          <a:cs typeface="Times New Roman"/>
                        </a:rPr>
                        <a:t>75, 100</a:t>
                      </a:r>
                      <a:endParaRPr lang="en-US" sz="1200" noProof="0">
                        <a:effectLst/>
                        <a:latin typeface="Times New Roman"/>
                        <a:ea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noProof="0">
                          <a:effectLst/>
                          <a:latin typeface="Calibri"/>
                          <a:ea typeface="Times New Roman"/>
                          <a:cs typeface="Times New Roman"/>
                        </a:rPr>
                        <a:t>156-177</a:t>
                      </a:r>
                      <a:endParaRPr lang="en-US" sz="1200" noProof="0">
                        <a:effectLst/>
                        <a:latin typeface="Times New Roman"/>
                        <a:ea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noProof="0">
                          <a:effectLst/>
                          <a:latin typeface="Calibri"/>
                          <a:ea typeface="Times New Roman"/>
                          <a:cs typeface="Times New Roman"/>
                        </a:rPr>
                        <a:t>Deltamethrin</a:t>
                      </a:r>
                      <a:br>
                        <a:rPr lang="en-US" sz="1200" noProof="0">
                          <a:effectLst/>
                          <a:latin typeface="Calibri"/>
                          <a:ea typeface="Times New Roman"/>
                          <a:cs typeface="Times New Roman"/>
                        </a:rPr>
                      </a:br>
                      <a:r>
                        <a:rPr lang="en-US" sz="1200" noProof="0">
                          <a:effectLst/>
                          <a:latin typeface="Calibri"/>
                          <a:ea typeface="Times New Roman"/>
                          <a:cs typeface="Times New Roman"/>
                        </a:rPr>
                        <a:t>55</a:t>
                      </a:r>
                      <a:endParaRPr lang="en-US" sz="1200" noProof="0">
                        <a:effectLst/>
                        <a:latin typeface="Times New Roman"/>
                        <a:ea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430066">
                <a:tc>
                  <a:txBody>
                    <a:bodyPr/>
                    <a:lstStyle/>
                    <a:p>
                      <a:pPr>
                        <a:spcAft>
                          <a:spcPts val="0"/>
                        </a:spcAft>
                      </a:pPr>
                      <a:r>
                        <a:rPr lang="en-US" sz="1200" noProof="0">
                          <a:effectLst/>
                          <a:latin typeface="Calibri"/>
                          <a:ea typeface="Times New Roman"/>
                          <a:cs typeface="Times New Roman"/>
                        </a:rPr>
                        <a:t> Interceptor</a:t>
                      </a:r>
                    </a:p>
                    <a:p>
                      <a:pPr>
                        <a:spcAft>
                          <a:spcPts val="0"/>
                        </a:spcAft>
                      </a:pPr>
                      <a:r>
                        <a:rPr lang="en-US" sz="1200" baseline="0" noProof="0">
                          <a:effectLst/>
                          <a:latin typeface="Calibri"/>
                          <a:ea typeface="Times New Roman"/>
                          <a:cs typeface="Times New Roman"/>
                        </a:rPr>
                        <a:t> SafeNet</a:t>
                      </a:r>
                      <a:endParaRPr lang="en-US" sz="1200" noProof="0">
                        <a:effectLst/>
                        <a:latin typeface="Times New Roman"/>
                        <a:ea typeface="Times New Roman"/>
                      </a:endParaRPr>
                    </a:p>
                  </a:txBody>
                  <a:tcPr marL="0" marR="0" marT="0"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noProof="0">
                          <a:effectLst/>
                          <a:latin typeface="Calibri"/>
                          <a:ea typeface="Times New Roman"/>
                          <a:cs typeface="Times New Roman"/>
                        </a:rPr>
                        <a:t> Polyester</a:t>
                      </a:r>
                      <a:endParaRPr lang="en-US" sz="1200" noProof="0">
                        <a:effectLst/>
                        <a:latin typeface="Times New Roman"/>
                        <a:ea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noProof="0">
                          <a:effectLst/>
                          <a:latin typeface="Calibri"/>
                          <a:ea typeface="Times New Roman"/>
                          <a:cs typeface="Times New Roman"/>
                        </a:rPr>
                        <a:t>75, 100</a:t>
                      </a:r>
                      <a:endParaRPr lang="en-US" sz="1200" noProof="0">
                        <a:effectLst/>
                        <a:latin typeface="Times New Roman"/>
                        <a:ea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noProof="0">
                          <a:effectLst/>
                          <a:latin typeface="Calibri"/>
                          <a:ea typeface="Times New Roman"/>
                          <a:cs typeface="Times New Roman"/>
                        </a:rPr>
                        <a:t>156-177</a:t>
                      </a:r>
                      <a:endParaRPr lang="en-US" sz="1200" noProof="0">
                        <a:effectLst/>
                        <a:latin typeface="Times New Roman"/>
                        <a:ea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noProof="0">
                          <a:effectLst/>
                          <a:latin typeface="Calibri"/>
                          <a:ea typeface="Times New Roman"/>
                          <a:cs typeface="Times New Roman"/>
                        </a:rPr>
                        <a:t>Alphacypermethrin</a:t>
                      </a:r>
                      <a:br>
                        <a:rPr lang="en-US" sz="1200" noProof="0">
                          <a:effectLst/>
                          <a:latin typeface="Calibri"/>
                          <a:ea typeface="Times New Roman"/>
                          <a:cs typeface="Times New Roman"/>
                        </a:rPr>
                      </a:br>
                      <a:r>
                        <a:rPr lang="en-US" sz="1200" noProof="0">
                          <a:effectLst/>
                          <a:latin typeface="Calibri"/>
                          <a:ea typeface="Times New Roman"/>
                          <a:cs typeface="Times New Roman"/>
                        </a:rPr>
                        <a:t>200</a:t>
                      </a:r>
                      <a:endParaRPr lang="en-US" sz="1200" noProof="0">
                        <a:effectLst/>
                        <a:latin typeface="Times New Roman"/>
                        <a:ea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r h="360040">
                <a:tc>
                  <a:txBody>
                    <a:bodyPr/>
                    <a:lstStyle/>
                    <a:p>
                      <a:pPr>
                        <a:spcAft>
                          <a:spcPts val="0"/>
                        </a:spcAft>
                      </a:pPr>
                      <a:r>
                        <a:rPr lang="en-US" sz="1200" noProof="0">
                          <a:effectLst/>
                          <a:latin typeface="Calibri"/>
                          <a:ea typeface="Times New Roman"/>
                          <a:cs typeface="Times New Roman"/>
                        </a:rPr>
                        <a:t> Dawa Plus 2.0</a:t>
                      </a:r>
                      <a:endParaRPr lang="en-US" sz="1200" noProof="0">
                        <a:effectLst/>
                        <a:latin typeface="Times New Roman"/>
                        <a:ea typeface="Times New Roman"/>
                      </a:endParaRPr>
                    </a:p>
                  </a:txBody>
                  <a:tcPr marL="0" marR="0" marT="0"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noProof="0">
                          <a:effectLst/>
                          <a:latin typeface="Calibri"/>
                          <a:ea typeface="Times New Roman"/>
                          <a:cs typeface="Times New Roman"/>
                        </a:rPr>
                        <a:t> Polyester</a:t>
                      </a:r>
                      <a:endParaRPr lang="en-US" sz="1200" noProof="0">
                        <a:effectLst/>
                        <a:latin typeface="Times New Roman"/>
                        <a:ea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noProof="0">
                          <a:effectLst/>
                          <a:latin typeface="Calibri"/>
                          <a:ea typeface="Times New Roman"/>
                          <a:cs typeface="Times New Roman"/>
                        </a:rPr>
                        <a:t>75, 100, 150</a:t>
                      </a:r>
                      <a:endParaRPr lang="en-US" sz="1200" noProof="0">
                        <a:effectLst/>
                        <a:latin typeface="Times New Roman"/>
                        <a:ea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noProof="0">
                          <a:effectLst/>
                          <a:latin typeface="Calibri"/>
                          <a:ea typeface="Times New Roman"/>
                          <a:cs typeface="Times New Roman"/>
                        </a:rPr>
                        <a:t>156-177</a:t>
                      </a:r>
                      <a:endParaRPr lang="en-US" sz="1200" noProof="0">
                        <a:effectLst/>
                        <a:latin typeface="Times New Roman"/>
                        <a:ea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noProof="0">
                          <a:effectLst/>
                          <a:latin typeface="Calibri"/>
                          <a:ea typeface="Times New Roman"/>
                          <a:cs typeface="Times New Roman"/>
                        </a:rPr>
                        <a:t>Deltamethrin</a:t>
                      </a:r>
                      <a:br>
                        <a:rPr lang="en-US" sz="1200" noProof="0">
                          <a:effectLst/>
                          <a:latin typeface="Calibri"/>
                          <a:ea typeface="Times New Roman"/>
                          <a:cs typeface="Times New Roman"/>
                        </a:rPr>
                      </a:br>
                      <a:r>
                        <a:rPr lang="en-US" sz="1200" noProof="0">
                          <a:effectLst/>
                          <a:latin typeface="Calibri"/>
                          <a:ea typeface="Times New Roman"/>
                          <a:cs typeface="Times New Roman"/>
                        </a:rPr>
                        <a:t>80</a:t>
                      </a:r>
                      <a:endParaRPr lang="en-US" sz="1200" noProof="0">
                        <a:effectLst/>
                        <a:latin typeface="Times New Roman"/>
                        <a:ea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6"/>
                  </a:ext>
                </a:extLst>
              </a:tr>
              <a:tr h="282312">
                <a:tc>
                  <a:txBody>
                    <a:bodyPr/>
                    <a:lstStyle/>
                    <a:p>
                      <a:pPr>
                        <a:spcAft>
                          <a:spcPts val="0"/>
                        </a:spcAft>
                      </a:pPr>
                      <a:r>
                        <a:rPr lang="en-US" sz="1200" noProof="0">
                          <a:effectLst/>
                          <a:latin typeface="Calibri"/>
                          <a:ea typeface="Times New Roman"/>
                          <a:cs typeface="Times New Roman"/>
                        </a:rPr>
                        <a:t> LifeNet</a:t>
                      </a:r>
                      <a:endParaRPr lang="en-US" sz="1200" noProof="0">
                        <a:effectLst/>
                        <a:latin typeface="Times New Roman"/>
                        <a:ea typeface="Times New Roman"/>
                      </a:endParaRPr>
                    </a:p>
                  </a:txBody>
                  <a:tcPr marL="0" marR="0" marT="0"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noProof="0">
                          <a:effectLst/>
                          <a:latin typeface="Calibri"/>
                          <a:ea typeface="Times New Roman"/>
                          <a:cs typeface="Times New Roman"/>
                        </a:rPr>
                        <a:t> Polypropylene</a:t>
                      </a:r>
                      <a:endParaRPr lang="en-US" sz="1200" noProof="0">
                        <a:effectLst/>
                        <a:latin typeface="Times New Roman"/>
                        <a:ea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noProof="0">
                          <a:effectLst/>
                          <a:latin typeface="Calibri"/>
                          <a:ea typeface="Times New Roman"/>
                          <a:cs typeface="Times New Roman"/>
                        </a:rPr>
                        <a:t>110</a:t>
                      </a:r>
                      <a:endParaRPr lang="en-US" sz="1200" noProof="0">
                        <a:effectLst/>
                        <a:latin typeface="Times New Roman"/>
                        <a:ea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noProof="0">
                          <a:effectLst/>
                          <a:latin typeface="Calibri"/>
                          <a:ea typeface="Times New Roman"/>
                          <a:cs typeface="Times New Roman"/>
                        </a:rPr>
                        <a:t>156</a:t>
                      </a:r>
                      <a:endParaRPr lang="en-US" sz="1200" noProof="0">
                        <a:effectLst/>
                        <a:latin typeface="Times New Roman"/>
                        <a:ea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noProof="0">
                          <a:effectLst/>
                          <a:latin typeface="Calibri"/>
                          <a:ea typeface="Times New Roman"/>
                          <a:cs typeface="Times New Roman"/>
                        </a:rPr>
                        <a:t>Deltamethrin</a:t>
                      </a:r>
                      <a:br>
                        <a:rPr lang="en-US" sz="1200" noProof="0">
                          <a:effectLst/>
                          <a:latin typeface="Calibri"/>
                          <a:ea typeface="Times New Roman"/>
                          <a:cs typeface="Times New Roman"/>
                        </a:rPr>
                      </a:br>
                      <a:r>
                        <a:rPr lang="en-US" sz="1200" noProof="0">
                          <a:effectLst/>
                          <a:latin typeface="Calibri"/>
                          <a:ea typeface="Times New Roman"/>
                          <a:cs typeface="Times New Roman"/>
                        </a:rPr>
                        <a:t>340</a:t>
                      </a:r>
                      <a:endParaRPr lang="en-US" sz="1200" noProof="0">
                        <a:effectLst/>
                        <a:latin typeface="Times New Roman"/>
                        <a:ea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7"/>
                  </a:ext>
                </a:extLst>
              </a:tr>
              <a:tr h="348600">
                <a:tc>
                  <a:txBody>
                    <a:bodyPr/>
                    <a:lstStyle/>
                    <a:p>
                      <a:pPr>
                        <a:spcAft>
                          <a:spcPts val="0"/>
                        </a:spcAft>
                      </a:pPr>
                      <a:r>
                        <a:rPr lang="en-US" sz="1200" baseline="0" noProof="0">
                          <a:effectLst/>
                          <a:latin typeface="+mj-lt"/>
                          <a:ea typeface="Times New Roman"/>
                        </a:rPr>
                        <a:t> Olyset Plus</a:t>
                      </a:r>
                      <a:endParaRPr lang="en-US" sz="1200" noProof="0">
                        <a:effectLst/>
                        <a:latin typeface="+mj-lt"/>
                        <a:ea typeface="Times New Roman"/>
                      </a:endParaRPr>
                    </a:p>
                  </a:txBody>
                  <a:tcPr marL="0" marR="0" marT="0"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noProof="0">
                          <a:effectLst/>
                          <a:latin typeface="+mj-lt"/>
                          <a:ea typeface="Times New Roman"/>
                          <a:cs typeface="Times New Roman"/>
                        </a:rPr>
                        <a:t> Polyethylene</a:t>
                      </a:r>
                      <a:endParaRPr lang="en-US" sz="1200" noProof="0">
                        <a:effectLst/>
                        <a:latin typeface="+mj-lt"/>
                        <a:ea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noProof="0">
                          <a:effectLst/>
                          <a:latin typeface="+mj-lt"/>
                          <a:ea typeface="Times New Roman"/>
                        </a:rPr>
                        <a:t>150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noProof="0">
                          <a:effectLst/>
                          <a:latin typeface="+mj-lt"/>
                          <a:ea typeface="Times New Roman"/>
                        </a:rPr>
                        <a:t>80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noProof="0">
                          <a:effectLst/>
                          <a:latin typeface="+mj-lt"/>
                          <a:ea typeface="Times New Roman"/>
                        </a:rPr>
                        <a:t>Permethrin</a:t>
                      </a:r>
                      <a:r>
                        <a:rPr lang="en-US" sz="1200" baseline="0" noProof="0">
                          <a:effectLst/>
                          <a:latin typeface="+mj-lt"/>
                          <a:ea typeface="Times New Roman"/>
                        </a:rPr>
                        <a:t> and PBO</a:t>
                      </a:r>
                      <a:endParaRPr lang="en-US" sz="1200" noProof="0">
                        <a:effectLst/>
                        <a:latin typeface="+mj-lt"/>
                        <a:ea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8"/>
                  </a:ext>
                </a:extLst>
              </a:tr>
              <a:tr h="342880">
                <a:tc>
                  <a:txBody>
                    <a:bodyPr/>
                    <a:lstStyle/>
                    <a:p>
                      <a:pPr>
                        <a:spcAft>
                          <a:spcPts val="0"/>
                        </a:spcAft>
                      </a:pPr>
                      <a:r>
                        <a:rPr lang="en-US" sz="1200" noProof="0">
                          <a:effectLst/>
                          <a:latin typeface="+mj-lt"/>
                          <a:ea typeface="Times New Roman"/>
                        </a:rPr>
                        <a:t> PermaNet </a:t>
                      </a:r>
                      <a:r>
                        <a:rPr lang="en-US" sz="1200" baseline="0" noProof="0">
                          <a:effectLst/>
                          <a:latin typeface="+mj-lt"/>
                          <a:ea typeface="Times New Roman"/>
                        </a:rPr>
                        <a:t>3.0</a:t>
                      </a:r>
                      <a:endParaRPr lang="en-US" sz="1200" noProof="0">
                        <a:effectLst/>
                        <a:latin typeface="+mj-lt"/>
                        <a:ea typeface="Times New Roman"/>
                      </a:endParaRPr>
                    </a:p>
                  </a:txBody>
                  <a:tcPr marL="0" marR="0" marT="0"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200" noProof="0">
                          <a:effectLst/>
                          <a:latin typeface="+mj-lt"/>
                          <a:ea typeface="Times New Roman"/>
                        </a:rPr>
                        <a:t> Polyester</a:t>
                      </a:r>
                      <a:r>
                        <a:rPr lang="en-US" sz="1200" baseline="0" noProof="0">
                          <a:effectLst/>
                          <a:latin typeface="+mj-lt"/>
                          <a:ea typeface="Times New Roman"/>
                        </a:rPr>
                        <a:t> (sides) &amp; polyethylene (roof)</a:t>
                      </a:r>
                      <a:endParaRPr lang="en-US" sz="1200" noProof="0">
                        <a:effectLst/>
                        <a:latin typeface="+mj-lt"/>
                        <a:ea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noProof="0">
                          <a:effectLst/>
                          <a:latin typeface="+mj-lt"/>
                          <a:ea typeface="Times New Roman"/>
                        </a:rPr>
                        <a:t>75, 100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noProof="0">
                          <a:effectLst/>
                          <a:latin typeface="+mn-lt"/>
                          <a:ea typeface="Times New Roman"/>
                          <a:cs typeface="Times New Roman"/>
                        </a:rPr>
                        <a:t>156-177</a:t>
                      </a:r>
                      <a:endParaRPr lang="en-US" sz="1200" noProof="0">
                        <a:effectLst/>
                        <a:latin typeface="+mj-lt"/>
                        <a:ea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200" noProof="0">
                          <a:effectLst/>
                          <a:latin typeface="+mj-lt"/>
                          <a:ea typeface="Times New Roman"/>
                        </a:rPr>
                        <a:t>Deltamethrin and PBO</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9"/>
                  </a:ext>
                </a:extLst>
              </a:tr>
              <a:tr h="342880">
                <a:tc>
                  <a:txBody>
                    <a:bodyPr/>
                    <a:lstStyle/>
                    <a:p>
                      <a:pPr>
                        <a:spcAft>
                          <a:spcPts val="0"/>
                        </a:spcAft>
                      </a:pPr>
                      <a:r>
                        <a:rPr lang="en-US" sz="1200" noProof="0">
                          <a:effectLst/>
                          <a:latin typeface="+mj-lt"/>
                          <a:ea typeface="Times New Roman"/>
                        </a:rPr>
                        <a:t> Veeralin</a:t>
                      </a:r>
                    </a:p>
                  </a:txBody>
                  <a:tcPr marL="0" marR="0" marT="0" marB="0" anchor="ctr">
                    <a:lnL w="190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spcAft>
                          <a:spcPts val="0"/>
                        </a:spcAft>
                      </a:pPr>
                      <a:r>
                        <a:rPr lang="en-US" sz="1200" noProof="0"/>
                        <a:t> Polyethylene </a:t>
                      </a:r>
                      <a:endParaRPr lang="en-US" sz="1200" noProof="0">
                        <a:effectLst/>
                        <a:latin typeface="+mj-lt"/>
                        <a:ea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r>
                        <a:rPr lang="en-US" sz="1200" noProof="0">
                          <a:effectLst/>
                          <a:latin typeface="+mj-lt"/>
                          <a:ea typeface="Times New Roman"/>
                        </a:rPr>
                        <a:t>130</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1200" noProof="0">
                        <a:effectLst/>
                        <a:latin typeface="+mj-lt"/>
                        <a:ea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ctr">
                        <a:spcAft>
                          <a:spcPts val="0"/>
                        </a:spcAft>
                      </a:pPr>
                      <a:r>
                        <a:rPr lang="en-US" sz="1200" noProof="0" dirty="0"/>
                        <a:t>Alpha-cypermethrin and PBO </a:t>
                      </a:r>
                      <a:endParaRPr lang="en-US" sz="1200" noProof="0" dirty="0">
                        <a:effectLst/>
                        <a:latin typeface="+mj-lt"/>
                        <a:ea typeface="Times New Roman"/>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0"/>
                  </a:ext>
                </a:extLst>
              </a:tr>
            </a:tbl>
          </a:graphicData>
        </a:graphic>
      </p:graphicFrame>
      <p:sp>
        <p:nvSpPr>
          <p:cNvPr id="7" name="Rectangle 2"/>
          <p:cNvSpPr>
            <a:spLocks noChangeArrowheads="1"/>
          </p:cNvSpPr>
          <p:nvPr/>
        </p:nvSpPr>
        <p:spPr bwMode="auto">
          <a:xfrm>
            <a:off x="1933575" y="2245797"/>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chemeClr val="tx1"/>
              </a:solidFill>
              <a:effectLst/>
              <a:latin typeface="+mj-lt"/>
              <a:cs typeface="Arial" pitchFamily="34" charset="0"/>
            </a:endParaRPr>
          </a:p>
        </p:txBody>
      </p:sp>
    </p:spTree>
    <p:extLst>
      <p:ext uri="{BB962C8B-B14F-4D97-AF65-F5344CB8AC3E}">
        <p14:creationId xmlns:p14="http://schemas.microsoft.com/office/powerpoint/2010/main" val="1870991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467544" y="0"/>
            <a:ext cx="8229600" cy="1143000"/>
          </a:xfrm>
          <a:noFill/>
          <a:extLst>
            <a:ext uri="{91240B29-F687-4F45-9708-019B960494DF}">
              <a14:hiddenLine xmlns:a14="http://schemas.microsoft.com/office/drawing/2010/main" w="9525" cap="flat" cmpd="sng" algn="ctr">
                <a:solidFill>
                  <a:schemeClr val="tx1"/>
                </a:solidFill>
                <a:prstDash val="solid"/>
                <a:miter lim="800000"/>
                <a:headEnd/>
                <a:tailEnd/>
              </a14:hiddenLine>
            </a:ext>
          </a:extLst>
        </p:spPr>
        <p:txBody>
          <a:bodyPr/>
          <a:lstStyle/>
          <a:p>
            <a:pPr eaLnBrk="1" hangingPunct="1"/>
            <a:r>
              <a:rPr lang="en-US" b="1" dirty="0">
                <a:solidFill>
                  <a:srgbClr val="990033"/>
                </a:solidFill>
              </a:rPr>
              <a:t>Current LLIN Brands</a:t>
            </a:r>
          </a:p>
        </p:txBody>
      </p:sp>
      <p:sp>
        <p:nvSpPr>
          <p:cNvPr id="6" name="Rectangle 3"/>
          <p:cNvSpPr txBox="1">
            <a:spLocks noChangeArrowheads="1"/>
          </p:cNvSpPr>
          <p:nvPr/>
        </p:nvSpPr>
        <p:spPr bwMode="auto">
          <a:xfrm>
            <a:off x="323528" y="1196752"/>
            <a:ext cx="8569325" cy="16561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eaLnBrk="1" hangingPunct="1">
              <a:buClr>
                <a:srgbClr val="C00000"/>
              </a:buClr>
              <a:buFont typeface="Wingdings" pitchFamily="2" charset="2"/>
              <a:buChar char="§"/>
            </a:pPr>
            <a:r>
              <a:rPr lang="en-GB" dirty="0">
                <a:latin typeface="+mj-lt"/>
              </a:rPr>
              <a:t>Given high loading doses in newer LLIN insecticide effect expected to last &gt; 3yrs</a:t>
            </a:r>
          </a:p>
        </p:txBody>
      </p:sp>
      <p:pic>
        <p:nvPicPr>
          <p:cNvPr id="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7584" y="2313465"/>
            <a:ext cx="7666286" cy="46779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354229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9443" y="292347"/>
            <a:ext cx="9252520" cy="707886"/>
          </a:xfrm>
          <a:prstGeom prst="rect">
            <a:avLst/>
          </a:prstGeom>
          <a:noFill/>
        </p:spPr>
        <p:txBody>
          <a:bodyPr wrap="square" rtlCol="0">
            <a:spAutoFit/>
          </a:bodyPr>
          <a:lstStyle/>
          <a:p>
            <a:pPr algn="ctr"/>
            <a:r>
              <a:rPr lang="en-US" sz="4000" b="1" dirty="0">
                <a:solidFill>
                  <a:srgbClr val="C00000"/>
                </a:solidFill>
                <a:latin typeface="+mj-lt"/>
              </a:rPr>
              <a:t>Overview</a:t>
            </a:r>
          </a:p>
        </p:txBody>
      </p:sp>
      <p:sp>
        <p:nvSpPr>
          <p:cNvPr id="48" name="Content Placeholder 5"/>
          <p:cNvSpPr>
            <a:spLocks noGrp="1"/>
          </p:cNvSpPr>
          <p:nvPr>
            <p:ph idx="1"/>
          </p:nvPr>
        </p:nvSpPr>
        <p:spPr>
          <a:xfrm>
            <a:off x="395536" y="1556792"/>
            <a:ext cx="8229600" cy="4824536"/>
          </a:xfrm>
        </p:spPr>
        <p:txBody>
          <a:bodyPr>
            <a:normAutofit/>
          </a:bodyPr>
          <a:lstStyle/>
          <a:p>
            <a:pPr>
              <a:buClr>
                <a:srgbClr val="C00000"/>
              </a:buClr>
              <a:buFont typeface="Wingdings" pitchFamily="2" charset="2"/>
              <a:buChar char="§"/>
            </a:pPr>
            <a:r>
              <a:rPr lang="en-US" dirty="0">
                <a:latin typeface="+mj-lt"/>
              </a:rPr>
              <a:t>Some background on malaria prevention with LLIN</a:t>
            </a:r>
          </a:p>
          <a:p>
            <a:pPr>
              <a:buClr>
                <a:srgbClr val="C00000"/>
              </a:buClr>
              <a:buFont typeface="Wingdings" pitchFamily="2" charset="2"/>
              <a:buChar char="§"/>
            </a:pPr>
            <a:r>
              <a:rPr lang="en-US" dirty="0">
                <a:latin typeface="+mj-lt"/>
              </a:rPr>
              <a:t>Why is LLIN durability important?</a:t>
            </a:r>
          </a:p>
          <a:p>
            <a:pPr>
              <a:buClr>
                <a:srgbClr val="C00000"/>
              </a:buClr>
              <a:buFont typeface="Wingdings" pitchFamily="2" charset="2"/>
              <a:buChar char="§"/>
            </a:pPr>
            <a:r>
              <a:rPr lang="en-US" dirty="0">
                <a:latin typeface="+mj-lt"/>
              </a:rPr>
              <a:t>What is durability?</a:t>
            </a:r>
          </a:p>
          <a:p>
            <a:pPr>
              <a:buClr>
                <a:srgbClr val="C00000"/>
              </a:buClr>
              <a:buFont typeface="Wingdings" pitchFamily="2" charset="2"/>
              <a:buChar char="§"/>
            </a:pPr>
            <a:r>
              <a:rPr lang="en-US" dirty="0">
                <a:latin typeface="+mj-lt"/>
              </a:rPr>
              <a:t>How to measure it?</a:t>
            </a:r>
          </a:p>
          <a:p>
            <a:pPr>
              <a:buClr>
                <a:srgbClr val="C00000"/>
              </a:buClr>
              <a:buFont typeface="Wingdings" pitchFamily="2" charset="2"/>
              <a:buChar char="§"/>
            </a:pPr>
            <a:r>
              <a:rPr lang="en-US" dirty="0">
                <a:latin typeface="+mj-lt"/>
              </a:rPr>
              <a:t>Why this study?</a:t>
            </a:r>
          </a:p>
        </p:txBody>
      </p:sp>
    </p:spTree>
    <p:extLst>
      <p:ext uri="{BB962C8B-B14F-4D97-AF65-F5344CB8AC3E}">
        <p14:creationId xmlns:p14="http://schemas.microsoft.com/office/powerpoint/2010/main" val="104163698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467544" y="0"/>
            <a:ext cx="8229600" cy="1143000"/>
          </a:xfrm>
          <a:noFill/>
          <a:extLst>
            <a:ext uri="{91240B29-F687-4F45-9708-019B960494DF}">
              <a14:hiddenLine xmlns:a14="http://schemas.microsoft.com/office/drawing/2010/main" w="9525" cap="flat" cmpd="sng" algn="ctr">
                <a:solidFill>
                  <a:schemeClr val="tx1"/>
                </a:solidFill>
                <a:prstDash val="solid"/>
                <a:miter lim="800000"/>
                <a:headEnd/>
                <a:tailEnd/>
              </a14:hiddenLine>
            </a:ext>
          </a:extLst>
        </p:spPr>
        <p:txBody>
          <a:bodyPr/>
          <a:lstStyle/>
          <a:p>
            <a:pPr eaLnBrk="1" hangingPunct="1"/>
            <a:r>
              <a:rPr lang="en-US" b="1" dirty="0">
                <a:solidFill>
                  <a:srgbClr val="990033"/>
                </a:solidFill>
              </a:rPr>
              <a:t>How to identify an LLIN</a:t>
            </a:r>
          </a:p>
        </p:txBody>
      </p:sp>
      <p:sp>
        <p:nvSpPr>
          <p:cNvPr id="6" name="Rectangle 3"/>
          <p:cNvSpPr txBox="1">
            <a:spLocks noChangeArrowheads="1"/>
          </p:cNvSpPr>
          <p:nvPr/>
        </p:nvSpPr>
        <p:spPr bwMode="auto">
          <a:xfrm>
            <a:off x="323528" y="1196752"/>
            <a:ext cx="8569325" cy="16561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eaLnBrk="1" hangingPunct="1">
              <a:buClr>
                <a:srgbClr val="C00000"/>
              </a:buClr>
              <a:buFont typeface="Wingdings" pitchFamily="2" charset="2"/>
              <a:buChar char="§"/>
            </a:pPr>
            <a:r>
              <a:rPr lang="en-GB" dirty="0">
                <a:latin typeface="+mj-lt"/>
              </a:rPr>
              <a:t>Since you cannot see the insecticide, the only way to identify an LLIN is by its brand label !!!! </a:t>
            </a:r>
          </a:p>
        </p:txBody>
      </p:sp>
      <p:pic>
        <p:nvPicPr>
          <p:cNvPr id="717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99592" y="3284984"/>
            <a:ext cx="3151850" cy="23762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 name="Picture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076057" y="3099792"/>
            <a:ext cx="3312368" cy="2484275"/>
          </a:xfrm>
          <a:prstGeom prst="rect">
            <a:avLst/>
          </a:prstGeom>
        </p:spPr>
      </p:pic>
    </p:spTree>
    <p:extLst>
      <p:ext uri="{BB962C8B-B14F-4D97-AF65-F5344CB8AC3E}">
        <p14:creationId xmlns:p14="http://schemas.microsoft.com/office/powerpoint/2010/main" val="67284811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xfrm>
            <a:off x="395536" y="2348880"/>
            <a:ext cx="8229600" cy="707886"/>
          </a:xfrm>
          <a:noFill/>
        </p:spPr>
        <p:txBody>
          <a:bodyPr wrap="square" rtlCol="0">
            <a:spAutoFit/>
          </a:bodyPr>
          <a:lstStyle/>
          <a:p>
            <a:r>
              <a:rPr lang="es-ES" sz="4000" b="1" dirty="0">
                <a:solidFill>
                  <a:srgbClr val="C00000"/>
                </a:solidFill>
                <a:ea typeface="+mn-ea"/>
                <a:cs typeface="+mn-cs"/>
              </a:rPr>
              <a:t>Net and LLIN </a:t>
            </a:r>
            <a:r>
              <a:rPr lang="en-US" sz="4000" b="1" dirty="0">
                <a:solidFill>
                  <a:srgbClr val="C00000"/>
                </a:solidFill>
                <a:ea typeface="+mn-ea"/>
                <a:cs typeface="+mn-cs"/>
              </a:rPr>
              <a:t>durability</a:t>
            </a:r>
          </a:p>
        </p:txBody>
      </p:sp>
    </p:spTree>
    <p:extLst>
      <p:ext uri="{BB962C8B-B14F-4D97-AF65-F5344CB8AC3E}">
        <p14:creationId xmlns:p14="http://schemas.microsoft.com/office/powerpoint/2010/main" val="154813191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468313" y="217557"/>
            <a:ext cx="8229600" cy="707886"/>
          </a:xfrm>
          <a:noFill/>
        </p:spPr>
        <p:txBody>
          <a:bodyPr vert="horz" wrap="square" lIns="91440" tIns="45720" rIns="91440" bIns="45720" rtlCol="0" anchor="ctr">
            <a:spAutoFit/>
          </a:bodyPr>
          <a:lstStyle/>
          <a:p>
            <a:r>
              <a:rPr lang="es-ES" sz="4000" b="1">
                <a:solidFill>
                  <a:srgbClr val="C00000"/>
                </a:solidFill>
                <a:ea typeface="+mn-ea"/>
                <a:cs typeface="+mn-cs"/>
              </a:rPr>
              <a:t>Stress on net varies</a:t>
            </a:r>
            <a:endParaRPr lang="en-US" sz="4000" b="1">
              <a:solidFill>
                <a:srgbClr val="C00000"/>
              </a:solidFill>
              <a:ea typeface="+mn-ea"/>
              <a:cs typeface="+mn-cs"/>
            </a:endParaRPr>
          </a:p>
        </p:txBody>
      </p:sp>
      <p:sp>
        <p:nvSpPr>
          <p:cNvPr id="6147" name="Rectangle 3"/>
          <p:cNvSpPr>
            <a:spLocks noGrp="1" noChangeArrowheads="1"/>
          </p:cNvSpPr>
          <p:nvPr>
            <p:ph type="body" idx="1"/>
          </p:nvPr>
        </p:nvSpPr>
        <p:spPr>
          <a:xfrm>
            <a:off x="755650" y="1268413"/>
            <a:ext cx="7921625" cy="2736850"/>
          </a:xfrm>
        </p:spPr>
        <p:txBody>
          <a:bodyPr/>
          <a:lstStyle/>
          <a:p>
            <a:pPr marL="609600" indent="-609600">
              <a:buClr>
                <a:schemeClr val="accent2"/>
              </a:buClr>
            </a:pPr>
            <a:r>
              <a:rPr lang="en-GB">
                <a:latin typeface="+mj-lt"/>
              </a:rPr>
              <a:t>Between regions (environment)</a:t>
            </a:r>
          </a:p>
          <a:p>
            <a:pPr marL="609600" indent="-609600">
              <a:buClr>
                <a:schemeClr val="accent2"/>
              </a:buClr>
            </a:pPr>
            <a:r>
              <a:rPr lang="en-GB">
                <a:latin typeface="+mj-lt"/>
              </a:rPr>
              <a:t>Between households (socio-economic)</a:t>
            </a:r>
          </a:p>
          <a:p>
            <a:pPr marL="609600" indent="-609600">
              <a:buClr>
                <a:schemeClr val="accent2"/>
              </a:buClr>
            </a:pPr>
            <a:r>
              <a:rPr lang="en-GB">
                <a:latin typeface="+mj-lt"/>
              </a:rPr>
              <a:t>Between nets within household</a:t>
            </a:r>
          </a:p>
          <a:p>
            <a:pPr marL="609600" indent="-609600">
              <a:buClr>
                <a:schemeClr val="accent2"/>
              </a:buClr>
            </a:pPr>
            <a:r>
              <a:rPr lang="en-GB">
                <a:latin typeface="+mj-lt"/>
              </a:rPr>
              <a:t>Over the lifespan of the net</a:t>
            </a:r>
          </a:p>
        </p:txBody>
      </p:sp>
      <p:pic>
        <p:nvPicPr>
          <p:cNvPr id="6148" name="Picture 4" descr="xxx_7"/>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547813" y="3789363"/>
            <a:ext cx="3244850" cy="2433637"/>
          </a:xfrm>
          <a:prstGeom prst="rect">
            <a:avLst/>
          </a:prstGeom>
          <a:noFill/>
          <a:extLst>
            <a:ext uri="{909E8E84-426E-40DD-AFC4-6F175D3DCCD1}">
              <a14:hiddenFill xmlns:a14="http://schemas.microsoft.com/office/drawing/2010/main">
                <a:solidFill>
                  <a:srgbClr val="FFFFFF"/>
                </a:solidFill>
              </a14:hiddenFill>
            </a:ext>
          </a:extLst>
        </p:spPr>
      </p:pic>
      <p:pic>
        <p:nvPicPr>
          <p:cNvPr id="6149" name="Picture 5" descr="xxxx_1a"/>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932363" y="3789363"/>
            <a:ext cx="2736850" cy="24415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8814246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6148"/>
                                        </p:tgtEl>
                                        <p:attrNameLst>
                                          <p:attrName>style.visibility</p:attrName>
                                        </p:attrNameLst>
                                      </p:cBhvr>
                                      <p:to>
                                        <p:strVal val="visible"/>
                                      </p:to>
                                    </p:set>
                                    <p:animEffect transition="in" filter="fade">
                                      <p:cBhvr>
                                        <p:cTn id="7" dur="500"/>
                                        <p:tgtEl>
                                          <p:spTgt spid="6148"/>
                                        </p:tgtEl>
                                      </p:cBhvr>
                                    </p:animEffect>
                                  </p:childTnLst>
                                </p:cTn>
                              </p:par>
                              <p:par>
                                <p:cTn id="8" presetID="10" presetClass="entr" presetSubtype="0" fill="hold" nodeType="withEffect">
                                  <p:stCondLst>
                                    <p:cond delay="0"/>
                                  </p:stCondLst>
                                  <p:childTnLst>
                                    <p:set>
                                      <p:cBhvr>
                                        <p:cTn id="9" dur="1" fill="hold">
                                          <p:stCondLst>
                                            <p:cond delay="0"/>
                                          </p:stCondLst>
                                        </p:cTn>
                                        <p:tgtEl>
                                          <p:spTgt spid="6149"/>
                                        </p:tgtEl>
                                        <p:attrNameLst>
                                          <p:attrName>style.visibility</p:attrName>
                                        </p:attrNameLst>
                                      </p:cBhvr>
                                      <p:to>
                                        <p:strVal val="visible"/>
                                      </p:to>
                                    </p:set>
                                    <p:animEffect transition="in" filter="fade">
                                      <p:cBhvr>
                                        <p:cTn id="10" dur="500"/>
                                        <p:tgtEl>
                                          <p:spTgt spid="61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xfrm>
            <a:off x="468313" y="217557"/>
            <a:ext cx="8229600" cy="707886"/>
          </a:xfrm>
          <a:noFill/>
        </p:spPr>
        <p:txBody>
          <a:bodyPr wrap="square" rtlCol="0">
            <a:spAutoFit/>
          </a:bodyPr>
          <a:lstStyle/>
          <a:p>
            <a:r>
              <a:rPr lang="en-US" sz="4000" b="1" dirty="0">
                <a:solidFill>
                  <a:srgbClr val="C00000"/>
                </a:solidFill>
                <a:ea typeface="+mn-ea"/>
                <a:cs typeface="+mn-cs"/>
              </a:rPr>
              <a:t>What is LLIN durability?</a:t>
            </a:r>
          </a:p>
        </p:txBody>
      </p:sp>
      <p:sp>
        <p:nvSpPr>
          <p:cNvPr id="24579" name="Rectangle 3"/>
          <p:cNvSpPr>
            <a:spLocks noGrp="1" noChangeArrowheads="1"/>
          </p:cNvSpPr>
          <p:nvPr>
            <p:ph type="body" idx="1"/>
          </p:nvPr>
        </p:nvSpPr>
        <p:spPr>
          <a:xfrm>
            <a:off x="611188" y="1268413"/>
            <a:ext cx="8208962" cy="5400675"/>
          </a:xfrm>
        </p:spPr>
        <p:txBody>
          <a:bodyPr vert="horz" lIns="91440" tIns="45720" rIns="91440" bIns="45720" rtlCol="0">
            <a:normAutofit lnSpcReduction="10000"/>
          </a:bodyPr>
          <a:lstStyle/>
          <a:p>
            <a:pPr>
              <a:buClr>
                <a:srgbClr val="C00000"/>
              </a:buClr>
              <a:buFont typeface="Wingdings" pitchFamily="2" charset="2"/>
              <a:buChar char="§"/>
            </a:pPr>
            <a:r>
              <a:rPr lang="en-GB" dirty="0">
                <a:latin typeface="+mj-lt"/>
              </a:rPr>
              <a:t>Net durability</a:t>
            </a:r>
          </a:p>
          <a:p>
            <a:pPr>
              <a:buClr>
                <a:srgbClr val="C00000"/>
              </a:buClr>
              <a:buFont typeface="Wingdings" pitchFamily="2" charset="2"/>
              <a:buChar char="§"/>
            </a:pPr>
            <a:r>
              <a:rPr lang="en-GB" dirty="0">
                <a:latin typeface="+mj-lt"/>
              </a:rPr>
              <a:t>How long does the LLIN remain available to be used for sleeping under</a:t>
            </a:r>
          </a:p>
          <a:p>
            <a:pPr lvl="1">
              <a:buClr>
                <a:srgbClr val="C00000"/>
              </a:buClr>
              <a:buFont typeface="Wingdings" pitchFamily="2" charset="2"/>
              <a:buChar char="§"/>
            </a:pPr>
            <a:r>
              <a:rPr lang="en-GB" dirty="0">
                <a:latin typeface="+mj-lt"/>
              </a:rPr>
              <a:t>Retention/attrition</a:t>
            </a:r>
          </a:p>
          <a:p>
            <a:pPr lvl="1">
              <a:buClr>
                <a:srgbClr val="C00000"/>
              </a:buClr>
              <a:buFont typeface="Wingdings" pitchFamily="2" charset="2"/>
              <a:buChar char="§"/>
            </a:pPr>
            <a:r>
              <a:rPr lang="en-GB" dirty="0">
                <a:latin typeface="+mj-lt"/>
              </a:rPr>
              <a:t>Physical condition (integrity)</a:t>
            </a:r>
          </a:p>
          <a:p>
            <a:pPr>
              <a:buClr>
                <a:srgbClr val="C00000"/>
              </a:buClr>
              <a:buFont typeface="Wingdings" pitchFamily="2" charset="2"/>
              <a:buChar char="§"/>
            </a:pPr>
            <a:endParaRPr lang="en-GB" dirty="0">
              <a:latin typeface="+mj-lt"/>
            </a:endParaRPr>
          </a:p>
          <a:p>
            <a:pPr>
              <a:buClr>
                <a:srgbClr val="C00000"/>
              </a:buClr>
              <a:buFont typeface="Wingdings" pitchFamily="2" charset="2"/>
              <a:buChar char="§"/>
            </a:pPr>
            <a:r>
              <a:rPr lang="en-GB" dirty="0">
                <a:latin typeface="+mj-lt"/>
              </a:rPr>
              <a:t>Insecticidal protection</a:t>
            </a:r>
          </a:p>
          <a:p>
            <a:pPr>
              <a:buClr>
                <a:srgbClr val="C00000"/>
              </a:buClr>
              <a:buFont typeface="Wingdings" pitchFamily="2" charset="2"/>
              <a:buChar char="§"/>
            </a:pPr>
            <a:r>
              <a:rPr lang="en-GB" dirty="0">
                <a:latin typeface="+mj-lt"/>
              </a:rPr>
              <a:t>When does an LLIN lose its ability to protect beyond just the net</a:t>
            </a:r>
          </a:p>
          <a:p>
            <a:pPr lvl="1">
              <a:buClr>
                <a:srgbClr val="C00000"/>
              </a:buClr>
              <a:buFont typeface="Wingdings" pitchFamily="2" charset="2"/>
              <a:buChar char="§"/>
            </a:pPr>
            <a:r>
              <a:rPr lang="en-GB" dirty="0">
                <a:latin typeface="+mj-lt"/>
              </a:rPr>
              <a:t>given the physical condition</a:t>
            </a:r>
          </a:p>
        </p:txBody>
      </p:sp>
    </p:spTree>
    <p:extLst>
      <p:ext uri="{BB962C8B-B14F-4D97-AF65-F5344CB8AC3E}">
        <p14:creationId xmlns:p14="http://schemas.microsoft.com/office/powerpoint/2010/main" val="345149214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9443" y="292347"/>
            <a:ext cx="9252520" cy="707886"/>
          </a:xfrm>
          <a:prstGeom prst="rect">
            <a:avLst/>
          </a:prstGeom>
          <a:noFill/>
        </p:spPr>
        <p:txBody>
          <a:bodyPr wrap="square" rtlCol="0">
            <a:spAutoFit/>
          </a:bodyPr>
          <a:lstStyle/>
          <a:p>
            <a:pPr algn="ctr"/>
            <a:r>
              <a:rPr lang="en-US" sz="4000" b="1" dirty="0">
                <a:solidFill>
                  <a:srgbClr val="C00000"/>
                </a:solidFill>
                <a:latin typeface="+mj-lt"/>
              </a:rPr>
              <a:t>Why is LLIN durability important?</a:t>
            </a:r>
          </a:p>
        </p:txBody>
      </p:sp>
      <p:sp>
        <p:nvSpPr>
          <p:cNvPr id="48" name="Content Placeholder 5"/>
          <p:cNvSpPr>
            <a:spLocks noGrp="1"/>
          </p:cNvSpPr>
          <p:nvPr>
            <p:ph idx="1"/>
          </p:nvPr>
        </p:nvSpPr>
        <p:spPr>
          <a:xfrm>
            <a:off x="395536" y="1556792"/>
            <a:ext cx="8229600" cy="4824536"/>
          </a:xfrm>
        </p:spPr>
        <p:txBody>
          <a:bodyPr>
            <a:normAutofit/>
          </a:bodyPr>
          <a:lstStyle/>
          <a:p>
            <a:pPr>
              <a:buClr>
                <a:srgbClr val="C00000"/>
              </a:buClr>
              <a:buFont typeface="Wingdings" pitchFamily="2" charset="2"/>
              <a:buChar char="§"/>
            </a:pPr>
            <a:r>
              <a:rPr lang="en-US" dirty="0">
                <a:latin typeface="+mj-lt"/>
              </a:rPr>
              <a:t>For many years the question “how long does an ITN last” was not relevant and therefore not asked</a:t>
            </a:r>
          </a:p>
          <a:p>
            <a:pPr>
              <a:buClr>
                <a:srgbClr val="C00000"/>
              </a:buClr>
              <a:buFont typeface="Wingdings" pitchFamily="2" charset="2"/>
              <a:buChar char="§"/>
            </a:pPr>
            <a:r>
              <a:rPr lang="en-US" dirty="0">
                <a:latin typeface="+mj-lt"/>
              </a:rPr>
              <a:t>With the intensified scale-up the questions on how many nets will be needed to sustain success becomes critical</a:t>
            </a:r>
          </a:p>
        </p:txBody>
      </p:sp>
    </p:spTree>
    <p:extLst>
      <p:ext uri="{BB962C8B-B14F-4D97-AF65-F5344CB8AC3E}">
        <p14:creationId xmlns:p14="http://schemas.microsoft.com/office/powerpoint/2010/main" val="119088536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9443" y="292347"/>
            <a:ext cx="9252520" cy="707886"/>
          </a:xfrm>
          <a:prstGeom prst="rect">
            <a:avLst/>
          </a:prstGeom>
          <a:noFill/>
        </p:spPr>
        <p:txBody>
          <a:bodyPr wrap="square" rtlCol="0">
            <a:spAutoFit/>
          </a:bodyPr>
          <a:lstStyle/>
          <a:p>
            <a:pPr algn="ctr"/>
            <a:r>
              <a:rPr lang="en-US" sz="4000" b="1" dirty="0">
                <a:solidFill>
                  <a:srgbClr val="C00000"/>
                </a:solidFill>
                <a:latin typeface="+mj-lt"/>
              </a:rPr>
              <a:t>Why is LLIN durability important?</a:t>
            </a:r>
          </a:p>
        </p:txBody>
      </p:sp>
      <p:sp>
        <p:nvSpPr>
          <p:cNvPr id="7" name="Text Box 4"/>
          <p:cNvSpPr txBox="1">
            <a:spLocks noChangeArrowheads="1"/>
          </p:cNvSpPr>
          <p:nvPr/>
        </p:nvSpPr>
        <p:spPr bwMode="auto">
          <a:xfrm>
            <a:off x="347821" y="1173600"/>
            <a:ext cx="8496944"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50000"/>
              </a:spcBef>
              <a:spcAft>
                <a:spcPct val="0"/>
              </a:spcAft>
              <a:defRPr>
                <a:solidFill>
                  <a:schemeClr val="tx1"/>
                </a:solidFill>
                <a:latin typeface="Arial" charset="0"/>
              </a:defRPr>
            </a:lvl6pPr>
            <a:lvl7pPr marL="2971800" indent="-228600" eaLnBrk="0" fontAlgn="base" hangingPunct="0">
              <a:spcBef>
                <a:spcPct val="50000"/>
              </a:spcBef>
              <a:spcAft>
                <a:spcPct val="0"/>
              </a:spcAft>
              <a:defRPr>
                <a:solidFill>
                  <a:schemeClr val="tx1"/>
                </a:solidFill>
                <a:latin typeface="Arial" charset="0"/>
              </a:defRPr>
            </a:lvl7pPr>
            <a:lvl8pPr marL="3429000" indent="-228600" eaLnBrk="0" fontAlgn="base" hangingPunct="0">
              <a:spcBef>
                <a:spcPct val="50000"/>
              </a:spcBef>
              <a:spcAft>
                <a:spcPct val="0"/>
              </a:spcAft>
              <a:defRPr>
                <a:solidFill>
                  <a:schemeClr val="tx1"/>
                </a:solidFill>
                <a:latin typeface="Arial" charset="0"/>
              </a:defRPr>
            </a:lvl8pPr>
            <a:lvl9pPr marL="3886200" indent="-228600" eaLnBrk="0" fontAlgn="base" hangingPunct="0">
              <a:spcBef>
                <a:spcPct val="50000"/>
              </a:spcBef>
              <a:spcAft>
                <a:spcPct val="0"/>
              </a:spcAft>
              <a:defRPr>
                <a:solidFill>
                  <a:schemeClr val="tx1"/>
                </a:solidFill>
                <a:latin typeface="Arial" charset="0"/>
              </a:defRPr>
            </a:lvl9pPr>
          </a:lstStyle>
          <a:p>
            <a:pPr algn="ctr" eaLnBrk="1" hangingPunct="1"/>
            <a:r>
              <a:rPr lang="en-US" sz="3600" b="1" dirty="0">
                <a:solidFill>
                  <a:schemeClr val="accent1">
                    <a:lumMod val="50000"/>
                  </a:schemeClr>
                </a:solidFill>
                <a:latin typeface="+mj-lt"/>
              </a:rPr>
              <a:t>Potential savings from better LLIN</a:t>
            </a:r>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77547" y="1805031"/>
            <a:ext cx="7716311" cy="504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8772439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Oval 2"/>
          <p:cNvSpPr>
            <a:spLocks noChangeArrowheads="1"/>
          </p:cNvSpPr>
          <p:nvPr/>
        </p:nvSpPr>
        <p:spPr bwMode="auto">
          <a:xfrm>
            <a:off x="7669213" y="4581525"/>
            <a:ext cx="1223962" cy="1147763"/>
          </a:xfrm>
          <a:prstGeom prst="ellipse">
            <a:avLst/>
          </a:prstGeom>
          <a:solidFill>
            <a:srgbClr val="FFCC99"/>
          </a:solidFill>
          <a:ln w="9525" algn="ctr">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r>
              <a:rPr lang="es-ES" b="1">
                <a:latin typeface="+mj-lt"/>
              </a:rPr>
              <a:t>Net is gone</a:t>
            </a:r>
            <a:endParaRPr lang="en-US" b="1">
              <a:latin typeface="+mj-lt"/>
            </a:endParaRPr>
          </a:p>
        </p:txBody>
      </p:sp>
      <p:sp>
        <p:nvSpPr>
          <p:cNvPr id="16387" name="Oval 3"/>
          <p:cNvSpPr>
            <a:spLocks noChangeArrowheads="1"/>
          </p:cNvSpPr>
          <p:nvPr/>
        </p:nvSpPr>
        <p:spPr bwMode="auto">
          <a:xfrm>
            <a:off x="323850" y="1773238"/>
            <a:ext cx="1368425" cy="1295400"/>
          </a:xfrm>
          <a:prstGeom prst="ellipse">
            <a:avLst/>
          </a:prstGeom>
          <a:solidFill>
            <a:srgbClr val="FFFF99"/>
          </a:solidFill>
          <a:ln w="9525" algn="ctr">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r>
              <a:rPr lang="es-ES" b="1">
                <a:latin typeface="+mj-lt"/>
              </a:rPr>
              <a:t>HH has net</a:t>
            </a:r>
            <a:endParaRPr lang="en-US" b="1">
              <a:latin typeface="+mj-lt"/>
            </a:endParaRPr>
          </a:p>
        </p:txBody>
      </p:sp>
      <p:graphicFrame>
        <p:nvGraphicFramePr>
          <p:cNvPr id="16388" name="Object 4"/>
          <p:cNvGraphicFramePr>
            <a:graphicFrameLocks noGrp="1" noChangeAspect="1"/>
          </p:cNvGraphicFramePr>
          <p:nvPr>
            <p:ph idx="1"/>
            <p:extLst>
              <p:ext uri="{D42A27DB-BD31-4B8C-83A1-F6EECF244321}">
                <p14:modId xmlns:p14="http://schemas.microsoft.com/office/powerpoint/2010/main" val="2154518511"/>
              </p:ext>
            </p:extLst>
          </p:nvPr>
        </p:nvGraphicFramePr>
        <p:xfrm>
          <a:off x="709613" y="1484313"/>
          <a:ext cx="8218487" cy="4525962"/>
        </p:xfrm>
        <a:graphic>
          <a:graphicData uri="http://schemas.openxmlformats.org/presentationml/2006/ole">
            <mc:AlternateContent xmlns:mc="http://schemas.openxmlformats.org/markup-compatibility/2006">
              <mc:Choice xmlns:v="urn:schemas-microsoft-com:vml" Requires="v">
                <p:oleObj spid="_x0000_s2050" name="Chart" r:id="rId4" imgW="9496349" imgH="5229149" progId="Excel.Chart.8">
                  <p:embed/>
                </p:oleObj>
              </mc:Choice>
              <mc:Fallback>
                <p:oleObj name="Chart" r:id="rId4" imgW="9496349" imgH="5229149" progId="Excel.Chart.8">
                  <p:embed/>
                  <p:pic>
                    <p:nvPicPr>
                      <p:cNvPr id="16388" name="Object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09613" y="1484313"/>
                        <a:ext cx="8218487" cy="4525962"/>
                      </a:xfrm>
                      <a:prstGeom prst="rect">
                        <a:avLst/>
                      </a:prstGeom>
                      <a:noFill/>
                      <a:ln>
                        <a:noFill/>
                      </a:ln>
                      <a:effectLst/>
                      <a:extLst>
                        <a:ext uri="{909E8E84-426E-40DD-AFC4-6F175D3DCCD1}">
                          <a14:hiddenFill xmlns:a14="http://schemas.microsoft.com/office/drawing/2010/main">
                            <a:solidFill>
                              <a:srgbClr val="FFFF00">
                                <a:alpha val="23000"/>
                              </a:srgbClr>
                            </a:solidFill>
                          </a14:hiddenFill>
                        </a:ext>
                        <a:ext uri="{91240B29-F687-4F45-9708-019B960494DF}">
                          <a14:hiddenLine xmlns:a14="http://schemas.microsoft.com/office/drawing/2010/main" w="9525" cap="flat" cmpd="sng" algn="ctr">
                            <a:solidFill>
                              <a:schemeClr val="tx1"/>
                            </a:solidFill>
                            <a:prstDash val="solid"/>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6389" name="Freeform 5"/>
          <p:cNvSpPr>
            <a:spLocks/>
          </p:cNvSpPr>
          <p:nvPr/>
        </p:nvSpPr>
        <p:spPr bwMode="auto">
          <a:xfrm>
            <a:off x="1547813" y="1916113"/>
            <a:ext cx="6337300" cy="3817937"/>
          </a:xfrm>
          <a:custGeom>
            <a:avLst/>
            <a:gdLst>
              <a:gd name="T0" fmla="*/ 0 w 3992"/>
              <a:gd name="T1" fmla="*/ 0 h 2369"/>
              <a:gd name="T2" fmla="*/ 3992 w 3992"/>
              <a:gd name="T3" fmla="*/ 0 h 2369"/>
              <a:gd name="T4" fmla="*/ 3992 w 3992"/>
              <a:gd name="T5" fmla="*/ 2359 h 2369"/>
              <a:gd name="T6" fmla="*/ 3765 w 3992"/>
              <a:gd name="T7" fmla="*/ 2365 h 2369"/>
              <a:gd name="T8" fmla="*/ 3601 w 3992"/>
              <a:gd name="T9" fmla="*/ 2369 h 2369"/>
              <a:gd name="T10" fmla="*/ 3493 w 3992"/>
              <a:gd name="T11" fmla="*/ 2359 h 2369"/>
              <a:gd name="T12" fmla="*/ 3337 w 3992"/>
              <a:gd name="T13" fmla="*/ 2345 h 2369"/>
              <a:gd name="T14" fmla="*/ 3177 w 3992"/>
              <a:gd name="T15" fmla="*/ 2325 h 2369"/>
              <a:gd name="T16" fmla="*/ 2937 w 3992"/>
              <a:gd name="T17" fmla="*/ 2277 h 2369"/>
              <a:gd name="T18" fmla="*/ 2789 w 3992"/>
              <a:gd name="T19" fmla="*/ 2233 h 2369"/>
              <a:gd name="T20" fmla="*/ 2601 w 3992"/>
              <a:gd name="T21" fmla="*/ 2169 h 2369"/>
              <a:gd name="T22" fmla="*/ 2465 w 3992"/>
              <a:gd name="T23" fmla="*/ 2101 h 2369"/>
              <a:gd name="T24" fmla="*/ 2225 w 3992"/>
              <a:gd name="T25" fmla="*/ 1945 h 2369"/>
              <a:gd name="T26" fmla="*/ 1905 w 3992"/>
              <a:gd name="T27" fmla="*/ 1679 h 2369"/>
              <a:gd name="T28" fmla="*/ 1665 w 3992"/>
              <a:gd name="T29" fmla="*/ 1429 h 2369"/>
              <a:gd name="T30" fmla="*/ 1493 w 3992"/>
              <a:gd name="T31" fmla="*/ 1241 h 2369"/>
              <a:gd name="T32" fmla="*/ 1377 w 3992"/>
              <a:gd name="T33" fmla="*/ 1117 h 2369"/>
              <a:gd name="T34" fmla="*/ 1217 w 3992"/>
              <a:gd name="T35" fmla="*/ 917 h 2369"/>
              <a:gd name="T36" fmla="*/ 1049 w 3992"/>
              <a:gd name="T37" fmla="*/ 725 h 2369"/>
              <a:gd name="T38" fmla="*/ 877 w 3992"/>
              <a:gd name="T39" fmla="*/ 541 h 2369"/>
              <a:gd name="T40" fmla="*/ 635 w 3992"/>
              <a:gd name="T41" fmla="*/ 318 h 2369"/>
              <a:gd name="T42" fmla="*/ 454 w 3992"/>
              <a:gd name="T43" fmla="*/ 182 h 2369"/>
              <a:gd name="T44" fmla="*/ 273 w 3992"/>
              <a:gd name="T45" fmla="*/ 101 h 2369"/>
              <a:gd name="T46" fmla="*/ 105 w 3992"/>
              <a:gd name="T47" fmla="*/ 53 h 2369"/>
              <a:gd name="T48" fmla="*/ 5 w 3992"/>
              <a:gd name="T49" fmla="*/ 29 h 2369"/>
              <a:gd name="T50" fmla="*/ 0 w 3992"/>
              <a:gd name="T51" fmla="*/ 0 h 23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992" h="2369">
                <a:moveTo>
                  <a:pt x="0" y="0"/>
                </a:moveTo>
                <a:lnTo>
                  <a:pt x="3992" y="0"/>
                </a:lnTo>
                <a:lnTo>
                  <a:pt x="3992" y="2359"/>
                </a:lnTo>
                <a:lnTo>
                  <a:pt x="3765" y="2365"/>
                </a:lnTo>
                <a:lnTo>
                  <a:pt x="3601" y="2369"/>
                </a:lnTo>
                <a:lnTo>
                  <a:pt x="3493" y="2359"/>
                </a:lnTo>
                <a:lnTo>
                  <a:pt x="3337" y="2345"/>
                </a:lnTo>
                <a:lnTo>
                  <a:pt x="3177" y="2325"/>
                </a:lnTo>
                <a:lnTo>
                  <a:pt x="2937" y="2277"/>
                </a:lnTo>
                <a:lnTo>
                  <a:pt x="2789" y="2233"/>
                </a:lnTo>
                <a:lnTo>
                  <a:pt x="2601" y="2169"/>
                </a:lnTo>
                <a:lnTo>
                  <a:pt x="2465" y="2101"/>
                </a:lnTo>
                <a:lnTo>
                  <a:pt x="2225" y="1945"/>
                </a:lnTo>
                <a:lnTo>
                  <a:pt x="1905" y="1679"/>
                </a:lnTo>
                <a:lnTo>
                  <a:pt x="1665" y="1429"/>
                </a:lnTo>
                <a:lnTo>
                  <a:pt x="1493" y="1241"/>
                </a:lnTo>
                <a:lnTo>
                  <a:pt x="1377" y="1117"/>
                </a:lnTo>
                <a:lnTo>
                  <a:pt x="1217" y="917"/>
                </a:lnTo>
                <a:lnTo>
                  <a:pt x="1049" y="725"/>
                </a:lnTo>
                <a:lnTo>
                  <a:pt x="877" y="541"/>
                </a:lnTo>
                <a:lnTo>
                  <a:pt x="635" y="318"/>
                </a:lnTo>
                <a:lnTo>
                  <a:pt x="454" y="182"/>
                </a:lnTo>
                <a:lnTo>
                  <a:pt x="273" y="101"/>
                </a:lnTo>
                <a:lnTo>
                  <a:pt x="105" y="53"/>
                </a:lnTo>
                <a:lnTo>
                  <a:pt x="5" y="29"/>
                </a:lnTo>
                <a:lnTo>
                  <a:pt x="0" y="0"/>
                </a:lnTo>
                <a:close/>
              </a:path>
            </a:pathLst>
          </a:custGeom>
          <a:solidFill>
            <a:srgbClr val="3366FF">
              <a:alpha val="23000"/>
            </a:srgbClr>
          </a:solidFill>
          <a:ln w="9525" cap="flat" cmpd="sng">
            <a:solidFill>
              <a:schemeClr val="tx1"/>
            </a:solidFill>
            <a:prstDash val="solid"/>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6390" name="Rectangle 6"/>
          <p:cNvSpPr>
            <a:spLocks noGrp="1" noChangeArrowheads="1"/>
          </p:cNvSpPr>
          <p:nvPr>
            <p:ph type="title"/>
          </p:nvPr>
        </p:nvSpPr>
        <p:spPr>
          <a:xfrm>
            <a:off x="468313" y="902385"/>
            <a:ext cx="8229600" cy="646331"/>
          </a:xfr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sz="3600" b="1" dirty="0">
                <a:solidFill>
                  <a:schemeClr val="accent1">
                    <a:lumMod val="50000"/>
                  </a:schemeClr>
                </a:solidFill>
                <a:ea typeface="+mn-ea"/>
                <a:cs typeface="+mn-cs"/>
              </a:rPr>
              <a:t>Are the nets still there</a:t>
            </a:r>
            <a:r>
              <a:rPr lang="es-ES" sz="3600" b="1" dirty="0">
                <a:solidFill>
                  <a:schemeClr val="accent1">
                    <a:lumMod val="50000"/>
                  </a:schemeClr>
                </a:solidFill>
                <a:ea typeface="+mn-ea"/>
                <a:cs typeface="+mn-cs"/>
              </a:rPr>
              <a:t>? </a:t>
            </a:r>
            <a:endParaRPr lang="en-US" sz="3600" b="1" dirty="0">
              <a:solidFill>
                <a:schemeClr val="accent1">
                  <a:lumMod val="50000"/>
                </a:schemeClr>
              </a:solidFill>
              <a:ea typeface="+mn-ea"/>
              <a:cs typeface="+mn-cs"/>
            </a:endParaRPr>
          </a:p>
        </p:txBody>
      </p:sp>
      <p:grpSp>
        <p:nvGrpSpPr>
          <p:cNvPr id="16391" name="Group 7"/>
          <p:cNvGrpSpPr>
            <a:grpSpLocks/>
          </p:cNvGrpSpPr>
          <p:nvPr/>
        </p:nvGrpSpPr>
        <p:grpSpPr bwMode="auto">
          <a:xfrm>
            <a:off x="1042988" y="6021388"/>
            <a:ext cx="7129462" cy="673100"/>
            <a:chOff x="793" y="3793"/>
            <a:chExt cx="4491" cy="424"/>
          </a:xfrm>
        </p:grpSpPr>
        <p:sp>
          <p:nvSpPr>
            <p:cNvPr id="16392" name="Line 8"/>
            <p:cNvSpPr>
              <a:spLocks noChangeShapeType="1"/>
            </p:cNvSpPr>
            <p:nvPr/>
          </p:nvSpPr>
          <p:spPr bwMode="auto">
            <a:xfrm>
              <a:off x="793" y="3793"/>
              <a:ext cx="4491" cy="0"/>
            </a:xfrm>
            <a:prstGeom prst="line">
              <a:avLst/>
            </a:prstGeom>
            <a:noFill/>
            <a:ln w="25400">
              <a:solidFill>
                <a:schemeClr val="tx1"/>
              </a:solidFill>
              <a:prstDash val="dash"/>
              <a:round/>
              <a:headEnd/>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6393" name="Text Box 9"/>
            <p:cNvSpPr txBox="1">
              <a:spLocks noChangeArrowheads="1"/>
            </p:cNvSpPr>
            <p:nvPr/>
          </p:nvSpPr>
          <p:spPr bwMode="auto">
            <a:xfrm>
              <a:off x="2245" y="3929"/>
              <a:ext cx="1134" cy="288"/>
            </a:xfrm>
            <a:prstGeom prst="rect">
              <a:avLst/>
            </a:prstGeom>
            <a:noFill/>
            <a:ln>
              <a:noFill/>
            </a:ln>
            <a:effectLst/>
            <a:extLst>
              <a:ext uri="{909E8E84-426E-40DD-AFC4-6F175D3DCCD1}">
                <a14:hiddenFill xmlns:a14="http://schemas.microsoft.com/office/drawing/2010/main">
                  <a:solidFill>
                    <a:srgbClr val="FFFF00">
                      <a:alpha val="23000"/>
                    </a:srgbClr>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s-ES" sz="2400" b="1">
                  <a:latin typeface="+mj-lt"/>
                </a:rPr>
                <a:t>Time</a:t>
              </a:r>
              <a:endParaRPr lang="en-US" sz="2400" b="1">
                <a:latin typeface="+mj-lt"/>
              </a:endParaRPr>
            </a:p>
          </p:txBody>
        </p:sp>
      </p:grpSp>
      <p:sp>
        <p:nvSpPr>
          <p:cNvPr id="16394" name="AutoShape 10"/>
          <p:cNvSpPr>
            <a:spLocks/>
          </p:cNvSpPr>
          <p:nvPr/>
        </p:nvSpPr>
        <p:spPr bwMode="auto">
          <a:xfrm>
            <a:off x="5868988" y="3644900"/>
            <a:ext cx="1292225" cy="711200"/>
          </a:xfrm>
          <a:prstGeom prst="borderCallout2">
            <a:avLst>
              <a:gd name="adj1" fmla="val 16069"/>
              <a:gd name="adj2" fmla="val -5898"/>
              <a:gd name="adj3" fmla="val 16069"/>
              <a:gd name="adj4" fmla="val -75796"/>
              <a:gd name="adj5" fmla="val 36384"/>
              <a:gd name="adj6" fmla="val -148403"/>
            </a:avLst>
          </a:prstGeom>
          <a:solidFill>
            <a:srgbClr val="FFFFCC"/>
          </a:solidFill>
          <a:ln w="25400"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r>
              <a:rPr lang="es-ES">
                <a:latin typeface="+mj-lt"/>
              </a:rPr>
              <a:t>loss function</a:t>
            </a:r>
            <a:endParaRPr lang="en-US">
              <a:latin typeface="+mj-lt"/>
            </a:endParaRPr>
          </a:p>
        </p:txBody>
      </p:sp>
      <p:sp>
        <p:nvSpPr>
          <p:cNvPr id="16395" name="Text Box 11"/>
          <p:cNvSpPr txBox="1">
            <a:spLocks noChangeArrowheads="1"/>
          </p:cNvSpPr>
          <p:nvPr/>
        </p:nvSpPr>
        <p:spPr bwMode="auto">
          <a:xfrm>
            <a:off x="4356100" y="2349500"/>
            <a:ext cx="2663825" cy="641350"/>
          </a:xfrm>
          <a:prstGeom prst="rect">
            <a:avLst/>
          </a:prstGeom>
          <a:noFill/>
          <a:ln>
            <a:noFill/>
          </a:ln>
          <a:effectLst/>
          <a:extLst>
            <a:ext uri="{909E8E84-426E-40DD-AFC4-6F175D3DCCD1}">
              <a14:hiddenFill xmlns:a14="http://schemas.microsoft.com/office/drawing/2010/main">
                <a:solidFill>
                  <a:srgbClr val="FFFF00">
                    <a:alpha val="23000"/>
                  </a:srgbClr>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s-ES" b="1">
                <a:latin typeface="+mj-lt"/>
              </a:rPr>
              <a:t>Attrition Rate</a:t>
            </a:r>
            <a:br>
              <a:rPr lang="es-ES" b="1">
                <a:latin typeface="+mj-lt"/>
              </a:rPr>
            </a:br>
            <a:r>
              <a:rPr lang="es-ES" b="1">
                <a:latin typeface="+mj-lt"/>
              </a:rPr>
              <a:t>Proportion Lost</a:t>
            </a:r>
            <a:endParaRPr lang="en-US" b="1">
              <a:latin typeface="+mj-lt"/>
            </a:endParaRPr>
          </a:p>
        </p:txBody>
      </p:sp>
      <p:sp>
        <p:nvSpPr>
          <p:cNvPr id="16396" name="Freeform 12"/>
          <p:cNvSpPr>
            <a:spLocks/>
          </p:cNvSpPr>
          <p:nvPr/>
        </p:nvSpPr>
        <p:spPr bwMode="auto">
          <a:xfrm>
            <a:off x="1547813" y="1989138"/>
            <a:ext cx="5688012" cy="3744912"/>
          </a:xfrm>
          <a:custGeom>
            <a:avLst/>
            <a:gdLst>
              <a:gd name="T0" fmla="*/ 0 w 3583"/>
              <a:gd name="T1" fmla="*/ 0 h 2359"/>
              <a:gd name="T2" fmla="*/ 0 w 3583"/>
              <a:gd name="T3" fmla="*/ 2359 h 2359"/>
              <a:gd name="T4" fmla="*/ 3583 w 3583"/>
              <a:gd name="T5" fmla="*/ 2359 h 2359"/>
              <a:gd name="T6" fmla="*/ 3578 w 3583"/>
              <a:gd name="T7" fmla="*/ 2338 h 2359"/>
              <a:gd name="T8" fmla="*/ 3473 w 3583"/>
              <a:gd name="T9" fmla="*/ 2335 h 2359"/>
              <a:gd name="T10" fmla="*/ 3437 w 3583"/>
              <a:gd name="T11" fmla="*/ 2335 h 2359"/>
              <a:gd name="T12" fmla="*/ 3308 w 3583"/>
              <a:gd name="T13" fmla="*/ 2329 h 2359"/>
              <a:gd name="T14" fmla="*/ 3206 w 3583"/>
              <a:gd name="T15" fmla="*/ 2314 h 2359"/>
              <a:gd name="T16" fmla="*/ 3074 w 3583"/>
              <a:gd name="T17" fmla="*/ 2293 h 2359"/>
              <a:gd name="T18" fmla="*/ 2984 w 3583"/>
              <a:gd name="T19" fmla="*/ 2275 h 2359"/>
              <a:gd name="T20" fmla="*/ 2894 w 3583"/>
              <a:gd name="T21" fmla="*/ 2251 h 2359"/>
              <a:gd name="T22" fmla="*/ 2738 w 3583"/>
              <a:gd name="T23" fmla="*/ 2203 h 2359"/>
              <a:gd name="T24" fmla="*/ 2570 w 3583"/>
              <a:gd name="T25" fmla="*/ 2140 h 2359"/>
              <a:gd name="T26" fmla="*/ 2432 w 3583"/>
              <a:gd name="T27" fmla="*/ 2074 h 2359"/>
              <a:gd name="T28" fmla="*/ 2372 w 3583"/>
              <a:gd name="T29" fmla="*/ 2035 h 2359"/>
              <a:gd name="T30" fmla="*/ 2225 w 3583"/>
              <a:gd name="T31" fmla="*/ 1942 h 2359"/>
              <a:gd name="T32" fmla="*/ 2081 w 3583"/>
              <a:gd name="T33" fmla="*/ 1831 h 2359"/>
              <a:gd name="T34" fmla="*/ 1860 w 3583"/>
              <a:gd name="T35" fmla="*/ 1633 h 2359"/>
              <a:gd name="T36" fmla="*/ 1745 w 3583"/>
              <a:gd name="T37" fmla="*/ 1513 h 2359"/>
              <a:gd name="T38" fmla="*/ 1589 w 3583"/>
              <a:gd name="T39" fmla="*/ 1347 h 2359"/>
              <a:gd name="T40" fmla="*/ 1394 w 3583"/>
              <a:gd name="T41" fmla="*/ 1132 h 2359"/>
              <a:gd name="T42" fmla="*/ 1253 w 3583"/>
              <a:gd name="T43" fmla="*/ 964 h 2359"/>
              <a:gd name="T44" fmla="*/ 1089 w 3583"/>
              <a:gd name="T45" fmla="*/ 771 h 2359"/>
              <a:gd name="T46" fmla="*/ 849 w 3583"/>
              <a:gd name="T47" fmla="*/ 519 h 2359"/>
              <a:gd name="T48" fmla="*/ 681 w 3583"/>
              <a:gd name="T49" fmla="*/ 351 h 2359"/>
              <a:gd name="T50" fmla="*/ 544 w 3583"/>
              <a:gd name="T51" fmla="*/ 227 h 2359"/>
              <a:gd name="T52" fmla="*/ 433 w 3583"/>
              <a:gd name="T53" fmla="*/ 155 h 2359"/>
              <a:gd name="T54" fmla="*/ 329 w 3583"/>
              <a:gd name="T55" fmla="*/ 103 h 2359"/>
              <a:gd name="T56" fmla="*/ 189 w 3583"/>
              <a:gd name="T57" fmla="*/ 63 h 2359"/>
              <a:gd name="T58" fmla="*/ 89 w 3583"/>
              <a:gd name="T59" fmla="*/ 39 h 2359"/>
              <a:gd name="T60" fmla="*/ 0 w 3583"/>
              <a:gd name="T61" fmla="*/ 0 h 23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3583" h="2359">
                <a:moveTo>
                  <a:pt x="0" y="0"/>
                </a:moveTo>
                <a:lnTo>
                  <a:pt x="0" y="2359"/>
                </a:lnTo>
                <a:lnTo>
                  <a:pt x="3583" y="2359"/>
                </a:lnTo>
                <a:lnTo>
                  <a:pt x="3578" y="2338"/>
                </a:lnTo>
                <a:lnTo>
                  <a:pt x="3473" y="2335"/>
                </a:lnTo>
                <a:lnTo>
                  <a:pt x="3437" y="2335"/>
                </a:lnTo>
                <a:lnTo>
                  <a:pt x="3308" y="2329"/>
                </a:lnTo>
                <a:lnTo>
                  <a:pt x="3206" y="2314"/>
                </a:lnTo>
                <a:lnTo>
                  <a:pt x="3074" y="2293"/>
                </a:lnTo>
                <a:lnTo>
                  <a:pt x="2984" y="2275"/>
                </a:lnTo>
                <a:lnTo>
                  <a:pt x="2894" y="2251"/>
                </a:lnTo>
                <a:lnTo>
                  <a:pt x="2738" y="2203"/>
                </a:lnTo>
                <a:lnTo>
                  <a:pt x="2570" y="2140"/>
                </a:lnTo>
                <a:lnTo>
                  <a:pt x="2432" y="2074"/>
                </a:lnTo>
                <a:lnTo>
                  <a:pt x="2372" y="2035"/>
                </a:lnTo>
                <a:lnTo>
                  <a:pt x="2225" y="1942"/>
                </a:lnTo>
                <a:lnTo>
                  <a:pt x="2081" y="1831"/>
                </a:lnTo>
                <a:lnTo>
                  <a:pt x="1860" y="1633"/>
                </a:lnTo>
                <a:lnTo>
                  <a:pt x="1745" y="1513"/>
                </a:lnTo>
                <a:lnTo>
                  <a:pt x="1589" y="1347"/>
                </a:lnTo>
                <a:lnTo>
                  <a:pt x="1394" y="1132"/>
                </a:lnTo>
                <a:lnTo>
                  <a:pt x="1253" y="964"/>
                </a:lnTo>
                <a:lnTo>
                  <a:pt x="1089" y="771"/>
                </a:lnTo>
                <a:lnTo>
                  <a:pt x="849" y="519"/>
                </a:lnTo>
                <a:lnTo>
                  <a:pt x="681" y="351"/>
                </a:lnTo>
                <a:lnTo>
                  <a:pt x="544" y="227"/>
                </a:lnTo>
                <a:lnTo>
                  <a:pt x="433" y="155"/>
                </a:lnTo>
                <a:lnTo>
                  <a:pt x="329" y="103"/>
                </a:lnTo>
                <a:lnTo>
                  <a:pt x="189" y="63"/>
                </a:lnTo>
                <a:lnTo>
                  <a:pt x="89" y="39"/>
                </a:lnTo>
                <a:lnTo>
                  <a:pt x="0" y="0"/>
                </a:lnTo>
                <a:close/>
              </a:path>
            </a:pathLst>
          </a:custGeom>
          <a:solidFill>
            <a:srgbClr val="FF9900">
              <a:alpha val="23000"/>
            </a:srgbClr>
          </a:solidFill>
          <a:ln w="9525" cap="flat" cmpd="sng">
            <a:solidFill>
              <a:schemeClr val="tx1"/>
            </a:solidFill>
            <a:prstDash val="solid"/>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6397" name="Text Box 13"/>
          <p:cNvSpPr txBox="1">
            <a:spLocks noChangeArrowheads="1"/>
          </p:cNvSpPr>
          <p:nvPr/>
        </p:nvSpPr>
        <p:spPr bwMode="auto">
          <a:xfrm>
            <a:off x="1692275" y="4508500"/>
            <a:ext cx="2663825" cy="641350"/>
          </a:xfrm>
          <a:prstGeom prst="rect">
            <a:avLst/>
          </a:prstGeom>
          <a:noFill/>
          <a:ln>
            <a:noFill/>
          </a:ln>
          <a:effectLst/>
          <a:extLst>
            <a:ext uri="{909E8E84-426E-40DD-AFC4-6F175D3DCCD1}">
              <a14:hiddenFill xmlns:a14="http://schemas.microsoft.com/office/drawing/2010/main">
                <a:solidFill>
                  <a:srgbClr val="FFFF00">
                    <a:alpha val="23000"/>
                  </a:srgbClr>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s-ES" b="1">
                <a:latin typeface="+mj-lt"/>
              </a:rPr>
              <a:t>Retention Rate</a:t>
            </a:r>
            <a:br>
              <a:rPr lang="es-ES" b="1">
                <a:latin typeface="+mj-lt"/>
              </a:rPr>
            </a:br>
            <a:r>
              <a:rPr lang="es-ES" b="1">
                <a:latin typeface="+mj-lt"/>
              </a:rPr>
              <a:t>Proportion Retained</a:t>
            </a:r>
            <a:endParaRPr lang="en-US" b="1">
              <a:latin typeface="+mj-lt"/>
            </a:endParaRPr>
          </a:p>
        </p:txBody>
      </p:sp>
      <p:sp>
        <p:nvSpPr>
          <p:cNvPr id="16398" name="Rectangle 14"/>
          <p:cNvSpPr>
            <a:spLocks noChangeArrowheads="1"/>
          </p:cNvSpPr>
          <p:nvPr/>
        </p:nvSpPr>
        <p:spPr bwMode="auto">
          <a:xfrm>
            <a:off x="539750" y="34994"/>
            <a:ext cx="8229600" cy="707886"/>
          </a:xfrm>
          <a:prstGeom prst="rect">
            <a:avLst/>
          </a:prstGeom>
          <a:noFill/>
        </p:spPr>
        <p:txBody>
          <a:bodyPr vert="horz" wrap="square" lIns="91440" tIns="45720" rIns="91440" bIns="45720" rtlCol="0" anchor="ctr">
            <a:spAutoFit/>
          </a:bodyPr>
          <a:lstStyle/>
          <a:p>
            <a:pPr algn="ctr">
              <a:spcBef>
                <a:spcPct val="0"/>
              </a:spcBef>
            </a:pPr>
            <a:r>
              <a:rPr lang="en-US" sz="4000" b="1" dirty="0">
                <a:solidFill>
                  <a:srgbClr val="C00000"/>
                </a:solidFill>
                <a:latin typeface="+mj-lt"/>
              </a:rPr>
              <a:t>Retention - Attrition</a:t>
            </a:r>
          </a:p>
        </p:txBody>
      </p:sp>
    </p:spTree>
    <p:extLst>
      <p:ext uri="{BB962C8B-B14F-4D97-AF65-F5344CB8AC3E}">
        <p14:creationId xmlns:p14="http://schemas.microsoft.com/office/powerpoint/2010/main" val="346886266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387"/>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6386"/>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16391"/>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22" presetClass="entr" presetSubtype="8" fill="hold" grpId="0" nodeType="clickEffect">
                                  <p:stCondLst>
                                    <p:cond delay="0"/>
                                  </p:stCondLst>
                                  <p:childTnLst>
                                    <p:set>
                                      <p:cBhvr>
                                        <p:cTn id="18" dur="1" fill="hold">
                                          <p:stCondLst>
                                            <p:cond delay="0"/>
                                          </p:stCondLst>
                                        </p:cTn>
                                        <p:tgtEl>
                                          <p:spTgt spid="16388"/>
                                        </p:tgtEl>
                                        <p:attrNameLst>
                                          <p:attrName>style.visibility</p:attrName>
                                        </p:attrNameLst>
                                      </p:cBhvr>
                                      <p:to>
                                        <p:strVal val="visible"/>
                                      </p:to>
                                    </p:set>
                                    <p:animEffect transition="in" filter="wipe(left)">
                                      <p:cBhvr>
                                        <p:cTn id="19" dur="2000"/>
                                        <p:tgtEl>
                                          <p:spTgt spid="16388"/>
                                        </p:tgtEl>
                                      </p:cBhvr>
                                    </p:animEffect>
                                  </p:childTnLst>
                                </p:cTn>
                              </p:par>
                            </p:childTnLst>
                          </p:cTn>
                        </p:par>
                      </p:childTnLst>
                    </p:cTn>
                  </p:par>
                  <p:par>
                    <p:cTn id="20" fill="hold" nodeType="clickPar">
                      <p:stCondLst>
                        <p:cond delay="indefinite"/>
                      </p:stCondLst>
                      <p:childTnLst>
                        <p:par>
                          <p:cTn id="21" fill="hold" nodeType="withGroup">
                            <p:stCondLst>
                              <p:cond delay="0"/>
                            </p:stCondLst>
                            <p:childTnLst>
                              <p:par>
                                <p:cTn id="22" presetID="1" presetClass="entr" presetSubtype="0" fill="hold" grpId="0" nodeType="clickEffect">
                                  <p:stCondLst>
                                    <p:cond delay="0"/>
                                  </p:stCondLst>
                                  <p:childTnLst>
                                    <p:set>
                                      <p:cBhvr>
                                        <p:cTn id="23" dur="1" fill="hold">
                                          <p:stCondLst>
                                            <p:cond delay="0"/>
                                          </p:stCondLst>
                                        </p:cTn>
                                        <p:tgtEl>
                                          <p:spTgt spid="16394"/>
                                        </p:tgtEl>
                                        <p:attrNameLst>
                                          <p:attrName>style.visibility</p:attrName>
                                        </p:attrNameLst>
                                      </p:cBhvr>
                                      <p:to>
                                        <p:strVal val="visible"/>
                                      </p:to>
                                    </p:set>
                                  </p:childTnLst>
                                </p:cTn>
                              </p:par>
                            </p:childTnLst>
                          </p:cTn>
                        </p:par>
                      </p:childTnLst>
                    </p:cTn>
                  </p:par>
                  <p:par>
                    <p:cTn id="24" fill="hold" nodeType="clickPar">
                      <p:stCondLst>
                        <p:cond delay="indefinite"/>
                      </p:stCondLst>
                      <p:childTnLst>
                        <p:par>
                          <p:cTn id="25" fill="hold" nodeType="withGroup">
                            <p:stCondLst>
                              <p:cond delay="0"/>
                            </p:stCondLst>
                            <p:childTnLst>
                              <p:par>
                                <p:cTn id="26" presetID="22" presetClass="entr" presetSubtype="8" fill="hold" grpId="0" nodeType="clickEffect">
                                  <p:stCondLst>
                                    <p:cond delay="0"/>
                                  </p:stCondLst>
                                  <p:childTnLst>
                                    <p:set>
                                      <p:cBhvr>
                                        <p:cTn id="27" dur="1" fill="hold">
                                          <p:stCondLst>
                                            <p:cond delay="0"/>
                                          </p:stCondLst>
                                        </p:cTn>
                                        <p:tgtEl>
                                          <p:spTgt spid="16389"/>
                                        </p:tgtEl>
                                        <p:attrNameLst>
                                          <p:attrName>style.visibility</p:attrName>
                                        </p:attrNameLst>
                                      </p:cBhvr>
                                      <p:to>
                                        <p:strVal val="visible"/>
                                      </p:to>
                                    </p:set>
                                    <p:animEffect transition="in" filter="wipe(left)">
                                      <p:cBhvr>
                                        <p:cTn id="28" dur="1000"/>
                                        <p:tgtEl>
                                          <p:spTgt spid="16389"/>
                                        </p:tgtEl>
                                      </p:cBhvr>
                                    </p:animEffect>
                                  </p:childTnLst>
                                </p:cTn>
                              </p:par>
                            </p:childTnLst>
                          </p:cTn>
                        </p:par>
                        <p:par>
                          <p:cTn id="29" fill="hold" nodeType="afterGroup">
                            <p:stCondLst>
                              <p:cond delay="1000"/>
                            </p:stCondLst>
                            <p:childTnLst>
                              <p:par>
                                <p:cTn id="30" presetID="1" presetClass="entr" presetSubtype="0" fill="hold" grpId="0" nodeType="afterEffect">
                                  <p:stCondLst>
                                    <p:cond delay="0"/>
                                  </p:stCondLst>
                                  <p:childTnLst>
                                    <p:set>
                                      <p:cBhvr>
                                        <p:cTn id="31" dur="1" fill="hold">
                                          <p:stCondLst>
                                            <p:cond delay="0"/>
                                          </p:stCondLst>
                                        </p:cTn>
                                        <p:tgtEl>
                                          <p:spTgt spid="16395"/>
                                        </p:tgtEl>
                                        <p:attrNameLst>
                                          <p:attrName>style.visibility</p:attrName>
                                        </p:attrNameLst>
                                      </p:cBhvr>
                                      <p:to>
                                        <p:strVal val="visible"/>
                                      </p:to>
                                    </p:set>
                                  </p:childTnLst>
                                </p:cTn>
                              </p:par>
                            </p:childTnLst>
                          </p:cTn>
                        </p:par>
                      </p:childTnLst>
                    </p:cTn>
                  </p:par>
                  <p:par>
                    <p:cTn id="32" fill="hold" nodeType="clickPar">
                      <p:stCondLst>
                        <p:cond delay="indefinite"/>
                      </p:stCondLst>
                      <p:childTnLst>
                        <p:par>
                          <p:cTn id="33" fill="hold" nodeType="withGroup">
                            <p:stCondLst>
                              <p:cond delay="0"/>
                            </p:stCondLst>
                            <p:childTnLst>
                              <p:par>
                                <p:cTn id="34" presetID="22" presetClass="entr" presetSubtype="8" fill="hold" grpId="0" nodeType="clickEffect">
                                  <p:stCondLst>
                                    <p:cond delay="0"/>
                                  </p:stCondLst>
                                  <p:childTnLst>
                                    <p:set>
                                      <p:cBhvr>
                                        <p:cTn id="35" dur="1" fill="hold">
                                          <p:stCondLst>
                                            <p:cond delay="0"/>
                                          </p:stCondLst>
                                        </p:cTn>
                                        <p:tgtEl>
                                          <p:spTgt spid="16396"/>
                                        </p:tgtEl>
                                        <p:attrNameLst>
                                          <p:attrName>style.visibility</p:attrName>
                                        </p:attrNameLst>
                                      </p:cBhvr>
                                      <p:to>
                                        <p:strVal val="visible"/>
                                      </p:to>
                                    </p:set>
                                    <p:animEffect transition="in" filter="wipe(left)">
                                      <p:cBhvr>
                                        <p:cTn id="36" dur="1000"/>
                                        <p:tgtEl>
                                          <p:spTgt spid="16396"/>
                                        </p:tgtEl>
                                      </p:cBhvr>
                                    </p:animEffect>
                                  </p:childTnLst>
                                </p:cTn>
                              </p:par>
                            </p:childTnLst>
                          </p:cTn>
                        </p:par>
                        <p:par>
                          <p:cTn id="37" fill="hold" nodeType="afterGroup">
                            <p:stCondLst>
                              <p:cond delay="1000"/>
                            </p:stCondLst>
                            <p:childTnLst>
                              <p:par>
                                <p:cTn id="38" presetID="1" presetClass="entr" presetSubtype="0" fill="hold" grpId="0" nodeType="afterEffect">
                                  <p:stCondLst>
                                    <p:cond delay="0"/>
                                  </p:stCondLst>
                                  <p:childTnLst>
                                    <p:set>
                                      <p:cBhvr>
                                        <p:cTn id="39" dur="1" fill="hold">
                                          <p:stCondLst>
                                            <p:cond delay="0"/>
                                          </p:stCondLst>
                                        </p:cTn>
                                        <p:tgtEl>
                                          <p:spTgt spid="1639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6" grpId="0" animBg="1"/>
      <p:bldP spid="16387" grpId="0" animBg="1"/>
      <p:bldOleChart spid="16388" grpId="0"/>
      <p:bldP spid="16389" grpId="0" animBg="1"/>
      <p:bldP spid="16394" grpId="0" animBg="1"/>
      <p:bldP spid="16395" grpId="0"/>
      <p:bldP spid="16396" grpId="0" animBg="1"/>
      <p:bldP spid="16397"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fontScale="90000"/>
          </a:bodyPr>
          <a:lstStyle/>
          <a:p>
            <a:pPr fontAlgn="auto">
              <a:spcAft>
                <a:spcPts val="0"/>
              </a:spcAft>
              <a:defRPr/>
            </a:pPr>
            <a:r>
              <a:rPr lang="en-US" b="1" dirty="0"/>
              <a:t>Net Attrition-Reasons for Net Loss</a:t>
            </a:r>
            <a:br>
              <a:rPr lang="en-US" b="1" dirty="0"/>
            </a:br>
            <a:r>
              <a:rPr lang="en-US" sz="3100" b="1" i="1" dirty="0"/>
              <a:t>Kenya, 30 Months Post-Distribution</a:t>
            </a:r>
            <a:endParaRPr lang="en-US" b="1" i="1" dirty="0"/>
          </a:p>
        </p:txBody>
      </p:sp>
      <p:graphicFrame>
        <p:nvGraphicFramePr>
          <p:cNvPr id="25602" name="Content Placeholder 3"/>
          <p:cNvGraphicFramePr>
            <a:graphicFrameLocks noGrp="1"/>
          </p:cNvGraphicFramePr>
          <p:nvPr>
            <p:ph idx="1"/>
            <p:extLst>
              <p:ext uri="{D42A27DB-BD31-4B8C-83A1-F6EECF244321}">
                <p14:modId xmlns:p14="http://schemas.microsoft.com/office/powerpoint/2010/main" val="982436015"/>
              </p:ext>
            </p:extLst>
          </p:nvPr>
        </p:nvGraphicFramePr>
        <p:xfrm>
          <a:off x="-958850" y="1736725"/>
          <a:ext cx="8331200" cy="4627563"/>
        </p:xfrm>
        <a:graphic>
          <a:graphicData uri="http://schemas.openxmlformats.org/presentationml/2006/ole">
            <mc:AlternateContent xmlns:mc="http://schemas.openxmlformats.org/markup-compatibility/2006">
              <mc:Choice xmlns:v="urn:schemas-microsoft-com:vml" Requires="v">
                <p:oleObj spid="_x0000_s3074" r:id="rId4" imgW="8327858" imgH="4627265" progId="Excel.Chart.8">
                  <p:embed/>
                </p:oleObj>
              </mc:Choice>
              <mc:Fallback>
                <p:oleObj r:id="rId4" imgW="8327858" imgH="4627265" progId="Excel.Chart.8">
                  <p:embed/>
                  <p:pic>
                    <p:nvPicPr>
                      <p:cNvPr id="25602" name="Content Placeholder 3"/>
                      <p:cNvPicPr>
                        <a:picLocks noGrp="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58850" y="1736725"/>
                        <a:ext cx="8331200" cy="4627563"/>
                      </a:xfrm>
                      <a:prstGeom prst="rect">
                        <a:avLst/>
                      </a:prstGeom>
                    </p:spPr>
                  </p:pic>
                </p:oleObj>
              </mc:Fallback>
            </mc:AlternateContent>
          </a:graphicData>
        </a:graphic>
      </p:graphicFrame>
      <p:sp>
        <p:nvSpPr>
          <p:cNvPr id="25603" name="TextBox 12"/>
          <p:cNvSpPr txBox="1">
            <a:spLocks noChangeArrowheads="1"/>
          </p:cNvSpPr>
          <p:nvPr/>
        </p:nvSpPr>
        <p:spPr bwMode="auto">
          <a:xfrm>
            <a:off x="6138863" y="1673225"/>
            <a:ext cx="258127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n-US">
                <a:latin typeface="+mj-lt"/>
              </a:rPr>
              <a:t>Destroyed-Burned by Fire</a:t>
            </a:r>
          </a:p>
        </p:txBody>
      </p:sp>
      <p:grpSp>
        <p:nvGrpSpPr>
          <p:cNvPr id="25604" name="Group 21"/>
          <p:cNvGrpSpPr>
            <a:grpSpLocks/>
          </p:cNvGrpSpPr>
          <p:nvPr/>
        </p:nvGrpSpPr>
        <p:grpSpPr bwMode="auto">
          <a:xfrm>
            <a:off x="3943350" y="1854200"/>
            <a:ext cx="2170113" cy="212725"/>
            <a:chOff x="3943611" y="1853852"/>
            <a:chExt cx="2169090" cy="212942"/>
          </a:xfrm>
        </p:grpSpPr>
        <p:cxnSp>
          <p:nvCxnSpPr>
            <p:cNvPr id="19" name="Straight Connector 18"/>
            <p:cNvCxnSpPr/>
            <p:nvPr/>
          </p:nvCxnSpPr>
          <p:spPr>
            <a:xfrm flipV="1">
              <a:off x="3943611" y="1853852"/>
              <a:ext cx="284029" cy="21294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flipH="1">
              <a:off x="4214946" y="1853852"/>
              <a:ext cx="1897755"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25605" name="Group 41"/>
          <p:cNvGrpSpPr>
            <a:grpSpLocks/>
          </p:cNvGrpSpPr>
          <p:nvPr/>
        </p:nvGrpSpPr>
        <p:grpSpPr bwMode="auto">
          <a:xfrm>
            <a:off x="4835525" y="2192338"/>
            <a:ext cx="1289050" cy="500062"/>
            <a:chOff x="4835047" y="2404997"/>
            <a:chExt cx="1290179" cy="288099"/>
          </a:xfrm>
        </p:grpSpPr>
        <p:cxnSp>
          <p:nvCxnSpPr>
            <p:cNvPr id="24" name="Straight Connector 23"/>
            <p:cNvCxnSpPr/>
            <p:nvPr/>
          </p:nvCxnSpPr>
          <p:spPr>
            <a:xfrm flipV="1">
              <a:off x="4835047" y="2404997"/>
              <a:ext cx="158889" cy="288099"/>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flipH="1">
              <a:off x="4985992" y="2404997"/>
              <a:ext cx="1139234"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5606" name="TextBox 29"/>
          <p:cNvSpPr txBox="1">
            <a:spLocks noChangeArrowheads="1"/>
          </p:cNvSpPr>
          <p:nvPr/>
        </p:nvSpPr>
        <p:spPr bwMode="auto">
          <a:xfrm>
            <a:off x="6140450" y="2012950"/>
            <a:ext cx="24638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n-US">
                <a:latin typeface="+mj-lt"/>
              </a:rPr>
              <a:t>Discarded-Too Damaged</a:t>
            </a:r>
          </a:p>
        </p:txBody>
      </p:sp>
      <p:grpSp>
        <p:nvGrpSpPr>
          <p:cNvPr id="25607" name="Group 37"/>
          <p:cNvGrpSpPr>
            <a:grpSpLocks/>
          </p:cNvGrpSpPr>
          <p:nvPr/>
        </p:nvGrpSpPr>
        <p:grpSpPr bwMode="auto">
          <a:xfrm>
            <a:off x="5059363" y="2543175"/>
            <a:ext cx="1065212" cy="487363"/>
            <a:chOff x="5073041" y="2845497"/>
            <a:chExt cx="1064713" cy="185802"/>
          </a:xfrm>
        </p:grpSpPr>
        <p:cxnSp>
          <p:nvCxnSpPr>
            <p:cNvPr id="21" name="Straight Connector 20"/>
            <p:cNvCxnSpPr/>
            <p:nvPr/>
          </p:nvCxnSpPr>
          <p:spPr>
            <a:xfrm flipH="1">
              <a:off x="5298360" y="2845497"/>
              <a:ext cx="839394"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flipV="1">
              <a:off x="5073041" y="2845497"/>
              <a:ext cx="234840" cy="18580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5608" name="TextBox 36"/>
          <p:cNvSpPr txBox="1">
            <a:spLocks noChangeArrowheads="1"/>
          </p:cNvSpPr>
          <p:nvPr/>
        </p:nvSpPr>
        <p:spPr bwMode="auto">
          <a:xfrm>
            <a:off x="6143625" y="2379663"/>
            <a:ext cx="2282825"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n-US">
                <a:latin typeface="+mj-lt"/>
              </a:rPr>
              <a:t>Discarded-Not killing </a:t>
            </a:r>
          </a:p>
          <a:p>
            <a:r>
              <a:rPr lang="en-US">
                <a:latin typeface="+mj-lt"/>
              </a:rPr>
              <a:t>                   mosquitoes</a:t>
            </a:r>
          </a:p>
        </p:txBody>
      </p:sp>
      <p:cxnSp>
        <p:nvCxnSpPr>
          <p:cNvPr id="46" name="Straight Connector 45"/>
          <p:cNvCxnSpPr/>
          <p:nvPr/>
        </p:nvCxnSpPr>
        <p:spPr>
          <a:xfrm flipH="1">
            <a:off x="5326063" y="3722688"/>
            <a:ext cx="811212"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25610" name="TextBox 50"/>
          <p:cNvSpPr txBox="1">
            <a:spLocks noChangeArrowheads="1"/>
          </p:cNvSpPr>
          <p:nvPr/>
        </p:nvSpPr>
        <p:spPr bwMode="auto">
          <a:xfrm>
            <a:off x="6143625" y="2954338"/>
            <a:ext cx="1841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endParaRPr lang="en-US">
              <a:latin typeface="+mj-lt"/>
            </a:endParaRPr>
          </a:p>
        </p:txBody>
      </p:sp>
      <p:cxnSp>
        <p:nvCxnSpPr>
          <p:cNvPr id="53" name="Straight Connector 52"/>
          <p:cNvCxnSpPr/>
          <p:nvPr/>
        </p:nvCxnSpPr>
        <p:spPr>
          <a:xfrm flipH="1">
            <a:off x="5302250" y="4487863"/>
            <a:ext cx="835025"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7" name="Straight Connector 56"/>
          <p:cNvCxnSpPr/>
          <p:nvPr/>
        </p:nvCxnSpPr>
        <p:spPr>
          <a:xfrm flipH="1">
            <a:off x="4418013" y="5813425"/>
            <a:ext cx="1706562"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a:off x="5248275" y="4711700"/>
            <a:ext cx="284163" cy="212725"/>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1" name="Straight Connector 60"/>
          <p:cNvCxnSpPr/>
          <p:nvPr/>
        </p:nvCxnSpPr>
        <p:spPr>
          <a:xfrm flipH="1">
            <a:off x="5519738" y="4924425"/>
            <a:ext cx="604837"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25615" name="TextBox 64"/>
          <p:cNvSpPr txBox="1">
            <a:spLocks noChangeArrowheads="1"/>
          </p:cNvSpPr>
          <p:nvPr/>
        </p:nvSpPr>
        <p:spPr bwMode="auto">
          <a:xfrm>
            <a:off x="6132513" y="3533775"/>
            <a:ext cx="1827212"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n-US">
                <a:latin typeface="+mj-lt"/>
              </a:rPr>
              <a:t>Sold/Given Away </a:t>
            </a:r>
          </a:p>
        </p:txBody>
      </p:sp>
      <p:sp>
        <p:nvSpPr>
          <p:cNvPr id="25616" name="TextBox 65"/>
          <p:cNvSpPr txBox="1">
            <a:spLocks noChangeArrowheads="1"/>
          </p:cNvSpPr>
          <p:nvPr/>
        </p:nvSpPr>
        <p:spPr bwMode="auto">
          <a:xfrm>
            <a:off x="6134100" y="4298950"/>
            <a:ext cx="204787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n-US">
                <a:latin typeface="+mj-lt"/>
              </a:rPr>
              <a:t>Unable to Trace Net</a:t>
            </a:r>
          </a:p>
        </p:txBody>
      </p:sp>
      <p:sp>
        <p:nvSpPr>
          <p:cNvPr id="25617" name="TextBox 66"/>
          <p:cNvSpPr txBox="1">
            <a:spLocks noChangeArrowheads="1"/>
          </p:cNvSpPr>
          <p:nvPr/>
        </p:nvSpPr>
        <p:spPr bwMode="auto">
          <a:xfrm>
            <a:off x="6137275" y="4740275"/>
            <a:ext cx="73025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n-US">
                <a:latin typeface="+mj-lt"/>
              </a:rPr>
              <a:t>Other</a:t>
            </a:r>
          </a:p>
        </p:txBody>
      </p:sp>
      <p:sp>
        <p:nvSpPr>
          <p:cNvPr id="25618" name="TextBox 67"/>
          <p:cNvSpPr txBox="1">
            <a:spLocks noChangeArrowheads="1"/>
          </p:cNvSpPr>
          <p:nvPr/>
        </p:nvSpPr>
        <p:spPr bwMode="auto">
          <a:xfrm>
            <a:off x="6138863" y="5619750"/>
            <a:ext cx="12509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n-US">
                <a:latin typeface="+mj-lt"/>
              </a:rPr>
              <a:t>Lost/Stolen</a:t>
            </a:r>
          </a:p>
        </p:txBody>
      </p:sp>
      <p:sp>
        <p:nvSpPr>
          <p:cNvPr id="25619" name="TextBox 68"/>
          <p:cNvSpPr txBox="1">
            <a:spLocks noChangeArrowheads="1"/>
          </p:cNvSpPr>
          <p:nvPr/>
        </p:nvSpPr>
        <p:spPr bwMode="auto">
          <a:xfrm>
            <a:off x="1381125" y="3629025"/>
            <a:ext cx="1522413"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n-US">
                <a:solidFill>
                  <a:schemeClr val="bg1"/>
                </a:solidFill>
                <a:latin typeface="+mj-lt"/>
              </a:rPr>
              <a:t>Moved/Taken </a:t>
            </a:r>
          </a:p>
          <a:p>
            <a:r>
              <a:rPr lang="en-US">
                <a:solidFill>
                  <a:schemeClr val="bg1"/>
                </a:solidFill>
                <a:latin typeface="+mj-lt"/>
              </a:rPr>
              <a:t>from House</a:t>
            </a:r>
          </a:p>
        </p:txBody>
      </p:sp>
      <p:sp>
        <p:nvSpPr>
          <p:cNvPr id="3" name="TextBox 2"/>
          <p:cNvSpPr txBox="1"/>
          <p:nvPr/>
        </p:nvSpPr>
        <p:spPr>
          <a:xfrm>
            <a:off x="323528" y="6309320"/>
            <a:ext cx="7636197" cy="369332"/>
          </a:xfrm>
          <a:prstGeom prst="rect">
            <a:avLst/>
          </a:prstGeom>
          <a:noFill/>
        </p:spPr>
        <p:txBody>
          <a:bodyPr wrap="square" rtlCol="0">
            <a:spAutoFit/>
          </a:bodyPr>
          <a:lstStyle/>
          <a:p>
            <a:r>
              <a:rPr lang="es-ES" dirty="0" err="1">
                <a:latin typeface="+mj-lt"/>
              </a:rPr>
              <a:t>Source</a:t>
            </a:r>
            <a:r>
              <a:rPr lang="es-ES" dirty="0">
                <a:latin typeface="+mj-lt"/>
              </a:rPr>
              <a:t>: John </a:t>
            </a:r>
            <a:r>
              <a:rPr lang="es-ES" dirty="0" err="1">
                <a:latin typeface="+mj-lt"/>
              </a:rPr>
              <a:t>Gimnig</a:t>
            </a:r>
            <a:r>
              <a:rPr lang="es-ES" dirty="0">
                <a:latin typeface="+mj-lt"/>
              </a:rPr>
              <a:t> CDC</a:t>
            </a:r>
            <a:endParaRPr lang="en-US" dirty="0">
              <a:latin typeface="+mj-lt"/>
            </a:endParaRPr>
          </a:p>
        </p:txBody>
      </p:sp>
    </p:spTree>
    <p:extLst>
      <p:ext uri="{BB962C8B-B14F-4D97-AF65-F5344CB8AC3E}">
        <p14:creationId xmlns:p14="http://schemas.microsoft.com/office/powerpoint/2010/main" val="89598841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457200" y="0"/>
            <a:ext cx="8229600" cy="1143000"/>
          </a:xfrm>
          <a:noFill/>
          <a:ln/>
          <a:extLst>
            <a:ext uri="{91240B29-F687-4F45-9708-019B960494DF}">
              <a14:hiddenLine xmlns:a14="http://schemas.microsoft.com/office/drawing/2010/main" w="9525" cap="flat" cmpd="sng" algn="ctr">
                <a:solidFill>
                  <a:schemeClr val="tx1"/>
                </a:solidFill>
                <a:prstDash val="solid"/>
                <a:miter lim="800000"/>
                <a:headEnd/>
                <a:tailEnd/>
              </a14:hiddenLine>
            </a:ext>
          </a:extLst>
        </p:spPr>
        <p:txBody>
          <a:bodyPr/>
          <a:lstStyle/>
          <a:p>
            <a:r>
              <a:rPr lang="en-US" sz="4000" b="1" dirty="0">
                <a:solidFill>
                  <a:srgbClr val="990033"/>
                </a:solidFill>
              </a:rPr>
              <a:t>Attrition</a:t>
            </a: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18051" y="2089043"/>
            <a:ext cx="7304147" cy="4768957"/>
          </a:xfrm>
          <a:prstGeom prst="rect">
            <a:avLst/>
          </a:prstGeom>
        </p:spPr>
      </p:pic>
      <p:sp>
        <p:nvSpPr>
          <p:cNvPr id="8" name="Rectangle 3"/>
          <p:cNvSpPr>
            <a:spLocks noGrp="1" noChangeArrowheads="1"/>
          </p:cNvSpPr>
          <p:nvPr>
            <p:ph idx="1"/>
          </p:nvPr>
        </p:nvSpPr>
        <p:spPr>
          <a:xfrm>
            <a:off x="611560" y="936567"/>
            <a:ext cx="8353425" cy="1152476"/>
          </a:xfrm>
        </p:spPr>
        <p:txBody>
          <a:bodyPr>
            <a:normAutofit/>
          </a:bodyPr>
          <a:lstStyle/>
          <a:p>
            <a:pPr>
              <a:buClr>
                <a:srgbClr val="C00000"/>
              </a:buClr>
              <a:buFont typeface="Courier New" pitchFamily="49" charset="0"/>
              <a:buChar char="o"/>
            </a:pPr>
            <a:r>
              <a:rPr lang="en-GB" sz="2400" dirty="0">
                <a:latin typeface="+mj-lt"/>
              </a:rPr>
              <a:t>Reason for loss from post-campaign and retrospective durability surveys in Nigeria (N=780)</a:t>
            </a:r>
          </a:p>
        </p:txBody>
      </p:sp>
    </p:spTree>
    <p:extLst>
      <p:ext uri="{BB962C8B-B14F-4D97-AF65-F5344CB8AC3E}">
        <p14:creationId xmlns:p14="http://schemas.microsoft.com/office/powerpoint/2010/main" val="256277603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Oval 2"/>
          <p:cNvSpPr>
            <a:spLocks noChangeArrowheads="1"/>
          </p:cNvSpPr>
          <p:nvPr/>
        </p:nvSpPr>
        <p:spPr bwMode="auto">
          <a:xfrm>
            <a:off x="7669213" y="4581525"/>
            <a:ext cx="1223962" cy="1147763"/>
          </a:xfrm>
          <a:prstGeom prst="ellipse">
            <a:avLst/>
          </a:prstGeom>
          <a:solidFill>
            <a:srgbClr val="FFCC99"/>
          </a:solidFill>
          <a:ln w="9525" algn="ctr">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r>
              <a:rPr lang="es-ES" b="1">
                <a:latin typeface="+mj-lt"/>
              </a:rPr>
              <a:t>Net is gone</a:t>
            </a:r>
            <a:endParaRPr lang="en-US" b="1">
              <a:latin typeface="+mj-lt"/>
            </a:endParaRPr>
          </a:p>
        </p:txBody>
      </p:sp>
      <p:sp>
        <p:nvSpPr>
          <p:cNvPr id="34819" name="Oval 3"/>
          <p:cNvSpPr>
            <a:spLocks noChangeArrowheads="1"/>
          </p:cNvSpPr>
          <p:nvPr/>
        </p:nvSpPr>
        <p:spPr bwMode="auto">
          <a:xfrm>
            <a:off x="323850" y="1773238"/>
            <a:ext cx="1368425" cy="1295400"/>
          </a:xfrm>
          <a:prstGeom prst="ellipse">
            <a:avLst/>
          </a:prstGeom>
          <a:solidFill>
            <a:srgbClr val="FFFF99"/>
          </a:solidFill>
          <a:ln w="9525" algn="ctr">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r>
              <a:rPr lang="es-ES" b="1">
                <a:latin typeface="+mj-lt"/>
              </a:rPr>
              <a:t>HH has net</a:t>
            </a:r>
            <a:endParaRPr lang="en-US" b="1">
              <a:latin typeface="+mj-lt"/>
            </a:endParaRPr>
          </a:p>
        </p:txBody>
      </p:sp>
      <p:graphicFrame>
        <p:nvGraphicFramePr>
          <p:cNvPr id="34820" name="Object 4"/>
          <p:cNvGraphicFramePr>
            <a:graphicFrameLocks noGrp="1" noChangeAspect="1"/>
          </p:cNvGraphicFramePr>
          <p:nvPr>
            <p:ph idx="1"/>
            <p:extLst>
              <p:ext uri="{D42A27DB-BD31-4B8C-83A1-F6EECF244321}">
                <p14:modId xmlns:p14="http://schemas.microsoft.com/office/powerpoint/2010/main" val="2184593"/>
              </p:ext>
            </p:extLst>
          </p:nvPr>
        </p:nvGraphicFramePr>
        <p:xfrm>
          <a:off x="709613" y="1484313"/>
          <a:ext cx="8218487" cy="4525962"/>
        </p:xfrm>
        <a:graphic>
          <a:graphicData uri="http://schemas.openxmlformats.org/presentationml/2006/ole">
            <mc:AlternateContent xmlns:mc="http://schemas.openxmlformats.org/markup-compatibility/2006">
              <mc:Choice xmlns:v="urn:schemas-microsoft-com:vml" Requires="v">
                <p:oleObj spid="_x0000_s4098" name="Chart" r:id="rId4" imgW="9496349" imgH="5229149" progId="Excel.Chart.8">
                  <p:embed/>
                </p:oleObj>
              </mc:Choice>
              <mc:Fallback>
                <p:oleObj name="Chart" r:id="rId4" imgW="9496349" imgH="5229149" progId="Excel.Chart.8">
                  <p:embed/>
                  <p:pic>
                    <p:nvPicPr>
                      <p:cNvPr id="34820" name="Object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09613" y="1484313"/>
                        <a:ext cx="8218487" cy="4525962"/>
                      </a:xfrm>
                      <a:prstGeom prst="rect">
                        <a:avLst/>
                      </a:prstGeom>
                      <a:noFill/>
                      <a:ln>
                        <a:noFill/>
                      </a:ln>
                      <a:effectLst/>
                      <a:extLst>
                        <a:ext uri="{909E8E84-426E-40DD-AFC4-6F175D3DCCD1}">
                          <a14:hiddenFill xmlns:a14="http://schemas.microsoft.com/office/drawing/2010/main">
                            <a:solidFill>
                              <a:srgbClr val="FFFF00">
                                <a:alpha val="23000"/>
                              </a:srgbClr>
                            </a:solidFill>
                          </a14:hiddenFill>
                        </a:ext>
                        <a:ext uri="{91240B29-F687-4F45-9708-019B960494DF}">
                          <a14:hiddenLine xmlns:a14="http://schemas.microsoft.com/office/drawing/2010/main" w="9525" cap="flat" cmpd="sng" algn="ctr">
                            <a:solidFill>
                              <a:schemeClr val="tx1"/>
                            </a:solidFill>
                            <a:prstDash val="solid"/>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34821" name="Freeform 5"/>
          <p:cNvSpPr>
            <a:spLocks/>
          </p:cNvSpPr>
          <p:nvPr/>
        </p:nvSpPr>
        <p:spPr bwMode="auto">
          <a:xfrm>
            <a:off x="1547813" y="1916113"/>
            <a:ext cx="6337300" cy="3817937"/>
          </a:xfrm>
          <a:custGeom>
            <a:avLst/>
            <a:gdLst>
              <a:gd name="T0" fmla="*/ 0 w 3992"/>
              <a:gd name="T1" fmla="*/ 0 h 2369"/>
              <a:gd name="T2" fmla="*/ 3992 w 3992"/>
              <a:gd name="T3" fmla="*/ 0 h 2369"/>
              <a:gd name="T4" fmla="*/ 3992 w 3992"/>
              <a:gd name="T5" fmla="*/ 2359 h 2369"/>
              <a:gd name="T6" fmla="*/ 3765 w 3992"/>
              <a:gd name="T7" fmla="*/ 2365 h 2369"/>
              <a:gd name="T8" fmla="*/ 3601 w 3992"/>
              <a:gd name="T9" fmla="*/ 2369 h 2369"/>
              <a:gd name="T10" fmla="*/ 3493 w 3992"/>
              <a:gd name="T11" fmla="*/ 2359 h 2369"/>
              <a:gd name="T12" fmla="*/ 3337 w 3992"/>
              <a:gd name="T13" fmla="*/ 2345 h 2369"/>
              <a:gd name="T14" fmla="*/ 3177 w 3992"/>
              <a:gd name="T15" fmla="*/ 2325 h 2369"/>
              <a:gd name="T16" fmla="*/ 2937 w 3992"/>
              <a:gd name="T17" fmla="*/ 2277 h 2369"/>
              <a:gd name="T18" fmla="*/ 2789 w 3992"/>
              <a:gd name="T19" fmla="*/ 2233 h 2369"/>
              <a:gd name="T20" fmla="*/ 2601 w 3992"/>
              <a:gd name="T21" fmla="*/ 2169 h 2369"/>
              <a:gd name="T22" fmla="*/ 2465 w 3992"/>
              <a:gd name="T23" fmla="*/ 2101 h 2369"/>
              <a:gd name="T24" fmla="*/ 2225 w 3992"/>
              <a:gd name="T25" fmla="*/ 1945 h 2369"/>
              <a:gd name="T26" fmla="*/ 1905 w 3992"/>
              <a:gd name="T27" fmla="*/ 1679 h 2369"/>
              <a:gd name="T28" fmla="*/ 1665 w 3992"/>
              <a:gd name="T29" fmla="*/ 1429 h 2369"/>
              <a:gd name="T30" fmla="*/ 1493 w 3992"/>
              <a:gd name="T31" fmla="*/ 1241 h 2369"/>
              <a:gd name="T32" fmla="*/ 1377 w 3992"/>
              <a:gd name="T33" fmla="*/ 1117 h 2369"/>
              <a:gd name="T34" fmla="*/ 1217 w 3992"/>
              <a:gd name="T35" fmla="*/ 917 h 2369"/>
              <a:gd name="T36" fmla="*/ 1049 w 3992"/>
              <a:gd name="T37" fmla="*/ 725 h 2369"/>
              <a:gd name="T38" fmla="*/ 877 w 3992"/>
              <a:gd name="T39" fmla="*/ 541 h 2369"/>
              <a:gd name="T40" fmla="*/ 635 w 3992"/>
              <a:gd name="T41" fmla="*/ 318 h 2369"/>
              <a:gd name="T42" fmla="*/ 454 w 3992"/>
              <a:gd name="T43" fmla="*/ 182 h 2369"/>
              <a:gd name="T44" fmla="*/ 273 w 3992"/>
              <a:gd name="T45" fmla="*/ 101 h 2369"/>
              <a:gd name="T46" fmla="*/ 105 w 3992"/>
              <a:gd name="T47" fmla="*/ 53 h 2369"/>
              <a:gd name="T48" fmla="*/ 5 w 3992"/>
              <a:gd name="T49" fmla="*/ 29 h 2369"/>
              <a:gd name="T50" fmla="*/ 0 w 3992"/>
              <a:gd name="T51" fmla="*/ 0 h 23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992" h="2369">
                <a:moveTo>
                  <a:pt x="0" y="0"/>
                </a:moveTo>
                <a:lnTo>
                  <a:pt x="3992" y="0"/>
                </a:lnTo>
                <a:lnTo>
                  <a:pt x="3992" y="2359"/>
                </a:lnTo>
                <a:lnTo>
                  <a:pt x="3765" y="2365"/>
                </a:lnTo>
                <a:lnTo>
                  <a:pt x="3601" y="2369"/>
                </a:lnTo>
                <a:lnTo>
                  <a:pt x="3493" y="2359"/>
                </a:lnTo>
                <a:lnTo>
                  <a:pt x="3337" y="2345"/>
                </a:lnTo>
                <a:lnTo>
                  <a:pt x="3177" y="2325"/>
                </a:lnTo>
                <a:lnTo>
                  <a:pt x="2937" y="2277"/>
                </a:lnTo>
                <a:lnTo>
                  <a:pt x="2789" y="2233"/>
                </a:lnTo>
                <a:lnTo>
                  <a:pt x="2601" y="2169"/>
                </a:lnTo>
                <a:lnTo>
                  <a:pt x="2465" y="2101"/>
                </a:lnTo>
                <a:lnTo>
                  <a:pt x="2225" y="1945"/>
                </a:lnTo>
                <a:lnTo>
                  <a:pt x="1905" y="1679"/>
                </a:lnTo>
                <a:lnTo>
                  <a:pt x="1665" y="1429"/>
                </a:lnTo>
                <a:lnTo>
                  <a:pt x="1493" y="1241"/>
                </a:lnTo>
                <a:lnTo>
                  <a:pt x="1377" y="1117"/>
                </a:lnTo>
                <a:lnTo>
                  <a:pt x="1217" y="917"/>
                </a:lnTo>
                <a:lnTo>
                  <a:pt x="1049" y="725"/>
                </a:lnTo>
                <a:lnTo>
                  <a:pt x="877" y="541"/>
                </a:lnTo>
                <a:lnTo>
                  <a:pt x="635" y="318"/>
                </a:lnTo>
                <a:lnTo>
                  <a:pt x="454" y="182"/>
                </a:lnTo>
                <a:lnTo>
                  <a:pt x="273" y="101"/>
                </a:lnTo>
                <a:lnTo>
                  <a:pt x="105" y="53"/>
                </a:lnTo>
                <a:lnTo>
                  <a:pt x="5" y="29"/>
                </a:lnTo>
                <a:lnTo>
                  <a:pt x="0" y="0"/>
                </a:lnTo>
                <a:close/>
              </a:path>
            </a:pathLst>
          </a:custGeom>
          <a:solidFill>
            <a:srgbClr val="3366FF">
              <a:alpha val="23000"/>
            </a:srgbClr>
          </a:solidFill>
          <a:ln w="9525" cap="flat" cmpd="sng">
            <a:solidFill>
              <a:schemeClr val="tx1"/>
            </a:solidFill>
            <a:prstDash val="solid"/>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latin typeface="+mj-lt"/>
            </a:endParaRPr>
          </a:p>
        </p:txBody>
      </p:sp>
      <p:sp>
        <p:nvSpPr>
          <p:cNvPr id="34822" name="Rectangle 6"/>
          <p:cNvSpPr>
            <a:spLocks noGrp="1" noChangeArrowheads="1"/>
          </p:cNvSpPr>
          <p:nvPr>
            <p:ph type="title"/>
          </p:nvPr>
        </p:nvSpPr>
        <p:spPr>
          <a:xfrm>
            <a:off x="468313" y="902385"/>
            <a:ext cx="8229600" cy="646331"/>
          </a:xfr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rtlCol="0" anchor="ctr">
            <a:spAutoFit/>
          </a:bodyPr>
          <a:lstStyle/>
          <a:p>
            <a:r>
              <a:rPr lang="es-ES" sz="3600" b="1">
                <a:solidFill>
                  <a:schemeClr val="accent1">
                    <a:lumMod val="50000"/>
                  </a:schemeClr>
                </a:solidFill>
                <a:ea typeface="+mn-ea"/>
                <a:cs typeface="+mn-cs"/>
              </a:rPr>
              <a:t>Are surviving nets still OK? </a:t>
            </a:r>
            <a:endParaRPr lang="en-US" sz="3600" b="1">
              <a:solidFill>
                <a:schemeClr val="accent1">
                  <a:lumMod val="50000"/>
                </a:schemeClr>
              </a:solidFill>
              <a:ea typeface="+mn-ea"/>
              <a:cs typeface="+mn-cs"/>
            </a:endParaRPr>
          </a:p>
        </p:txBody>
      </p:sp>
      <p:grpSp>
        <p:nvGrpSpPr>
          <p:cNvPr id="34823" name="Group 7"/>
          <p:cNvGrpSpPr>
            <a:grpSpLocks/>
          </p:cNvGrpSpPr>
          <p:nvPr/>
        </p:nvGrpSpPr>
        <p:grpSpPr bwMode="auto">
          <a:xfrm>
            <a:off x="1042988" y="6021388"/>
            <a:ext cx="7129462" cy="673100"/>
            <a:chOff x="793" y="3793"/>
            <a:chExt cx="4491" cy="424"/>
          </a:xfrm>
        </p:grpSpPr>
        <p:sp>
          <p:nvSpPr>
            <p:cNvPr id="34824" name="Line 8"/>
            <p:cNvSpPr>
              <a:spLocks noChangeShapeType="1"/>
            </p:cNvSpPr>
            <p:nvPr/>
          </p:nvSpPr>
          <p:spPr bwMode="auto">
            <a:xfrm>
              <a:off x="793" y="3793"/>
              <a:ext cx="4491" cy="0"/>
            </a:xfrm>
            <a:prstGeom prst="line">
              <a:avLst/>
            </a:prstGeom>
            <a:noFill/>
            <a:ln w="25400">
              <a:solidFill>
                <a:schemeClr val="tx1"/>
              </a:solidFill>
              <a:prstDash val="dash"/>
              <a:round/>
              <a:headEnd/>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latin typeface="+mj-lt"/>
              </a:endParaRPr>
            </a:p>
          </p:txBody>
        </p:sp>
        <p:sp>
          <p:nvSpPr>
            <p:cNvPr id="34825" name="Text Box 9"/>
            <p:cNvSpPr txBox="1">
              <a:spLocks noChangeArrowheads="1"/>
            </p:cNvSpPr>
            <p:nvPr/>
          </p:nvSpPr>
          <p:spPr bwMode="auto">
            <a:xfrm>
              <a:off x="2245" y="3929"/>
              <a:ext cx="1134" cy="288"/>
            </a:xfrm>
            <a:prstGeom prst="rect">
              <a:avLst/>
            </a:prstGeom>
            <a:noFill/>
            <a:ln>
              <a:noFill/>
            </a:ln>
            <a:effectLst/>
            <a:extLst>
              <a:ext uri="{909E8E84-426E-40DD-AFC4-6F175D3DCCD1}">
                <a14:hiddenFill xmlns:a14="http://schemas.microsoft.com/office/drawing/2010/main">
                  <a:solidFill>
                    <a:srgbClr val="FFFF00">
                      <a:alpha val="23000"/>
                    </a:srgbClr>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s-ES" sz="2400" b="1">
                  <a:latin typeface="+mj-lt"/>
                </a:rPr>
                <a:t>Time</a:t>
              </a:r>
              <a:endParaRPr lang="en-US" sz="2400" b="1">
                <a:latin typeface="+mj-lt"/>
              </a:endParaRPr>
            </a:p>
          </p:txBody>
        </p:sp>
      </p:grpSp>
      <p:sp>
        <p:nvSpPr>
          <p:cNvPr id="34828" name="Freeform 12"/>
          <p:cNvSpPr>
            <a:spLocks/>
          </p:cNvSpPr>
          <p:nvPr/>
        </p:nvSpPr>
        <p:spPr bwMode="auto">
          <a:xfrm>
            <a:off x="1547813" y="1989138"/>
            <a:ext cx="5688012" cy="3744912"/>
          </a:xfrm>
          <a:custGeom>
            <a:avLst/>
            <a:gdLst>
              <a:gd name="T0" fmla="*/ 0 w 3583"/>
              <a:gd name="T1" fmla="*/ 0 h 2359"/>
              <a:gd name="T2" fmla="*/ 0 w 3583"/>
              <a:gd name="T3" fmla="*/ 2359 h 2359"/>
              <a:gd name="T4" fmla="*/ 3583 w 3583"/>
              <a:gd name="T5" fmla="*/ 2359 h 2359"/>
              <a:gd name="T6" fmla="*/ 3578 w 3583"/>
              <a:gd name="T7" fmla="*/ 2338 h 2359"/>
              <a:gd name="T8" fmla="*/ 3473 w 3583"/>
              <a:gd name="T9" fmla="*/ 2335 h 2359"/>
              <a:gd name="T10" fmla="*/ 3437 w 3583"/>
              <a:gd name="T11" fmla="*/ 2335 h 2359"/>
              <a:gd name="T12" fmla="*/ 3308 w 3583"/>
              <a:gd name="T13" fmla="*/ 2329 h 2359"/>
              <a:gd name="T14" fmla="*/ 3206 w 3583"/>
              <a:gd name="T15" fmla="*/ 2314 h 2359"/>
              <a:gd name="T16" fmla="*/ 3074 w 3583"/>
              <a:gd name="T17" fmla="*/ 2293 h 2359"/>
              <a:gd name="T18" fmla="*/ 2984 w 3583"/>
              <a:gd name="T19" fmla="*/ 2275 h 2359"/>
              <a:gd name="T20" fmla="*/ 2894 w 3583"/>
              <a:gd name="T21" fmla="*/ 2251 h 2359"/>
              <a:gd name="T22" fmla="*/ 2738 w 3583"/>
              <a:gd name="T23" fmla="*/ 2203 h 2359"/>
              <a:gd name="T24" fmla="*/ 2570 w 3583"/>
              <a:gd name="T25" fmla="*/ 2140 h 2359"/>
              <a:gd name="T26" fmla="*/ 2432 w 3583"/>
              <a:gd name="T27" fmla="*/ 2074 h 2359"/>
              <a:gd name="T28" fmla="*/ 2372 w 3583"/>
              <a:gd name="T29" fmla="*/ 2035 h 2359"/>
              <a:gd name="T30" fmla="*/ 2225 w 3583"/>
              <a:gd name="T31" fmla="*/ 1942 h 2359"/>
              <a:gd name="T32" fmla="*/ 2081 w 3583"/>
              <a:gd name="T33" fmla="*/ 1831 h 2359"/>
              <a:gd name="T34" fmla="*/ 1860 w 3583"/>
              <a:gd name="T35" fmla="*/ 1633 h 2359"/>
              <a:gd name="T36" fmla="*/ 1745 w 3583"/>
              <a:gd name="T37" fmla="*/ 1513 h 2359"/>
              <a:gd name="T38" fmla="*/ 1589 w 3583"/>
              <a:gd name="T39" fmla="*/ 1347 h 2359"/>
              <a:gd name="T40" fmla="*/ 1394 w 3583"/>
              <a:gd name="T41" fmla="*/ 1132 h 2359"/>
              <a:gd name="T42" fmla="*/ 1253 w 3583"/>
              <a:gd name="T43" fmla="*/ 964 h 2359"/>
              <a:gd name="T44" fmla="*/ 1089 w 3583"/>
              <a:gd name="T45" fmla="*/ 771 h 2359"/>
              <a:gd name="T46" fmla="*/ 849 w 3583"/>
              <a:gd name="T47" fmla="*/ 519 h 2359"/>
              <a:gd name="T48" fmla="*/ 681 w 3583"/>
              <a:gd name="T49" fmla="*/ 351 h 2359"/>
              <a:gd name="T50" fmla="*/ 544 w 3583"/>
              <a:gd name="T51" fmla="*/ 227 h 2359"/>
              <a:gd name="T52" fmla="*/ 433 w 3583"/>
              <a:gd name="T53" fmla="*/ 155 h 2359"/>
              <a:gd name="T54" fmla="*/ 329 w 3583"/>
              <a:gd name="T55" fmla="*/ 103 h 2359"/>
              <a:gd name="T56" fmla="*/ 189 w 3583"/>
              <a:gd name="T57" fmla="*/ 63 h 2359"/>
              <a:gd name="T58" fmla="*/ 89 w 3583"/>
              <a:gd name="T59" fmla="*/ 39 h 2359"/>
              <a:gd name="T60" fmla="*/ 0 w 3583"/>
              <a:gd name="T61" fmla="*/ 0 h 23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3583" h="2359">
                <a:moveTo>
                  <a:pt x="0" y="0"/>
                </a:moveTo>
                <a:lnTo>
                  <a:pt x="0" y="2359"/>
                </a:lnTo>
                <a:lnTo>
                  <a:pt x="3583" y="2359"/>
                </a:lnTo>
                <a:lnTo>
                  <a:pt x="3578" y="2338"/>
                </a:lnTo>
                <a:lnTo>
                  <a:pt x="3473" y="2335"/>
                </a:lnTo>
                <a:lnTo>
                  <a:pt x="3437" y="2335"/>
                </a:lnTo>
                <a:lnTo>
                  <a:pt x="3308" y="2329"/>
                </a:lnTo>
                <a:lnTo>
                  <a:pt x="3206" y="2314"/>
                </a:lnTo>
                <a:lnTo>
                  <a:pt x="3074" y="2293"/>
                </a:lnTo>
                <a:lnTo>
                  <a:pt x="2984" y="2275"/>
                </a:lnTo>
                <a:lnTo>
                  <a:pt x="2894" y="2251"/>
                </a:lnTo>
                <a:lnTo>
                  <a:pt x="2738" y="2203"/>
                </a:lnTo>
                <a:lnTo>
                  <a:pt x="2570" y="2140"/>
                </a:lnTo>
                <a:lnTo>
                  <a:pt x="2432" y="2074"/>
                </a:lnTo>
                <a:lnTo>
                  <a:pt x="2372" y="2035"/>
                </a:lnTo>
                <a:lnTo>
                  <a:pt x="2225" y="1942"/>
                </a:lnTo>
                <a:lnTo>
                  <a:pt x="2081" y="1831"/>
                </a:lnTo>
                <a:lnTo>
                  <a:pt x="1860" y="1633"/>
                </a:lnTo>
                <a:lnTo>
                  <a:pt x="1745" y="1513"/>
                </a:lnTo>
                <a:lnTo>
                  <a:pt x="1589" y="1347"/>
                </a:lnTo>
                <a:lnTo>
                  <a:pt x="1394" y="1132"/>
                </a:lnTo>
                <a:lnTo>
                  <a:pt x="1253" y="964"/>
                </a:lnTo>
                <a:lnTo>
                  <a:pt x="1089" y="771"/>
                </a:lnTo>
                <a:lnTo>
                  <a:pt x="849" y="519"/>
                </a:lnTo>
                <a:lnTo>
                  <a:pt x="681" y="351"/>
                </a:lnTo>
                <a:lnTo>
                  <a:pt x="544" y="227"/>
                </a:lnTo>
                <a:lnTo>
                  <a:pt x="433" y="155"/>
                </a:lnTo>
                <a:lnTo>
                  <a:pt x="329" y="103"/>
                </a:lnTo>
                <a:lnTo>
                  <a:pt x="189" y="63"/>
                </a:lnTo>
                <a:lnTo>
                  <a:pt x="89" y="39"/>
                </a:lnTo>
                <a:lnTo>
                  <a:pt x="0" y="0"/>
                </a:lnTo>
                <a:close/>
              </a:path>
            </a:pathLst>
          </a:custGeom>
          <a:solidFill>
            <a:srgbClr val="FF9900">
              <a:alpha val="23000"/>
            </a:srgbClr>
          </a:solidFill>
          <a:ln w="9525" cap="flat" cmpd="sng">
            <a:solidFill>
              <a:schemeClr val="tx1"/>
            </a:solidFill>
            <a:prstDash val="solid"/>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latin typeface="+mj-lt"/>
            </a:endParaRPr>
          </a:p>
        </p:txBody>
      </p:sp>
      <p:sp>
        <p:nvSpPr>
          <p:cNvPr id="34829" name="Text Box 13"/>
          <p:cNvSpPr txBox="1">
            <a:spLocks noChangeArrowheads="1"/>
          </p:cNvSpPr>
          <p:nvPr/>
        </p:nvSpPr>
        <p:spPr bwMode="auto">
          <a:xfrm>
            <a:off x="1692275" y="4508500"/>
            <a:ext cx="2663825" cy="366713"/>
          </a:xfrm>
          <a:prstGeom prst="rect">
            <a:avLst/>
          </a:prstGeom>
          <a:noFill/>
          <a:ln>
            <a:noFill/>
          </a:ln>
          <a:effectLst/>
          <a:extLst>
            <a:ext uri="{909E8E84-426E-40DD-AFC4-6F175D3DCCD1}">
              <a14:hiddenFill xmlns:a14="http://schemas.microsoft.com/office/drawing/2010/main">
                <a:solidFill>
                  <a:srgbClr val="FFFF00">
                    <a:alpha val="23000"/>
                  </a:srgbClr>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s-ES" b="1">
                <a:latin typeface="+mj-lt"/>
              </a:rPr>
              <a:t>Surviving nets</a:t>
            </a:r>
            <a:endParaRPr lang="en-US" b="1">
              <a:latin typeface="+mj-lt"/>
            </a:endParaRPr>
          </a:p>
        </p:txBody>
      </p:sp>
      <p:sp>
        <p:nvSpPr>
          <p:cNvPr id="34830" name="Rectangle 14"/>
          <p:cNvSpPr>
            <a:spLocks noChangeArrowheads="1"/>
          </p:cNvSpPr>
          <p:nvPr/>
        </p:nvSpPr>
        <p:spPr bwMode="auto">
          <a:xfrm>
            <a:off x="539750" y="65772"/>
            <a:ext cx="8229600" cy="646331"/>
          </a:xfrm>
          <a:prstGeom prst="rect">
            <a:avLst/>
          </a:prstGeom>
          <a:noFill/>
        </p:spPr>
        <p:txBody>
          <a:bodyPr vert="horz" wrap="square" lIns="91440" tIns="45720" rIns="91440" bIns="45720" rtlCol="0" anchor="ctr">
            <a:spAutoFit/>
          </a:bodyPr>
          <a:lstStyle/>
          <a:p>
            <a:pPr algn="ctr">
              <a:spcBef>
                <a:spcPct val="0"/>
              </a:spcBef>
            </a:pPr>
            <a:r>
              <a:rPr lang="es-ES" sz="3600" b="1" dirty="0" err="1">
                <a:solidFill>
                  <a:srgbClr val="C00000"/>
                </a:solidFill>
                <a:latin typeface="+mj-lt"/>
              </a:rPr>
              <a:t>Physical</a:t>
            </a:r>
            <a:r>
              <a:rPr lang="es-ES" sz="3600" b="1" dirty="0">
                <a:solidFill>
                  <a:srgbClr val="C00000"/>
                </a:solidFill>
                <a:latin typeface="+mj-lt"/>
              </a:rPr>
              <a:t> </a:t>
            </a:r>
            <a:r>
              <a:rPr lang="es-ES" sz="3600" b="1" dirty="0" err="1">
                <a:solidFill>
                  <a:srgbClr val="C00000"/>
                </a:solidFill>
                <a:latin typeface="+mj-lt"/>
              </a:rPr>
              <a:t>Condition</a:t>
            </a:r>
            <a:endParaRPr lang="en-US" sz="3600" b="1" dirty="0">
              <a:solidFill>
                <a:srgbClr val="C00000"/>
              </a:solidFill>
              <a:latin typeface="+mj-lt"/>
            </a:endParaRPr>
          </a:p>
        </p:txBody>
      </p:sp>
      <p:sp>
        <p:nvSpPr>
          <p:cNvPr id="34832" name="AutoShape 16"/>
          <p:cNvSpPr>
            <a:spLocks/>
          </p:cNvSpPr>
          <p:nvPr/>
        </p:nvSpPr>
        <p:spPr bwMode="auto">
          <a:xfrm>
            <a:off x="4427538" y="1989138"/>
            <a:ext cx="215900" cy="2447925"/>
          </a:xfrm>
          <a:prstGeom prst="rightBrace">
            <a:avLst>
              <a:gd name="adj1" fmla="val 94485"/>
              <a:gd name="adj2" fmla="val 50000"/>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latin typeface="+mj-lt"/>
            </a:endParaRPr>
          </a:p>
        </p:txBody>
      </p:sp>
      <p:sp>
        <p:nvSpPr>
          <p:cNvPr id="34833" name="Text Box 17"/>
          <p:cNvSpPr txBox="1">
            <a:spLocks noChangeArrowheads="1"/>
          </p:cNvSpPr>
          <p:nvPr/>
        </p:nvSpPr>
        <p:spPr bwMode="auto">
          <a:xfrm>
            <a:off x="4859338" y="2997200"/>
            <a:ext cx="2663825" cy="641350"/>
          </a:xfrm>
          <a:prstGeom prst="rect">
            <a:avLst/>
          </a:prstGeom>
          <a:noFill/>
          <a:ln>
            <a:noFill/>
          </a:ln>
          <a:effectLst/>
          <a:extLst>
            <a:ext uri="{909E8E84-426E-40DD-AFC4-6F175D3DCCD1}">
              <a14:hiddenFill xmlns:a14="http://schemas.microsoft.com/office/drawing/2010/main">
                <a:solidFill>
                  <a:srgbClr val="FFFF00">
                    <a:alpha val="23000"/>
                  </a:srgbClr>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s-ES" b="1">
                <a:latin typeface="+mj-lt"/>
              </a:rPr>
              <a:t>Discarded nets not included</a:t>
            </a:r>
            <a:endParaRPr lang="en-US" b="1">
              <a:latin typeface="+mj-lt"/>
            </a:endParaRPr>
          </a:p>
        </p:txBody>
      </p:sp>
    </p:spTree>
    <p:extLst>
      <p:ext uri="{BB962C8B-B14F-4D97-AF65-F5344CB8AC3E}">
        <p14:creationId xmlns:p14="http://schemas.microsoft.com/office/powerpoint/2010/main" val="268652861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W038680x"/>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638800" y="1295400"/>
            <a:ext cx="2590800" cy="1679575"/>
          </a:xfrm>
          <a:prstGeom prst="rect">
            <a:avLst/>
          </a:prstGeom>
          <a:noFill/>
          <a:extLst>
            <a:ext uri="{909E8E84-426E-40DD-AFC4-6F175D3DCCD1}">
              <a14:hiddenFill xmlns:a14="http://schemas.microsoft.com/office/drawing/2010/main">
                <a:solidFill>
                  <a:srgbClr val="FFFFFF"/>
                </a:solidFill>
              </a14:hiddenFill>
            </a:ext>
          </a:extLst>
        </p:spPr>
      </p:pic>
      <p:sp>
        <p:nvSpPr>
          <p:cNvPr id="4099" name="Text Box 3"/>
          <p:cNvSpPr txBox="1">
            <a:spLocks noChangeArrowheads="1"/>
          </p:cNvSpPr>
          <p:nvPr/>
        </p:nvSpPr>
        <p:spPr bwMode="auto">
          <a:xfrm>
            <a:off x="1143000" y="3124200"/>
            <a:ext cx="2057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lang="en-US" sz="2400" b="1">
                <a:latin typeface="+mj-lt"/>
              </a:rPr>
              <a:t>Parasite</a:t>
            </a:r>
          </a:p>
        </p:txBody>
      </p:sp>
      <p:sp>
        <p:nvSpPr>
          <p:cNvPr id="4100" name="Text Box 4"/>
          <p:cNvSpPr txBox="1">
            <a:spLocks noChangeArrowheads="1"/>
          </p:cNvSpPr>
          <p:nvPr/>
        </p:nvSpPr>
        <p:spPr bwMode="auto">
          <a:xfrm>
            <a:off x="5943600" y="3048000"/>
            <a:ext cx="2057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lang="en-US" sz="2400" b="1">
                <a:latin typeface="+mj-lt"/>
              </a:rPr>
              <a:t>Vector</a:t>
            </a:r>
          </a:p>
        </p:txBody>
      </p:sp>
      <p:sp>
        <p:nvSpPr>
          <p:cNvPr id="4101" name="Text Box 5"/>
          <p:cNvSpPr txBox="1">
            <a:spLocks noChangeArrowheads="1"/>
          </p:cNvSpPr>
          <p:nvPr/>
        </p:nvSpPr>
        <p:spPr bwMode="auto">
          <a:xfrm>
            <a:off x="3962400" y="4343400"/>
            <a:ext cx="1371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lang="en-US" sz="2400" b="1">
                <a:latin typeface="+mj-lt"/>
              </a:rPr>
              <a:t>Host</a:t>
            </a:r>
          </a:p>
        </p:txBody>
      </p:sp>
      <p:sp>
        <p:nvSpPr>
          <p:cNvPr id="4102" name="Line 6"/>
          <p:cNvSpPr>
            <a:spLocks noChangeShapeType="1"/>
          </p:cNvSpPr>
          <p:nvPr/>
        </p:nvSpPr>
        <p:spPr bwMode="auto">
          <a:xfrm>
            <a:off x="3276600" y="3276600"/>
            <a:ext cx="2438400" cy="0"/>
          </a:xfrm>
          <a:prstGeom prst="line">
            <a:avLst/>
          </a:prstGeom>
          <a:noFill/>
          <a:ln w="2857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latin typeface="+mj-lt"/>
            </a:endParaRPr>
          </a:p>
        </p:txBody>
      </p:sp>
      <p:sp>
        <p:nvSpPr>
          <p:cNvPr id="4103" name="Line 7"/>
          <p:cNvSpPr>
            <a:spLocks noChangeShapeType="1"/>
          </p:cNvSpPr>
          <p:nvPr/>
        </p:nvSpPr>
        <p:spPr bwMode="auto">
          <a:xfrm>
            <a:off x="2286000" y="3657600"/>
            <a:ext cx="1219200" cy="914400"/>
          </a:xfrm>
          <a:prstGeom prst="line">
            <a:avLst/>
          </a:prstGeom>
          <a:noFill/>
          <a:ln w="2857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latin typeface="+mj-lt"/>
            </a:endParaRPr>
          </a:p>
        </p:txBody>
      </p:sp>
      <p:sp>
        <p:nvSpPr>
          <p:cNvPr id="4104" name="Line 8"/>
          <p:cNvSpPr>
            <a:spLocks noChangeShapeType="1"/>
          </p:cNvSpPr>
          <p:nvPr/>
        </p:nvSpPr>
        <p:spPr bwMode="auto">
          <a:xfrm rot="6359751">
            <a:off x="5486400" y="3657600"/>
            <a:ext cx="1219200" cy="914400"/>
          </a:xfrm>
          <a:prstGeom prst="line">
            <a:avLst/>
          </a:prstGeom>
          <a:noFill/>
          <a:ln w="28575">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latin typeface="+mj-lt"/>
            </a:endParaRPr>
          </a:p>
        </p:txBody>
      </p:sp>
      <p:sp>
        <p:nvSpPr>
          <p:cNvPr id="4105" name="Text Box 9"/>
          <p:cNvSpPr txBox="1">
            <a:spLocks noChangeArrowheads="1"/>
          </p:cNvSpPr>
          <p:nvPr/>
        </p:nvSpPr>
        <p:spPr bwMode="auto">
          <a:xfrm>
            <a:off x="3200400" y="3581400"/>
            <a:ext cx="2819400"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lang="en-US" sz="3200" b="1">
                <a:solidFill>
                  <a:srgbClr val="CC6600"/>
                </a:solidFill>
                <a:effectLst>
                  <a:outerShdw blurRad="38100" dist="38100" dir="2700000" algn="tl">
                    <a:srgbClr val="C0C0C0"/>
                  </a:outerShdw>
                </a:effectLst>
                <a:latin typeface="+mj-lt"/>
              </a:rPr>
              <a:t>Environment</a:t>
            </a:r>
          </a:p>
        </p:txBody>
      </p:sp>
      <p:pic>
        <p:nvPicPr>
          <p:cNvPr id="4106" name="Picture 10" descr="parasit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143000" y="1238250"/>
            <a:ext cx="1905000" cy="1800225"/>
          </a:xfrm>
          <a:prstGeom prst="rect">
            <a:avLst/>
          </a:prstGeom>
          <a:noFill/>
          <a:extLst>
            <a:ext uri="{909E8E84-426E-40DD-AFC4-6F175D3DCCD1}">
              <a14:hiddenFill xmlns:a14="http://schemas.microsoft.com/office/drawing/2010/main">
                <a:solidFill>
                  <a:srgbClr val="FFFFFF"/>
                </a:solidFill>
              </a14:hiddenFill>
            </a:ext>
          </a:extLst>
        </p:spPr>
      </p:pic>
      <p:pic>
        <p:nvPicPr>
          <p:cNvPr id="4107" name="Picture 11" descr="W020810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286000" y="4953000"/>
            <a:ext cx="2341563" cy="1504950"/>
          </a:xfrm>
          <a:prstGeom prst="rect">
            <a:avLst/>
          </a:prstGeom>
          <a:noFill/>
          <a:extLst>
            <a:ext uri="{909E8E84-426E-40DD-AFC4-6F175D3DCCD1}">
              <a14:hiddenFill xmlns:a14="http://schemas.microsoft.com/office/drawing/2010/main">
                <a:solidFill>
                  <a:srgbClr val="FFFFFF"/>
                </a:solidFill>
              </a14:hiddenFill>
            </a:ext>
          </a:extLst>
        </p:spPr>
      </p:pic>
      <p:pic>
        <p:nvPicPr>
          <p:cNvPr id="4108" name="Picture 12" descr="W030190x"/>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724400" y="4953000"/>
            <a:ext cx="2286000" cy="1516063"/>
          </a:xfrm>
          <a:prstGeom prst="rect">
            <a:avLst/>
          </a:prstGeom>
          <a:noFill/>
          <a:extLst>
            <a:ext uri="{909E8E84-426E-40DD-AFC4-6F175D3DCCD1}">
              <a14:hiddenFill xmlns:a14="http://schemas.microsoft.com/office/drawing/2010/main">
                <a:solidFill>
                  <a:srgbClr val="FFFFFF"/>
                </a:solidFill>
              </a14:hiddenFill>
            </a:ext>
          </a:extLst>
        </p:spPr>
      </p:pic>
      <p:sp>
        <p:nvSpPr>
          <p:cNvPr id="4109" name="Line 13"/>
          <p:cNvSpPr>
            <a:spLocks noChangeShapeType="1"/>
          </p:cNvSpPr>
          <p:nvPr/>
        </p:nvSpPr>
        <p:spPr bwMode="auto">
          <a:xfrm>
            <a:off x="685800" y="1066800"/>
            <a:ext cx="8001000" cy="0"/>
          </a:xfrm>
          <a:prstGeom prst="line">
            <a:avLst/>
          </a:prstGeom>
          <a:noFill/>
          <a:ln w="25400">
            <a:solidFill>
              <a:srgbClr val="80008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latin typeface="+mj-lt"/>
            </a:endParaRPr>
          </a:p>
        </p:txBody>
      </p:sp>
      <p:sp>
        <p:nvSpPr>
          <p:cNvPr id="4110" name="Text Box 14"/>
          <p:cNvSpPr txBox="1">
            <a:spLocks noChangeArrowheads="1"/>
          </p:cNvSpPr>
          <p:nvPr/>
        </p:nvSpPr>
        <p:spPr bwMode="auto">
          <a:xfrm>
            <a:off x="1905000" y="381000"/>
            <a:ext cx="5791200" cy="646331"/>
          </a:xfrm>
          <a:prstGeom prst="rect">
            <a:avLst/>
          </a:prstGeom>
          <a:noFill/>
          <a:ln/>
          <a:extLst>
            <a:ext uri="{91240B29-F687-4F45-9708-019B960494DF}">
              <a14:hiddenLine xmlns:a14="http://schemas.microsoft.com/office/drawing/2010/main" w="9525" cap="flat" cmpd="sng" algn="ctr">
                <a:solidFill>
                  <a:schemeClr val="tx1"/>
                </a:solidFill>
                <a:prstDash val="solid"/>
                <a:miter lim="800000"/>
                <a:headEnd/>
                <a:tailEnd/>
              </a14:hiddenLine>
            </a:ext>
          </a:extLst>
        </p:spPr>
        <p:txBody>
          <a:bodyPr vert="horz" lIns="91440" tIns="45720" rIns="91440" bIns="45720" rtlCol="0" anchor="t">
            <a:spAutoFit/>
          </a:bodyPr>
          <a:lstStyle>
            <a:lvl1pPr algn="ctr">
              <a:spcBef>
                <a:spcPct val="50000"/>
              </a:spcBef>
              <a:buNone/>
              <a:defRPr sz="3600" b="1">
                <a:solidFill>
                  <a:srgbClr val="993366"/>
                </a:solidFill>
                <a:latin typeface="Comic Sans MS" pitchFamily="66" charset="0"/>
                <a:ea typeface="+mj-ea"/>
                <a:cs typeface="+mj-cs"/>
              </a:defRPr>
            </a:lvl1pPr>
          </a:lstStyle>
          <a:p>
            <a:r>
              <a:rPr lang="en-US" dirty="0">
                <a:latin typeface="+mj-lt"/>
              </a:rPr>
              <a:t>Determinants of Malaria</a:t>
            </a:r>
          </a:p>
        </p:txBody>
      </p:sp>
    </p:spTree>
    <p:extLst>
      <p:ext uri="{BB962C8B-B14F-4D97-AF65-F5344CB8AC3E}">
        <p14:creationId xmlns:p14="http://schemas.microsoft.com/office/powerpoint/2010/main" val="3130782001"/>
      </p:ext>
    </p:extLst>
  </p:cSld>
  <p:clrMapOvr>
    <a:masterClrMapping/>
  </p:clrMapOvr>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idx="4294967295"/>
          </p:nvPr>
        </p:nvSpPr>
        <p:spPr>
          <a:xfrm>
            <a:off x="468313" y="261828"/>
            <a:ext cx="8229600" cy="646331"/>
          </a:xfrm>
          <a:noFill/>
        </p:spPr>
        <p:txBody>
          <a:bodyPr vert="horz" wrap="square" lIns="91440" tIns="45720" rIns="91440" bIns="45720" rtlCol="0" anchor="ctr">
            <a:spAutoFit/>
          </a:bodyPr>
          <a:lstStyle/>
          <a:p>
            <a:r>
              <a:rPr lang="es-ES" sz="3600" b="1">
                <a:solidFill>
                  <a:srgbClr val="C00000"/>
                </a:solidFill>
                <a:ea typeface="+mn-ea"/>
                <a:cs typeface="+mn-cs"/>
              </a:rPr>
              <a:t>How to measure integrity</a:t>
            </a:r>
            <a:endParaRPr lang="en-US" sz="3600" b="1">
              <a:solidFill>
                <a:srgbClr val="C00000"/>
              </a:solidFill>
              <a:ea typeface="+mn-ea"/>
              <a:cs typeface="+mn-cs"/>
            </a:endParaRPr>
          </a:p>
        </p:txBody>
      </p:sp>
      <p:sp>
        <p:nvSpPr>
          <p:cNvPr id="11267" name="Rectangle 3"/>
          <p:cNvSpPr>
            <a:spLocks noGrp="1" noChangeArrowheads="1"/>
          </p:cNvSpPr>
          <p:nvPr>
            <p:ph type="body" idx="4294967295"/>
          </p:nvPr>
        </p:nvSpPr>
        <p:spPr>
          <a:xfrm>
            <a:off x="250825" y="1628775"/>
            <a:ext cx="8424863" cy="4248150"/>
          </a:xfrm>
        </p:spPr>
        <p:txBody>
          <a:bodyPr/>
          <a:lstStyle/>
          <a:p>
            <a:pPr marL="609600" indent="-609600">
              <a:buClr>
                <a:schemeClr val="accent2"/>
              </a:buClr>
            </a:pPr>
            <a:r>
              <a:rPr lang="en-GB" dirty="0">
                <a:latin typeface="+mj-lt"/>
              </a:rPr>
              <a:t>Cross-sectional surveys</a:t>
            </a:r>
          </a:p>
          <a:p>
            <a:pPr marL="990600" lvl="1" indent="-533400">
              <a:buClr>
                <a:schemeClr val="accent2"/>
              </a:buClr>
            </a:pPr>
            <a:r>
              <a:rPr lang="en-GB" dirty="0">
                <a:latin typeface="+mj-lt"/>
              </a:rPr>
              <a:t>Works initially</a:t>
            </a:r>
          </a:p>
          <a:p>
            <a:pPr marL="990600" lvl="1" indent="-533400">
              <a:buClr>
                <a:schemeClr val="accent2"/>
              </a:buClr>
            </a:pPr>
            <a:r>
              <a:rPr lang="en-GB" dirty="0">
                <a:latin typeface="+mj-lt"/>
              </a:rPr>
              <a:t>But if nets are discarded at a certain state of destruction a steady state will be reached</a:t>
            </a:r>
          </a:p>
          <a:p>
            <a:pPr marL="609600" indent="-609600">
              <a:buClr>
                <a:schemeClr val="accent2"/>
              </a:buClr>
            </a:pPr>
            <a:r>
              <a:rPr lang="en-GB" dirty="0">
                <a:latin typeface="+mj-lt"/>
              </a:rPr>
              <a:t>Longitudinal study</a:t>
            </a:r>
          </a:p>
          <a:p>
            <a:pPr marL="990600" lvl="1" indent="-533400">
              <a:buClr>
                <a:schemeClr val="accent2"/>
              </a:buClr>
            </a:pPr>
            <a:r>
              <a:rPr lang="en-GB" dirty="0">
                <a:latin typeface="+mj-lt"/>
              </a:rPr>
              <a:t>Preferable approach</a:t>
            </a:r>
          </a:p>
          <a:p>
            <a:pPr marL="990600" lvl="1" indent="-533400">
              <a:buClr>
                <a:schemeClr val="accent2"/>
              </a:buClr>
            </a:pPr>
            <a:r>
              <a:rPr lang="en-GB" dirty="0">
                <a:latin typeface="+mj-lt"/>
              </a:rPr>
              <a:t>But more time consuming</a:t>
            </a:r>
          </a:p>
        </p:txBody>
      </p:sp>
    </p:spTree>
    <p:extLst>
      <p:ext uri="{BB962C8B-B14F-4D97-AF65-F5344CB8AC3E}">
        <p14:creationId xmlns:p14="http://schemas.microsoft.com/office/powerpoint/2010/main" val="120174862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idx="4294967295"/>
          </p:nvPr>
        </p:nvSpPr>
        <p:spPr>
          <a:xfrm>
            <a:off x="468313" y="261828"/>
            <a:ext cx="8229600" cy="646331"/>
          </a:xfrm>
          <a:noFill/>
        </p:spPr>
        <p:txBody>
          <a:bodyPr vert="horz" wrap="square" lIns="91440" tIns="45720" rIns="91440" bIns="45720" rtlCol="0" anchor="ctr">
            <a:spAutoFit/>
          </a:bodyPr>
          <a:lstStyle/>
          <a:p>
            <a:r>
              <a:rPr lang="en-US" sz="3600" b="1" dirty="0">
                <a:solidFill>
                  <a:srgbClr val="C00000"/>
                </a:solidFill>
                <a:ea typeface="+mn-ea"/>
                <a:cs typeface="+mn-cs"/>
              </a:rPr>
              <a:t>How to assess net condition</a:t>
            </a:r>
          </a:p>
        </p:txBody>
      </p:sp>
      <p:sp>
        <p:nvSpPr>
          <p:cNvPr id="36867" name="Rectangle 3"/>
          <p:cNvSpPr>
            <a:spLocks noGrp="1" noChangeArrowheads="1"/>
          </p:cNvSpPr>
          <p:nvPr>
            <p:ph type="body" idx="4294967295"/>
          </p:nvPr>
        </p:nvSpPr>
        <p:spPr>
          <a:xfrm>
            <a:off x="250825" y="1268413"/>
            <a:ext cx="8424863" cy="5113337"/>
          </a:xfrm>
        </p:spPr>
        <p:txBody>
          <a:bodyPr>
            <a:normAutofit lnSpcReduction="10000"/>
          </a:bodyPr>
          <a:lstStyle/>
          <a:p>
            <a:pPr marL="609600" indent="-609600">
              <a:buClr>
                <a:schemeClr val="accent2"/>
              </a:buClr>
            </a:pPr>
            <a:r>
              <a:rPr lang="en-GB" dirty="0">
                <a:latin typeface="+mj-lt"/>
              </a:rPr>
              <a:t>Classifying and counting holes</a:t>
            </a:r>
          </a:p>
          <a:p>
            <a:pPr marL="990600" lvl="1" indent="-533400">
              <a:buClr>
                <a:schemeClr val="accent2"/>
              </a:buClr>
            </a:pPr>
            <a:r>
              <a:rPr lang="en-GB" dirty="0">
                <a:latin typeface="+mj-lt"/>
              </a:rPr>
              <a:t>Ideally done in lab on frame</a:t>
            </a:r>
          </a:p>
          <a:p>
            <a:pPr marL="990600" lvl="1" indent="-533400">
              <a:buClr>
                <a:schemeClr val="accent2"/>
              </a:buClr>
            </a:pPr>
            <a:r>
              <a:rPr lang="en-GB" dirty="0">
                <a:latin typeface="+mj-lt"/>
              </a:rPr>
              <a:t>But not feasible in large field surveys as part of comprehensive questionnaires</a:t>
            </a:r>
          </a:p>
          <a:p>
            <a:pPr marL="990600" lvl="1" indent="-533400">
              <a:buClr>
                <a:schemeClr val="accent2"/>
              </a:buClr>
            </a:pPr>
            <a:r>
              <a:rPr lang="en-GB" dirty="0">
                <a:latin typeface="+mj-lt"/>
              </a:rPr>
              <a:t>Need something more robust</a:t>
            </a:r>
          </a:p>
          <a:p>
            <a:pPr marL="609600" indent="-609600">
              <a:buClr>
                <a:schemeClr val="accent2"/>
              </a:buClr>
            </a:pPr>
            <a:r>
              <a:rPr lang="en-GB" dirty="0">
                <a:latin typeface="+mj-lt"/>
              </a:rPr>
              <a:t>Currently recommended classes</a:t>
            </a:r>
          </a:p>
          <a:p>
            <a:pPr marL="990600" lvl="1" indent="-533400">
              <a:buClr>
                <a:schemeClr val="accent2"/>
              </a:buClr>
            </a:pPr>
            <a:r>
              <a:rPr lang="en-GB" dirty="0">
                <a:latin typeface="+mj-lt"/>
              </a:rPr>
              <a:t>Size 1: 0.5-2cm (thumb)</a:t>
            </a:r>
          </a:p>
          <a:p>
            <a:pPr marL="990600" lvl="1" indent="-533400">
              <a:buClr>
                <a:schemeClr val="accent2"/>
              </a:buClr>
            </a:pPr>
            <a:r>
              <a:rPr lang="en-GB" dirty="0">
                <a:latin typeface="+mj-lt"/>
              </a:rPr>
              <a:t>Size 2: 2-10 cm (fist)</a:t>
            </a:r>
          </a:p>
          <a:p>
            <a:pPr marL="990600" lvl="1" indent="-533400">
              <a:buClr>
                <a:schemeClr val="accent2"/>
              </a:buClr>
            </a:pPr>
            <a:r>
              <a:rPr lang="en-GB" dirty="0">
                <a:latin typeface="+mj-lt"/>
              </a:rPr>
              <a:t>Size 3: 10-25cm (head)</a:t>
            </a:r>
          </a:p>
          <a:p>
            <a:pPr marL="990600" lvl="1" indent="-533400">
              <a:buClr>
                <a:schemeClr val="accent2"/>
              </a:buClr>
            </a:pPr>
            <a:r>
              <a:rPr lang="en-GB" dirty="0">
                <a:latin typeface="+mj-lt"/>
              </a:rPr>
              <a:t>Size 4: &gt;25cm (larger than head)</a:t>
            </a:r>
          </a:p>
          <a:p>
            <a:pPr marL="609600" indent="-609600">
              <a:buClr>
                <a:schemeClr val="accent2"/>
              </a:buClr>
            </a:pPr>
            <a:endParaRPr lang="en-GB" dirty="0">
              <a:latin typeface="+mj-lt"/>
            </a:endParaRPr>
          </a:p>
        </p:txBody>
      </p:sp>
    </p:spTree>
    <p:extLst>
      <p:ext uri="{BB962C8B-B14F-4D97-AF65-F5344CB8AC3E}">
        <p14:creationId xmlns:p14="http://schemas.microsoft.com/office/powerpoint/2010/main" val="175034475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idx="4294967295"/>
          </p:nvPr>
        </p:nvSpPr>
        <p:spPr>
          <a:xfrm>
            <a:off x="0" y="261828"/>
            <a:ext cx="9144000" cy="646331"/>
          </a:xfrm>
          <a:noFill/>
        </p:spPr>
        <p:txBody>
          <a:bodyPr vert="horz" wrap="square" lIns="91440" tIns="45720" rIns="91440" bIns="45720" rtlCol="0" anchor="ctr">
            <a:spAutoFit/>
          </a:bodyPr>
          <a:lstStyle/>
          <a:p>
            <a:r>
              <a:rPr lang="en-US" sz="3600" b="1" dirty="0">
                <a:solidFill>
                  <a:srgbClr val="C00000"/>
                </a:solidFill>
                <a:ea typeface="+mn-ea"/>
                <a:cs typeface="+mn-cs"/>
              </a:rPr>
              <a:t>How to get composite hole index</a:t>
            </a:r>
          </a:p>
        </p:txBody>
      </p:sp>
      <p:sp>
        <p:nvSpPr>
          <p:cNvPr id="37891" name="Rectangle 3"/>
          <p:cNvSpPr>
            <a:spLocks noGrp="1" noChangeArrowheads="1"/>
          </p:cNvSpPr>
          <p:nvPr>
            <p:ph type="body" idx="4294967295"/>
          </p:nvPr>
        </p:nvSpPr>
        <p:spPr>
          <a:xfrm>
            <a:off x="250825" y="1268413"/>
            <a:ext cx="8424863" cy="3384550"/>
          </a:xfrm>
        </p:spPr>
        <p:txBody>
          <a:bodyPr/>
          <a:lstStyle/>
          <a:p>
            <a:pPr marL="609600" indent="-609600">
              <a:buClr>
                <a:schemeClr val="accent2"/>
              </a:buClr>
            </a:pPr>
            <a:r>
              <a:rPr lang="en-GB" dirty="0">
                <a:latin typeface="+mj-lt"/>
              </a:rPr>
              <a:t>Need one overall measure of integrity</a:t>
            </a:r>
          </a:p>
          <a:p>
            <a:pPr marL="609600" indent="-609600">
              <a:buClr>
                <a:schemeClr val="accent2"/>
              </a:buClr>
            </a:pPr>
            <a:r>
              <a:rPr lang="en-GB" dirty="0">
                <a:latin typeface="+mj-lt"/>
              </a:rPr>
              <a:t>Weighted summary of holes of different sizes</a:t>
            </a:r>
          </a:p>
          <a:p>
            <a:pPr marL="609600" indent="-609600">
              <a:buClr>
                <a:schemeClr val="accent2"/>
              </a:buClr>
            </a:pPr>
            <a:r>
              <a:rPr lang="en-GB" dirty="0">
                <a:latin typeface="+mj-lt"/>
              </a:rPr>
              <a:t>Proportionate Hole Index</a:t>
            </a:r>
          </a:p>
          <a:p>
            <a:pPr marL="990600" lvl="1" indent="-533400">
              <a:buClr>
                <a:schemeClr val="accent2"/>
              </a:buClr>
            </a:pPr>
            <a:r>
              <a:rPr lang="en-GB" dirty="0">
                <a:latin typeface="+mj-lt"/>
              </a:rPr>
              <a:t>Approximate measure of total hole surface</a:t>
            </a:r>
          </a:p>
          <a:p>
            <a:pPr marL="990600" lvl="1" indent="-533400">
              <a:buClr>
                <a:schemeClr val="accent2"/>
              </a:buClr>
            </a:pPr>
            <a:r>
              <a:rPr lang="en-GB" dirty="0">
                <a:latin typeface="+mj-lt"/>
              </a:rPr>
              <a:t>Standardized approach</a:t>
            </a:r>
          </a:p>
        </p:txBody>
      </p:sp>
      <p:sp>
        <p:nvSpPr>
          <p:cNvPr id="37892" name="Rectangle 4"/>
          <p:cNvSpPr>
            <a:spLocks noChangeArrowheads="1"/>
          </p:cNvSpPr>
          <p:nvPr/>
        </p:nvSpPr>
        <p:spPr bwMode="auto">
          <a:xfrm>
            <a:off x="504032" y="5492750"/>
            <a:ext cx="360363" cy="288925"/>
          </a:xfrm>
          <a:prstGeom prst="rect">
            <a:avLst/>
          </a:prstGeom>
          <a:solidFill>
            <a:srgbClr val="FFFF99"/>
          </a:solidFill>
          <a:ln w="254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latin typeface="+mj-lt"/>
            </a:endParaRPr>
          </a:p>
        </p:txBody>
      </p:sp>
      <p:sp>
        <p:nvSpPr>
          <p:cNvPr id="37893" name="Rectangle 5"/>
          <p:cNvSpPr>
            <a:spLocks noChangeAspect="1" noChangeArrowheads="1"/>
          </p:cNvSpPr>
          <p:nvPr/>
        </p:nvSpPr>
        <p:spPr bwMode="auto">
          <a:xfrm>
            <a:off x="2089944" y="5272077"/>
            <a:ext cx="790575" cy="633413"/>
          </a:xfrm>
          <a:prstGeom prst="rect">
            <a:avLst/>
          </a:prstGeom>
          <a:solidFill>
            <a:srgbClr val="FFFF99"/>
          </a:solidFill>
          <a:ln w="254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latin typeface="+mj-lt"/>
            </a:endParaRPr>
          </a:p>
        </p:txBody>
      </p:sp>
      <p:sp>
        <p:nvSpPr>
          <p:cNvPr id="37894" name="Rectangle 6"/>
          <p:cNvSpPr>
            <a:spLocks noChangeAspect="1" noChangeArrowheads="1"/>
          </p:cNvSpPr>
          <p:nvPr/>
        </p:nvSpPr>
        <p:spPr bwMode="auto">
          <a:xfrm>
            <a:off x="3923929" y="4816687"/>
            <a:ext cx="1340673" cy="1074667"/>
          </a:xfrm>
          <a:prstGeom prst="rect">
            <a:avLst/>
          </a:prstGeom>
          <a:solidFill>
            <a:srgbClr val="FFFF99"/>
          </a:solidFill>
          <a:ln w="254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latin typeface="+mj-lt"/>
            </a:endParaRPr>
          </a:p>
        </p:txBody>
      </p:sp>
      <p:sp>
        <p:nvSpPr>
          <p:cNvPr id="37895" name="Text Box 7"/>
          <p:cNvSpPr txBox="1">
            <a:spLocks noChangeArrowheads="1"/>
          </p:cNvSpPr>
          <p:nvPr/>
        </p:nvSpPr>
        <p:spPr bwMode="auto">
          <a:xfrm>
            <a:off x="432594" y="5060950"/>
            <a:ext cx="971054"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n-GB" dirty="0">
                <a:latin typeface="+mj-lt"/>
              </a:rPr>
              <a:t>1.6 cm</a:t>
            </a:r>
            <a:r>
              <a:rPr lang="de-DE" dirty="0">
                <a:latin typeface="+mj-lt"/>
              </a:rPr>
              <a:t>²</a:t>
            </a:r>
            <a:endParaRPr lang="en-GB" dirty="0">
              <a:latin typeface="+mj-lt"/>
            </a:endParaRPr>
          </a:p>
        </p:txBody>
      </p:sp>
      <p:sp>
        <p:nvSpPr>
          <p:cNvPr id="37896" name="Text Box 8"/>
          <p:cNvSpPr txBox="1">
            <a:spLocks noChangeArrowheads="1"/>
          </p:cNvSpPr>
          <p:nvPr/>
        </p:nvSpPr>
        <p:spPr bwMode="auto">
          <a:xfrm>
            <a:off x="2089944" y="4770508"/>
            <a:ext cx="935038"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dirty="0">
                <a:latin typeface="+mj-lt"/>
              </a:rPr>
              <a:t>36 cm</a:t>
            </a:r>
            <a:r>
              <a:rPr lang="de-DE" dirty="0">
                <a:latin typeface="+mj-lt"/>
              </a:rPr>
              <a:t>²</a:t>
            </a:r>
            <a:endParaRPr lang="en-GB" dirty="0">
              <a:latin typeface="+mj-lt"/>
            </a:endParaRPr>
          </a:p>
        </p:txBody>
      </p:sp>
      <p:sp>
        <p:nvSpPr>
          <p:cNvPr id="37897" name="Text Box 9"/>
          <p:cNvSpPr txBox="1">
            <a:spLocks noChangeArrowheads="1"/>
          </p:cNvSpPr>
          <p:nvPr/>
        </p:nvSpPr>
        <p:spPr bwMode="auto">
          <a:xfrm>
            <a:off x="4054515" y="4449974"/>
            <a:ext cx="10795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dirty="0">
                <a:latin typeface="+mj-lt"/>
              </a:rPr>
              <a:t>306 cm</a:t>
            </a:r>
            <a:r>
              <a:rPr lang="de-DE" dirty="0">
                <a:latin typeface="+mj-lt"/>
              </a:rPr>
              <a:t>²</a:t>
            </a:r>
            <a:endParaRPr lang="en-GB" dirty="0">
              <a:latin typeface="+mj-lt"/>
            </a:endParaRPr>
          </a:p>
        </p:txBody>
      </p:sp>
      <p:sp>
        <p:nvSpPr>
          <p:cNvPr id="37898" name="Text Box 10"/>
          <p:cNvSpPr txBox="1">
            <a:spLocks noChangeArrowheads="1"/>
          </p:cNvSpPr>
          <p:nvPr/>
        </p:nvSpPr>
        <p:spPr bwMode="auto">
          <a:xfrm>
            <a:off x="504032" y="6069012"/>
            <a:ext cx="433388"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atin typeface="+mj-lt"/>
              </a:rPr>
              <a:t>1</a:t>
            </a:r>
            <a:endParaRPr lang="en-GB">
              <a:latin typeface="+mj-lt"/>
            </a:endParaRPr>
          </a:p>
        </p:txBody>
      </p:sp>
      <p:sp>
        <p:nvSpPr>
          <p:cNvPr id="37899" name="Text Box 11"/>
          <p:cNvSpPr txBox="1">
            <a:spLocks noChangeArrowheads="1"/>
          </p:cNvSpPr>
          <p:nvPr/>
        </p:nvSpPr>
        <p:spPr bwMode="auto">
          <a:xfrm>
            <a:off x="2089944" y="6080005"/>
            <a:ext cx="433388"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dirty="0">
                <a:latin typeface="+mj-lt"/>
              </a:rPr>
              <a:t>23</a:t>
            </a:r>
          </a:p>
        </p:txBody>
      </p:sp>
      <p:sp>
        <p:nvSpPr>
          <p:cNvPr id="37900" name="Text Box 12"/>
          <p:cNvSpPr txBox="1">
            <a:spLocks noChangeArrowheads="1"/>
          </p:cNvSpPr>
          <p:nvPr/>
        </p:nvSpPr>
        <p:spPr bwMode="auto">
          <a:xfrm>
            <a:off x="3923929" y="6080005"/>
            <a:ext cx="576263"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dirty="0">
                <a:latin typeface="+mj-lt"/>
              </a:rPr>
              <a:t>196</a:t>
            </a:r>
            <a:endParaRPr lang="en-GB" dirty="0">
              <a:latin typeface="+mj-lt"/>
            </a:endParaRPr>
          </a:p>
        </p:txBody>
      </p:sp>
      <p:sp>
        <p:nvSpPr>
          <p:cNvPr id="18" name="Rectangle 6"/>
          <p:cNvSpPr>
            <a:spLocks noChangeAspect="1" noChangeArrowheads="1"/>
          </p:cNvSpPr>
          <p:nvPr/>
        </p:nvSpPr>
        <p:spPr bwMode="auto">
          <a:xfrm>
            <a:off x="6298454" y="4294065"/>
            <a:ext cx="1992657" cy="1597289"/>
          </a:xfrm>
          <a:prstGeom prst="rect">
            <a:avLst/>
          </a:prstGeom>
          <a:solidFill>
            <a:srgbClr val="FFFF99"/>
          </a:solidFill>
          <a:ln w="254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latin typeface="+mj-lt"/>
            </a:endParaRPr>
          </a:p>
        </p:txBody>
      </p:sp>
      <p:sp>
        <p:nvSpPr>
          <p:cNvPr id="19" name="Text Box 9"/>
          <p:cNvSpPr txBox="1">
            <a:spLocks noChangeArrowheads="1"/>
          </p:cNvSpPr>
          <p:nvPr/>
        </p:nvSpPr>
        <p:spPr bwMode="auto">
          <a:xfrm>
            <a:off x="6706052" y="3927352"/>
            <a:ext cx="10795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dirty="0">
                <a:latin typeface="+mj-lt"/>
              </a:rPr>
              <a:t>900 cm</a:t>
            </a:r>
            <a:r>
              <a:rPr lang="de-DE" dirty="0">
                <a:latin typeface="+mj-lt"/>
              </a:rPr>
              <a:t>²</a:t>
            </a:r>
            <a:endParaRPr lang="en-GB" dirty="0">
              <a:latin typeface="+mj-lt"/>
            </a:endParaRPr>
          </a:p>
        </p:txBody>
      </p:sp>
      <p:sp>
        <p:nvSpPr>
          <p:cNvPr id="20" name="Text Box 12"/>
          <p:cNvSpPr txBox="1">
            <a:spLocks noChangeArrowheads="1"/>
          </p:cNvSpPr>
          <p:nvPr/>
        </p:nvSpPr>
        <p:spPr bwMode="auto">
          <a:xfrm>
            <a:off x="6298454" y="6081698"/>
            <a:ext cx="576263"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GB" dirty="0">
                <a:latin typeface="+mj-lt"/>
              </a:rPr>
              <a:t>576</a:t>
            </a:r>
          </a:p>
        </p:txBody>
      </p:sp>
      <p:grpSp>
        <p:nvGrpSpPr>
          <p:cNvPr id="3" name="Group 2"/>
          <p:cNvGrpSpPr/>
          <p:nvPr/>
        </p:nvGrpSpPr>
        <p:grpSpPr>
          <a:xfrm>
            <a:off x="720726" y="6080005"/>
            <a:ext cx="8000657" cy="368406"/>
            <a:chOff x="720726" y="6080005"/>
            <a:chExt cx="8000657" cy="368406"/>
          </a:xfrm>
        </p:grpSpPr>
        <p:sp>
          <p:nvSpPr>
            <p:cNvPr id="37903" name="Text Box 15"/>
            <p:cNvSpPr txBox="1">
              <a:spLocks noChangeArrowheads="1"/>
            </p:cNvSpPr>
            <p:nvPr/>
          </p:nvSpPr>
          <p:spPr bwMode="auto">
            <a:xfrm>
              <a:off x="720726" y="6080005"/>
              <a:ext cx="1871663"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dirty="0">
                  <a:latin typeface="+mj-lt"/>
                </a:rPr>
                <a:t>x </a:t>
              </a:r>
              <a:r>
                <a:rPr lang="en-GB" dirty="0">
                  <a:latin typeface="+mj-lt"/>
                </a:rPr>
                <a:t># </a:t>
              </a:r>
              <a:r>
                <a:rPr lang="en-US" dirty="0">
                  <a:latin typeface="+mj-lt"/>
                </a:rPr>
                <a:t>size 1   +</a:t>
              </a:r>
              <a:endParaRPr lang="en-GB" dirty="0">
                <a:latin typeface="+mj-lt"/>
              </a:endParaRPr>
            </a:p>
          </p:txBody>
        </p:sp>
        <p:sp>
          <p:nvSpPr>
            <p:cNvPr id="37904" name="Text Box 16"/>
            <p:cNvSpPr txBox="1">
              <a:spLocks noChangeArrowheads="1"/>
            </p:cNvSpPr>
            <p:nvPr/>
          </p:nvSpPr>
          <p:spPr bwMode="auto">
            <a:xfrm>
              <a:off x="2547939" y="6080005"/>
              <a:ext cx="1871663"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dirty="0">
                  <a:latin typeface="+mj-lt"/>
                </a:rPr>
                <a:t>x </a:t>
              </a:r>
              <a:r>
                <a:rPr lang="en-GB" dirty="0">
                  <a:latin typeface="+mj-lt"/>
                </a:rPr>
                <a:t># </a:t>
              </a:r>
              <a:r>
                <a:rPr lang="en-US" dirty="0">
                  <a:latin typeface="+mj-lt"/>
                </a:rPr>
                <a:t>size 2   +</a:t>
              </a:r>
              <a:endParaRPr lang="en-GB" dirty="0">
                <a:latin typeface="+mj-lt"/>
              </a:endParaRPr>
            </a:p>
          </p:txBody>
        </p:sp>
        <p:sp>
          <p:nvSpPr>
            <p:cNvPr id="37905" name="Text Box 17"/>
            <p:cNvSpPr txBox="1">
              <a:spLocks noChangeArrowheads="1"/>
            </p:cNvSpPr>
            <p:nvPr/>
          </p:nvSpPr>
          <p:spPr bwMode="auto">
            <a:xfrm>
              <a:off x="4427539" y="6080005"/>
              <a:ext cx="1871663"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dirty="0">
                  <a:latin typeface="+mj-lt"/>
                </a:rPr>
                <a:t>x </a:t>
              </a:r>
              <a:r>
                <a:rPr lang="en-GB" dirty="0">
                  <a:latin typeface="+mj-lt"/>
                </a:rPr>
                <a:t># </a:t>
              </a:r>
              <a:r>
                <a:rPr lang="en-US" dirty="0">
                  <a:latin typeface="+mj-lt"/>
                </a:rPr>
                <a:t>size 3</a:t>
              </a:r>
              <a:endParaRPr lang="en-GB" dirty="0">
                <a:latin typeface="+mj-lt"/>
              </a:endParaRPr>
            </a:p>
          </p:txBody>
        </p:sp>
        <p:sp>
          <p:nvSpPr>
            <p:cNvPr id="21" name="Text Box 17"/>
            <p:cNvSpPr txBox="1">
              <a:spLocks noChangeArrowheads="1"/>
            </p:cNvSpPr>
            <p:nvPr/>
          </p:nvSpPr>
          <p:spPr bwMode="auto">
            <a:xfrm>
              <a:off x="6849720" y="6081698"/>
              <a:ext cx="1871663"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dirty="0">
                  <a:latin typeface="+mj-lt"/>
                </a:rPr>
                <a:t>x </a:t>
              </a:r>
              <a:r>
                <a:rPr lang="en-GB" dirty="0">
                  <a:latin typeface="+mj-lt"/>
                </a:rPr>
                <a:t># </a:t>
              </a:r>
              <a:r>
                <a:rPr lang="en-US" dirty="0">
                  <a:latin typeface="+mj-lt"/>
                </a:rPr>
                <a:t>size 4</a:t>
              </a:r>
              <a:endParaRPr lang="en-GB" dirty="0">
                <a:latin typeface="+mj-lt"/>
              </a:endParaRPr>
            </a:p>
          </p:txBody>
        </p:sp>
      </p:grpSp>
    </p:spTree>
    <p:extLst>
      <p:ext uri="{BB962C8B-B14F-4D97-AF65-F5344CB8AC3E}">
        <p14:creationId xmlns:p14="http://schemas.microsoft.com/office/powerpoint/2010/main" val="132867539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3"/>
          <p:cNvSpPr>
            <a:spLocks noGrp="1" noChangeArrowheads="1"/>
          </p:cNvSpPr>
          <p:nvPr>
            <p:ph type="body" idx="4294967295"/>
          </p:nvPr>
        </p:nvSpPr>
        <p:spPr>
          <a:xfrm>
            <a:off x="250825" y="1268413"/>
            <a:ext cx="8424863" cy="2592387"/>
          </a:xfrm>
        </p:spPr>
        <p:txBody>
          <a:bodyPr vert="horz" lIns="91440" tIns="45720" rIns="91440" bIns="45720" rtlCol="0">
            <a:normAutofit/>
          </a:bodyPr>
          <a:lstStyle/>
          <a:p>
            <a:pPr marL="609600" indent="-609600">
              <a:buClr>
                <a:schemeClr val="accent2"/>
              </a:buClr>
            </a:pPr>
            <a:r>
              <a:rPr lang="en-GB" dirty="0">
                <a:latin typeface="+mj-lt"/>
              </a:rPr>
              <a:t>Need to categorize nets</a:t>
            </a:r>
          </a:p>
          <a:p>
            <a:pPr marL="990600" lvl="1" indent="-533400">
              <a:buClr>
                <a:schemeClr val="accent2"/>
              </a:buClr>
            </a:pPr>
            <a:r>
              <a:rPr lang="en-GB" dirty="0">
                <a:latin typeface="+mj-lt"/>
              </a:rPr>
              <a:t>Good</a:t>
            </a:r>
          </a:p>
          <a:p>
            <a:pPr marL="990600" lvl="1" indent="-533400">
              <a:buClr>
                <a:schemeClr val="accent2"/>
              </a:buClr>
            </a:pPr>
            <a:r>
              <a:rPr lang="en-GB" dirty="0">
                <a:latin typeface="+mj-lt"/>
              </a:rPr>
              <a:t>Damaged</a:t>
            </a:r>
          </a:p>
          <a:p>
            <a:pPr marL="990600" lvl="1" indent="-533400">
              <a:buClr>
                <a:schemeClr val="accent2"/>
              </a:buClr>
            </a:pPr>
            <a:r>
              <a:rPr lang="en-GB" dirty="0">
                <a:latin typeface="+mj-lt"/>
              </a:rPr>
              <a:t>Torn</a:t>
            </a:r>
          </a:p>
        </p:txBody>
      </p:sp>
      <p:sp>
        <p:nvSpPr>
          <p:cNvPr id="7170" name="Rectangle 2"/>
          <p:cNvSpPr>
            <a:spLocks noGrp="1" noChangeArrowheads="1"/>
          </p:cNvSpPr>
          <p:nvPr>
            <p:ph type="title" idx="4294967295"/>
          </p:nvPr>
        </p:nvSpPr>
        <p:spPr>
          <a:xfrm>
            <a:off x="0" y="261828"/>
            <a:ext cx="9144000" cy="646331"/>
          </a:xfrm>
          <a:noFill/>
        </p:spPr>
        <p:txBody>
          <a:bodyPr vert="horz" wrap="square" lIns="91440" tIns="45720" rIns="91440" bIns="45720" rtlCol="0" anchor="ctr">
            <a:spAutoFit/>
          </a:bodyPr>
          <a:lstStyle/>
          <a:p>
            <a:r>
              <a:rPr lang="es-ES" sz="3600" b="1">
                <a:solidFill>
                  <a:srgbClr val="C00000"/>
                </a:solidFill>
                <a:ea typeface="+mn-ea"/>
                <a:cs typeface="+mn-cs"/>
              </a:rPr>
              <a:t>How to analyze hole index data</a:t>
            </a:r>
            <a:endParaRPr lang="en-US" sz="3600" b="1">
              <a:solidFill>
                <a:srgbClr val="C00000"/>
              </a:solidFill>
              <a:ea typeface="+mn-ea"/>
              <a:cs typeface="+mn-cs"/>
            </a:endParaRPr>
          </a:p>
        </p:txBody>
      </p:sp>
      <p:sp>
        <p:nvSpPr>
          <p:cNvPr id="2" name="Right Brace 1"/>
          <p:cNvSpPr/>
          <p:nvPr/>
        </p:nvSpPr>
        <p:spPr>
          <a:xfrm>
            <a:off x="2987824" y="1916832"/>
            <a:ext cx="288032" cy="792088"/>
          </a:xfrm>
          <a:prstGeom prst="righ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latin typeface="+mj-lt"/>
            </a:endParaRPr>
          </a:p>
        </p:txBody>
      </p:sp>
      <p:sp>
        <p:nvSpPr>
          <p:cNvPr id="3" name="TextBox 2"/>
          <p:cNvSpPr txBox="1"/>
          <p:nvPr/>
        </p:nvSpPr>
        <p:spPr>
          <a:xfrm>
            <a:off x="3563888" y="2020198"/>
            <a:ext cx="3024336" cy="523220"/>
          </a:xfrm>
          <a:prstGeom prst="rect">
            <a:avLst/>
          </a:prstGeom>
          <a:noFill/>
        </p:spPr>
        <p:txBody>
          <a:bodyPr wrap="square" rtlCol="0">
            <a:spAutoFit/>
          </a:bodyPr>
          <a:lstStyle/>
          <a:p>
            <a:r>
              <a:rPr lang="en-US" sz="2800" dirty="0">
                <a:latin typeface="+mj-lt"/>
              </a:rPr>
              <a:t>Serviceable</a:t>
            </a:r>
          </a:p>
        </p:txBody>
      </p:sp>
      <p:sp>
        <p:nvSpPr>
          <p:cNvPr id="6" name="Rectangle 3"/>
          <p:cNvSpPr txBox="1">
            <a:spLocks noChangeArrowheads="1"/>
          </p:cNvSpPr>
          <p:nvPr/>
        </p:nvSpPr>
        <p:spPr>
          <a:xfrm>
            <a:off x="251520" y="3498795"/>
            <a:ext cx="8424863" cy="324036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609600" indent="-609600">
              <a:buClr>
                <a:schemeClr val="accent2"/>
              </a:buClr>
            </a:pPr>
            <a:r>
              <a:rPr lang="en-GB" dirty="0">
                <a:latin typeface="+mj-lt"/>
              </a:rPr>
              <a:t>Current cut-offs recommended by WHO</a:t>
            </a:r>
          </a:p>
          <a:p>
            <a:pPr marL="990600" lvl="1" indent="-533400">
              <a:buClr>
                <a:schemeClr val="accent2"/>
              </a:buClr>
            </a:pPr>
            <a:r>
              <a:rPr lang="en-GB" dirty="0">
                <a:latin typeface="+mj-lt"/>
              </a:rPr>
              <a:t>Good= &lt;64 </a:t>
            </a:r>
            <a:r>
              <a:rPr lang="en-GB" dirty="0" err="1">
                <a:latin typeface="+mj-lt"/>
              </a:rPr>
              <a:t>pHI</a:t>
            </a:r>
            <a:r>
              <a:rPr lang="en-GB" dirty="0">
                <a:latin typeface="+mj-lt"/>
              </a:rPr>
              <a:t>  or &lt; 100</a:t>
            </a:r>
            <a:r>
              <a:rPr lang="de-DE" dirty="0">
                <a:latin typeface="+mj-lt"/>
              </a:rPr>
              <a:t>cm² holes</a:t>
            </a:r>
          </a:p>
          <a:p>
            <a:pPr marL="990600" lvl="1" indent="-533400">
              <a:buClr>
                <a:schemeClr val="accent2"/>
              </a:buClr>
            </a:pPr>
            <a:r>
              <a:rPr lang="de-DE" dirty="0">
                <a:latin typeface="+mj-lt"/>
              </a:rPr>
              <a:t>Max 2 size 2, none size 3</a:t>
            </a:r>
          </a:p>
          <a:p>
            <a:pPr marL="990600" lvl="1" indent="-533400">
              <a:buClr>
                <a:schemeClr val="accent2"/>
              </a:buClr>
            </a:pPr>
            <a:r>
              <a:rPr lang="de-DE" dirty="0">
                <a:latin typeface="+mj-lt"/>
              </a:rPr>
              <a:t>Torn</a:t>
            </a:r>
            <a:r>
              <a:rPr lang="en-GB" dirty="0">
                <a:latin typeface="+mj-lt"/>
              </a:rPr>
              <a:t>= &gt; 642 </a:t>
            </a:r>
            <a:r>
              <a:rPr lang="en-GB" dirty="0" err="1">
                <a:latin typeface="+mj-lt"/>
              </a:rPr>
              <a:t>pHI</a:t>
            </a:r>
            <a:r>
              <a:rPr lang="en-GB" dirty="0">
                <a:latin typeface="+mj-lt"/>
              </a:rPr>
              <a:t> or &gt; ~0.1</a:t>
            </a:r>
            <a:r>
              <a:rPr lang="de-DE" dirty="0">
                <a:latin typeface="+mj-lt"/>
              </a:rPr>
              <a:t>m² holes</a:t>
            </a:r>
          </a:p>
          <a:p>
            <a:pPr marL="990600" lvl="1" indent="-533400">
              <a:buClr>
                <a:schemeClr val="accent2"/>
              </a:buClr>
            </a:pPr>
            <a:r>
              <a:rPr lang="en-GB" dirty="0">
                <a:latin typeface="+mj-lt"/>
              </a:rPr>
              <a:t>More than 4 size 3 or 2 size 4</a:t>
            </a:r>
          </a:p>
          <a:p>
            <a:pPr marL="990600" lvl="1" indent="-533400">
              <a:buClr>
                <a:schemeClr val="accent2"/>
              </a:buClr>
            </a:pPr>
            <a:r>
              <a:rPr lang="en-GB" dirty="0">
                <a:latin typeface="+mj-lt"/>
              </a:rPr>
              <a:t>Serviceable: &lt;643 </a:t>
            </a:r>
            <a:r>
              <a:rPr lang="en-GB" dirty="0" err="1">
                <a:latin typeface="+mj-lt"/>
              </a:rPr>
              <a:t>pHI</a:t>
            </a:r>
            <a:endParaRPr lang="en-GB" dirty="0">
              <a:latin typeface="+mj-lt"/>
            </a:endParaRPr>
          </a:p>
        </p:txBody>
      </p:sp>
    </p:spTree>
    <p:extLst>
      <p:ext uri="{BB962C8B-B14F-4D97-AF65-F5344CB8AC3E}">
        <p14:creationId xmlns:p14="http://schemas.microsoft.com/office/powerpoint/2010/main" val="72766103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txBox="1">
            <a:spLocks noChangeArrowheads="1"/>
          </p:cNvSpPr>
          <p:nvPr/>
        </p:nvSpPr>
        <p:spPr>
          <a:xfrm>
            <a:off x="485335" y="0"/>
            <a:ext cx="8229600" cy="1012874"/>
          </a:xfrm>
          <a:prstGeom prst="rect">
            <a:avLst/>
          </a:prstGeom>
          <a:noFill/>
          <a:ln/>
          <a:extLst>
            <a:ext uri="{91240B29-F687-4F45-9708-019B960494DF}">
              <a14:hiddenLine xmlns:a14="http://schemas.microsoft.com/office/drawing/2010/main" w="9525" cap="flat" cmpd="sng" algn="ctr">
                <a:solidFill>
                  <a:schemeClr val="tx1"/>
                </a:solidFill>
                <a:prstDash val="solid"/>
                <a:miter lim="800000"/>
                <a:headEnd/>
                <a:tailEnd/>
              </a14:hiddenLine>
            </a:ext>
          </a:extLst>
        </p:spPr>
        <p:txBody>
          <a:bodyPr>
            <a:normAutofit/>
          </a:bodyPr>
          <a:lst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a:lstStyle>
          <a:p>
            <a:r>
              <a:rPr lang="en-US" b="1" dirty="0">
                <a:solidFill>
                  <a:srgbClr val="990033"/>
                </a:solidFill>
              </a:rPr>
              <a:t>East Chad (MENTOR)</a:t>
            </a:r>
          </a:p>
        </p:txBody>
      </p:sp>
      <p:pic>
        <p:nvPicPr>
          <p:cNvPr id="2560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5365" y="1243013"/>
            <a:ext cx="9205913" cy="56149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5" name="Straight Connector 4"/>
          <p:cNvCxnSpPr/>
          <p:nvPr/>
        </p:nvCxnSpPr>
        <p:spPr>
          <a:xfrm>
            <a:off x="4358159" y="1519311"/>
            <a:ext cx="2821" cy="4459458"/>
          </a:xfrm>
          <a:prstGeom prst="line">
            <a:avLst/>
          </a:prstGeom>
          <a:ln w="25400">
            <a:solidFill>
              <a:schemeClr val="tx1"/>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3783111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0" y="0"/>
            <a:ext cx="9144000" cy="1143000"/>
          </a:xfrm>
          <a:noFill/>
          <a:extLst>
            <a:ext uri="{91240B29-F687-4F45-9708-019B960494DF}">
              <a14:hiddenLine xmlns:a14="http://schemas.microsoft.com/office/drawing/2010/main" w="9525" cap="flat" cmpd="sng" algn="ctr">
                <a:solidFill>
                  <a:schemeClr val="tx1"/>
                </a:solidFill>
                <a:prstDash val="solid"/>
                <a:miter lim="800000"/>
                <a:headEnd/>
                <a:tailEnd/>
              </a14:hiddenLine>
            </a:ext>
          </a:extLst>
        </p:spPr>
        <p:txBody>
          <a:bodyPr>
            <a:noAutofit/>
          </a:bodyPr>
          <a:lstStyle/>
          <a:p>
            <a:pPr eaLnBrk="1" hangingPunct="1"/>
            <a:r>
              <a:rPr lang="en-US" sz="3700" b="1" dirty="0">
                <a:solidFill>
                  <a:srgbClr val="990033"/>
                </a:solidFill>
              </a:rPr>
              <a:t>How to combine attrition and integrity</a:t>
            </a:r>
          </a:p>
        </p:txBody>
      </p:sp>
      <p:sp>
        <p:nvSpPr>
          <p:cNvPr id="4" name="Rectangle 3"/>
          <p:cNvSpPr/>
          <p:nvPr/>
        </p:nvSpPr>
        <p:spPr>
          <a:xfrm>
            <a:off x="395536" y="1844824"/>
            <a:ext cx="432048" cy="3528392"/>
          </a:xfrm>
          <a:prstGeom prst="rect">
            <a:avLst/>
          </a:prstGeom>
          <a:solidFill>
            <a:schemeClr val="accent4">
              <a:lumMod val="50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US" dirty="0">
                <a:latin typeface="+mj-lt"/>
              </a:rPr>
              <a:t>Distributed</a:t>
            </a:r>
          </a:p>
        </p:txBody>
      </p:sp>
      <p:sp>
        <p:nvSpPr>
          <p:cNvPr id="7" name="Rectangle 6"/>
          <p:cNvSpPr/>
          <p:nvPr/>
        </p:nvSpPr>
        <p:spPr>
          <a:xfrm>
            <a:off x="2270080" y="2442600"/>
            <a:ext cx="432048" cy="2930616"/>
          </a:xfrm>
          <a:prstGeom prst="rect">
            <a:avLst/>
          </a:prstGeom>
          <a:solidFill>
            <a:schemeClr val="accent1">
              <a:lumMod val="75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US" dirty="0">
                <a:latin typeface="+mj-lt"/>
              </a:rPr>
              <a:t>Still there</a:t>
            </a:r>
          </a:p>
        </p:txBody>
      </p:sp>
      <p:sp>
        <p:nvSpPr>
          <p:cNvPr id="8" name="Rectangle 7"/>
          <p:cNvSpPr/>
          <p:nvPr/>
        </p:nvSpPr>
        <p:spPr>
          <a:xfrm>
            <a:off x="2271248" y="1844824"/>
            <a:ext cx="432048" cy="597776"/>
          </a:xfrm>
          <a:prstGeom prst="rect">
            <a:avLst/>
          </a:prstGeom>
          <a:solidFill>
            <a:schemeClr val="accent1">
              <a:lumMod val="60000"/>
              <a:lumOff val="40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US" dirty="0">
                <a:latin typeface="+mj-lt"/>
              </a:rPr>
              <a:t>Lost</a:t>
            </a:r>
          </a:p>
        </p:txBody>
      </p:sp>
      <p:sp>
        <p:nvSpPr>
          <p:cNvPr id="11" name="Rectangle 10"/>
          <p:cNvSpPr/>
          <p:nvPr/>
        </p:nvSpPr>
        <p:spPr>
          <a:xfrm>
            <a:off x="3419872" y="2442600"/>
            <a:ext cx="432048" cy="2930616"/>
          </a:xfrm>
          <a:prstGeom prst="rect">
            <a:avLst/>
          </a:prstGeom>
          <a:solidFill>
            <a:schemeClr val="accent1">
              <a:lumMod val="75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91440" tIns="45720" rIns="91440" bIns="45720" numCol="1" spcCol="0" rtlCol="0" fromWordArt="0" anchor="ctr" anchorCtr="0" forceAA="0" compatLnSpc="1">
            <a:prstTxWarp prst="textNoShape">
              <a:avLst/>
            </a:prstTxWarp>
            <a:noAutofit/>
          </a:bodyPr>
          <a:lstStyle/>
          <a:p>
            <a:pPr algn="ctr"/>
            <a:r>
              <a:rPr lang="en-US" dirty="0">
                <a:latin typeface="+mj-lt"/>
              </a:rPr>
              <a:t>Still there</a:t>
            </a:r>
          </a:p>
        </p:txBody>
      </p:sp>
      <p:sp>
        <p:nvSpPr>
          <p:cNvPr id="12" name="Rectangle 11"/>
          <p:cNvSpPr/>
          <p:nvPr/>
        </p:nvSpPr>
        <p:spPr>
          <a:xfrm>
            <a:off x="3419872" y="2144680"/>
            <a:ext cx="432048" cy="298888"/>
          </a:xfrm>
          <a:prstGeom prst="rect">
            <a:avLst/>
          </a:prstGeom>
          <a:solidFill>
            <a:schemeClr val="accent1">
              <a:lumMod val="60000"/>
              <a:lumOff val="40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err="1">
                <a:latin typeface="+mj-lt"/>
              </a:rPr>
              <a:t>Attrited</a:t>
            </a:r>
            <a:endParaRPr lang="en-US" sz="1000" dirty="0">
              <a:latin typeface="+mj-lt"/>
            </a:endParaRPr>
          </a:p>
        </p:txBody>
      </p:sp>
      <p:sp>
        <p:nvSpPr>
          <p:cNvPr id="13" name="Rectangle 12"/>
          <p:cNvSpPr/>
          <p:nvPr/>
        </p:nvSpPr>
        <p:spPr>
          <a:xfrm>
            <a:off x="3421040" y="1844824"/>
            <a:ext cx="432048" cy="307980"/>
          </a:xfrm>
          <a:prstGeom prst="rect">
            <a:avLst/>
          </a:prstGeom>
          <a:solidFill>
            <a:schemeClr val="accent1">
              <a:lumMod val="20000"/>
              <a:lumOff val="80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a:solidFill>
                  <a:schemeClr val="tx1"/>
                </a:solidFill>
                <a:latin typeface="+mj-lt"/>
              </a:rPr>
              <a:t>Given</a:t>
            </a:r>
            <a:endParaRPr lang="en-US" sz="800" dirty="0">
              <a:solidFill>
                <a:schemeClr val="tx1"/>
              </a:solidFill>
              <a:latin typeface="+mj-lt"/>
            </a:endParaRPr>
          </a:p>
        </p:txBody>
      </p:sp>
      <p:sp>
        <p:nvSpPr>
          <p:cNvPr id="15" name="Rectangle 14"/>
          <p:cNvSpPr/>
          <p:nvPr/>
        </p:nvSpPr>
        <p:spPr>
          <a:xfrm>
            <a:off x="4572000" y="2442600"/>
            <a:ext cx="432048" cy="2930616"/>
          </a:xfrm>
          <a:prstGeom prst="rect">
            <a:avLst/>
          </a:prstGeom>
          <a:solidFill>
            <a:schemeClr val="accent1">
              <a:lumMod val="75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91440" tIns="45720" rIns="91440" bIns="45720" numCol="1" spcCol="0" rtlCol="0" fromWordArt="0" anchor="ctr" anchorCtr="0" forceAA="0" compatLnSpc="1">
            <a:prstTxWarp prst="textNoShape">
              <a:avLst/>
            </a:prstTxWarp>
            <a:noAutofit/>
          </a:bodyPr>
          <a:lstStyle/>
          <a:p>
            <a:pPr algn="ctr"/>
            <a:r>
              <a:rPr lang="en-US" dirty="0">
                <a:latin typeface="+mj-lt"/>
              </a:rPr>
              <a:t>Still there</a:t>
            </a:r>
          </a:p>
        </p:txBody>
      </p:sp>
      <p:sp>
        <p:nvSpPr>
          <p:cNvPr id="16" name="Rectangle 15"/>
          <p:cNvSpPr/>
          <p:nvPr/>
        </p:nvSpPr>
        <p:spPr>
          <a:xfrm>
            <a:off x="4572000" y="2144680"/>
            <a:ext cx="432048" cy="298888"/>
          </a:xfrm>
          <a:prstGeom prst="rect">
            <a:avLst/>
          </a:prstGeom>
          <a:solidFill>
            <a:schemeClr val="accent1">
              <a:lumMod val="60000"/>
              <a:lumOff val="40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err="1">
                <a:latin typeface="+mj-lt"/>
              </a:rPr>
              <a:t>Attrited</a:t>
            </a:r>
            <a:endParaRPr lang="en-US" sz="1000" dirty="0">
              <a:latin typeface="+mj-lt"/>
            </a:endParaRPr>
          </a:p>
        </p:txBody>
      </p:sp>
      <p:sp>
        <p:nvSpPr>
          <p:cNvPr id="18" name="Rectangle 17"/>
          <p:cNvSpPr/>
          <p:nvPr/>
        </p:nvSpPr>
        <p:spPr>
          <a:xfrm>
            <a:off x="6444208" y="4941168"/>
            <a:ext cx="432048" cy="444612"/>
          </a:xfrm>
          <a:prstGeom prst="rect">
            <a:avLst/>
          </a:prstGeom>
          <a:solidFill>
            <a:schemeClr val="accent3">
              <a:lumMod val="50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US" sz="1200" dirty="0">
                <a:latin typeface="+mj-lt"/>
              </a:rPr>
              <a:t>Good</a:t>
            </a:r>
          </a:p>
        </p:txBody>
      </p:sp>
      <p:sp>
        <p:nvSpPr>
          <p:cNvPr id="19" name="Rectangle 18"/>
          <p:cNvSpPr/>
          <p:nvPr/>
        </p:nvSpPr>
        <p:spPr>
          <a:xfrm>
            <a:off x="6444208" y="3068960"/>
            <a:ext cx="432048" cy="1872208"/>
          </a:xfrm>
          <a:prstGeom prst="rect">
            <a:avLst/>
          </a:prstGeom>
          <a:solidFill>
            <a:schemeClr val="accent3">
              <a:lumMod val="60000"/>
              <a:lumOff val="40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US" sz="1200" dirty="0">
                <a:solidFill>
                  <a:schemeClr val="tx1"/>
                </a:solidFill>
                <a:latin typeface="+mj-lt"/>
              </a:rPr>
              <a:t>Damaged </a:t>
            </a:r>
          </a:p>
        </p:txBody>
      </p:sp>
      <p:sp>
        <p:nvSpPr>
          <p:cNvPr id="20" name="Rectangle 19"/>
          <p:cNvSpPr/>
          <p:nvPr/>
        </p:nvSpPr>
        <p:spPr>
          <a:xfrm>
            <a:off x="6444208" y="2443568"/>
            <a:ext cx="432048" cy="633376"/>
          </a:xfrm>
          <a:prstGeom prst="rect">
            <a:avLst/>
          </a:prstGeom>
          <a:solidFill>
            <a:srgbClr val="C0000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US" sz="1200" dirty="0">
                <a:latin typeface="+mj-lt"/>
              </a:rPr>
              <a:t>Too torn</a:t>
            </a:r>
          </a:p>
        </p:txBody>
      </p:sp>
      <p:sp>
        <p:nvSpPr>
          <p:cNvPr id="21" name="Rectangle 20"/>
          <p:cNvSpPr/>
          <p:nvPr/>
        </p:nvSpPr>
        <p:spPr>
          <a:xfrm>
            <a:off x="7884368" y="3068960"/>
            <a:ext cx="432048" cy="2316820"/>
          </a:xfrm>
          <a:prstGeom prst="rect">
            <a:avLst/>
          </a:prstGeom>
          <a:solidFill>
            <a:schemeClr val="accent3">
              <a:lumMod val="75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US" dirty="0">
                <a:latin typeface="+mj-lt"/>
              </a:rPr>
              <a:t>Serviceable</a:t>
            </a:r>
          </a:p>
        </p:txBody>
      </p:sp>
      <p:sp>
        <p:nvSpPr>
          <p:cNvPr id="22" name="Rectangle 21"/>
          <p:cNvSpPr/>
          <p:nvPr/>
        </p:nvSpPr>
        <p:spPr>
          <a:xfrm>
            <a:off x="7884368" y="2157244"/>
            <a:ext cx="432048" cy="911716"/>
          </a:xfrm>
          <a:prstGeom prst="rect">
            <a:avLst/>
          </a:prstGeom>
          <a:solidFill>
            <a:srgbClr val="C0000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US" sz="1100" dirty="0">
                <a:latin typeface="+mj-lt"/>
              </a:rPr>
              <a:t>Torn/</a:t>
            </a:r>
            <a:r>
              <a:rPr lang="en-US" sz="1100" dirty="0" err="1">
                <a:latin typeface="+mj-lt"/>
              </a:rPr>
              <a:t>attrited</a:t>
            </a:r>
            <a:endParaRPr lang="en-US" sz="1100" dirty="0">
              <a:latin typeface="+mj-lt"/>
            </a:endParaRPr>
          </a:p>
        </p:txBody>
      </p:sp>
      <p:cxnSp>
        <p:nvCxnSpPr>
          <p:cNvPr id="23" name="Straight Arrow Connector 22"/>
          <p:cNvCxnSpPr>
            <a:endCxn id="13" idx="1"/>
          </p:cNvCxnSpPr>
          <p:nvPr/>
        </p:nvCxnSpPr>
        <p:spPr>
          <a:xfrm>
            <a:off x="2703296" y="1998814"/>
            <a:ext cx="717744" cy="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5" name="Rectangular Callout 24"/>
          <p:cNvSpPr/>
          <p:nvPr/>
        </p:nvSpPr>
        <p:spPr>
          <a:xfrm>
            <a:off x="757912" y="5805264"/>
            <a:ext cx="1728192" cy="792088"/>
          </a:xfrm>
          <a:prstGeom prst="wedgeRectCallout">
            <a:avLst>
              <a:gd name="adj1" fmla="val -57341"/>
              <a:gd name="adj2" fmla="val -107200"/>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solidFill>
                <a:latin typeface="+mj-lt"/>
              </a:rPr>
              <a:t>From distribution list or recall</a:t>
            </a:r>
          </a:p>
        </p:txBody>
      </p:sp>
      <p:cxnSp>
        <p:nvCxnSpPr>
          <p:cNvPr id="28" name="Straight Arrow Connector 27"/>
          <p:cNvCxnSpPr/>
          <p:nvPr/>
        </p:nvCxnSpPr>
        <p:spPr>
          <a:xfrm>
            <a:off x="5004048" y="2296498"/>
            <a:ext cx="2880320" cy="0"/>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p:nvPr/>
        </p:nvCxnSpPr>
        <p:spPr>
          <a:xfrm flipV="1">
            <a:off x="6876256" y="2760256"/>
            <a:ext cx="1008112" cy="2374"/>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2" name="Rectangular Callout 31"/>
          <p:cNvSpPr/>
          <p:nvPr/>
        </p:nvSpPr>
        <p:spPr>
          <a:xfrm>
            <a:off x="7092280" y="5805264"/>
            <a:ext cx="1728192" cy="792088"/>
          </a:xfrm>
          <a:prstGeom prst="wedgeRectCallout">
            <a:avLst>
              <a:gd name="adj1" fmla="val 32979"/>
              <a:gd name="adj2" fmla="val -101022"/>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latin typeface="+mj-lt"/>
              </a:rPr>
              <a:t>Numerator for durability (survival rate)</a:t>
            </a:r>
            <a:endParaRPr lang="en-US" dirty="0">
              <a:solidFill>
                <a:schemeClr val="tx1"/>
              </a:solidFill>
              <a:latin typeface="+mj-lt"/>
            </a:endParaRPr>
          </a:p>
        </p:txBody>
      </p:sp>
      <p:sp>
        <p:nvSpPr>
          <p:cNvPr id="33" name="Rectangular Callout 32"/>
          <p:cNvSpPr/>
          <p:nvPr/>
        </p:nvSpPr>
        <p:spPr>
          <a:xfrm>
            <a:off x="1838032" y="908720"/>
            <a:ext cx="1728192" cy="792088"/>
          </a:xfrm>
          <a:prstGeom prst="wedgeRectCallout">
            <a:avLst>
              <a:gd name="adj1" fmla="val 41602"/>
              <a:gd name="adj2" fmla="val 69426"/>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solidFill>
                <a:latin typeface="+mj-lt"/>
              </a:rPr>
              <a:t>Exclude nets given away or stolen  (no outcome)</a:t>
            </a:r>
          </a:p>
        </p:txBody>
      </p:sp>
      <p:sp>
        <p:nvSpPr>
          <p:cNvPr id="29" name="Right Arrow 28"/>
          <p:cNvSpPr/>
          <p:nvPr/>
        </p:nvSpPr>
        <p:spPr>
          <a:xfrm>
            <a:off x="899592" y="3717032"/>
            <a:ext cx="1080120" cy="190876"/>
          </a:xfrm>
          <a:prstGeom prst="rightArrow">
            <a:avLst/>
          </a:prstGeom>
          <a:gradFill flip="none" rotWithShape="1">
            <a:gsLst>
              <a:gs pos="0">
                <a:schemeClr val="bg1"/>
              </a:gs>
              <a:gs pos="100000">
                <a:schemeClr val="accent2">
                  <a:lumMod val="75000"/>
                </a:schemeClr>
              </a:gs>
              <a:gs pos="100000">
                <a:srgbClr val="D1C39F"/>
              </a:gs>
            </a:gsLst>
            <a:lin ang="0" scaled="1"/>
            <a:tileRect/>
          </a:gradFill>
          <a:ln w="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mj-lt"/>
            </a:endParaRPr>
          </a:p>
        </p:txBody>
      </p:sp>
      <p:sp>
        <p:nvSpPr>
          <p:cNvPr id="35" name="Rectangular Callout 34"/>
          <p:cNvSpPr/>
          <p:nvPr/>
        </p:nvSpPr>
        <p:spPr>
          <a:xfrm>
            <a:off x="3275856" y="5805264"/>
            <a:ext cx="1728192" cy="792088"/>
          </a:xfrm>
          <a:prstGeom prst="wedgeRectCallout">
            <a:avLst>
              <a:gd name="adj1" fmla="val 16792"/>
              <a:gd name="adj2" fmla="val -102176"/>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solidFill>
                <a:latin typeface="+mj-lt"/>
              </a:rPr>
              <a:t>Denominator for durability  (survival rate)</a:t>
            </a:r>
          </a:p>
        </p:txBody>
      </p:sp>
      <p:sp>
        <p:nvSpPr>
          <p:cNvPr id="36" name="Right Arrow 35"/>
          <p:cNvSpPr/>
          <p:nvPr/>
        </p:nvSpPr>
        <p:spPr>
          <a:xfrm>
            <a:off x="5148064" y="3717032"/>
            <a:ext cx="1080120" cy="190876"/>
          </a:xfrm>
          <a:prstGeom prst="rightArrow">
            <a:avLst/>
          </a:prstGeom>
          <a:gradFill flip="none" rotWithShape="1">
            <a:gsLst>
              <a:gs pos="0">
                <a:schemeClr val="bg1"/>
              </a:gs>
              <a:gs pos="100000">
                <a:schemeClr val="accent2">
                  <a:lumMod val="75000"/>
                </a:schemeClr>
              </a:gs>
              <a:gs pos="100000">
                <a:srgbClr val="D1C39F"/>
              </a:gs>
            </a:gsLst>
            <a:lin ang="0" scaled="1"/>
            <a:tileRect/>
          </a:gradFill>
          <a:ln w="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mj-lt"/>
            </a:endParaRPr>
          </a:p>
        </p:txBody>
      </p:sp>
      <p:sp>
        <p:nvSpPr>
          <p:cNvPr id="31" name="TextBox 30"/>
          <p:cNvSpPr txBox="1"/>
          <p:nvPr/>
        </p:nvSpPr>
        <p:spPr>
          <a:xfrm>
            <a:off x="899592" y="3132257"/>
            <a:ext cx="1224136" cy="584775"/>
          </a:xfrm>
          <a:prstGeom prst="rect">
            <a:avLst/>
          </a:prstGeom>
          <a:noFill/>
        </p:spPr>
        <p:txBody>
          <a:bodyPr wrap="square" rtlCol="0">
            <a:spAutoFit/>
          </a:bodyPr>
          <a:lstStyle/>
          <a:p>
            <a:r>
              <a:rPr lang="en-US" sz="1600" dirty="0">
                <a:latin typeface="+mj-lt"/>
              </a:rPr>
              <a:t>Survey after time X</a:t>
            </a:r>
          </a:p>
        </p:txBody>
      </p:sp>
      <p:sp>
        <p:nvSpPr>
          <p:cNvPr id="38" name="Rectangular Callout 37"/>
          <p:cNvSpPr/>
          <p:nvPr/>
        </p:nvSpPr>
        <p:spPr>
          <a:xfrm>
            <a:off x="4283968" y="928402"/>
            <a:ext cx="1728192" cy="792088"/>
          </a:xfrm>
          <a:prstGeom prst="wedgeRectCallout">
            <a:avLst>
              <a:gd name="adj1" fmla="val -75331"/>
              <a:gd name="adj2" fmla="val 121375"/>
            </a:avLst>
          </a:prstGeom>
          <a:solidFill>
            <a:schemeClr val="bg1"/>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solidFill>
                <a:latin typeface="+mj-lt"/>
              </a:rPr>
              <a:t>Nets thrown away, destroyed, or used otherwise</a:t>
            </a:r>
          </a:p>
        </p:txBody>
      </p:sp>
      <p:sp>
        <p:nvSpPr>
          <p:cNvPr id="39" name="TextBox 38"/>
          <p:cNvSpPr txBox="1"/>
          <p:nvPr/>
        </p:nvSpPr>
        <p:spPr>
          <a:xfrm>
            <a:off x="5053176" y="2639814"/>
            <a:ext cx="1224136" cy="1077218"/>
          </a:xfrm>
          <a:prstGeom prst="rect">
            <a:avLst/>
          </a:prstGeom>
          <a:noFill/>
        </p:spPr>
        <p:txBody>
          <a:bodyPr wrap="square" rtlCol="0">
            <a:spAutoFit/>
          </a:bodyPr>
          <a:lstStyle/>
          <a:p>
            <a:r>
              <a:rPr lang="en-US" sz="1600" dirty="0">
                <a:latin typeface="+mj-lt"/>
              </a:rPr>
              <a:t>Physical assessment of surviving nets</a:t>
            </a:r>
          </a:p>
        </p:txBody>
      </p:sp>
      <p:sp>
        <p:nvSpPr>
          <p:cNvPr id="34" name="TextBox 33"/>
          <p:cNvSpPr txBox="1"/>
          <p:nvPr/>
        </p:nvSpPr>
        <p:spPr>
          <a:xfrm>
            <a:off x="7094135" y="3132257"/>
            <a:ext cx="430887" cy="2209432"/>
          </a:xfrm>
          <a:prstGeom prst="rect">
            <a:avLst/>
          </a:prstGeom>
          <a:noFill/>
        </p:spPr>
        <p:txBody>
          <a:bodyPr vert="vert270" wrap="square" rtlCol="0" anchor="ctr" anchorCtr="1">
            <a:spAutoFit/>
          </a:bodyPr>
          <a:lstStyle/>
          <a:p>
            <a:r>
              <a:rPr lang="en-US" sz="1600" dirty="0" err="1">
                <a:latin typeface="+mj-lt"/>
              </a:rPr>
              <a:t>servicable</a:t>
            </a:r>
            <a:endParaRPr lang="en-US" sz="1600" dirty="0">
              <a:latin typeface="+mj-lt"/>
            </a:endParaRPr>
          </a:p>
        </p:txBody>
      </p:sp>
      <p:sp>
        <p:nvSpPr>
          <p:cNvPr id="37" name="Left Brace 36"/>
          <p:cNvSpPr/>
          <p:nvPr/>
        </p:nvSpPr>
        <p:spPr>
          <a:xfrm flipH="1">
            <a:off x="6984268" y="3083255"/>
            <a:ext cx="140644" cy="2302525"/>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latin typeface="+mj-lt"/>
            </a:endParaRPr>
          </a:p>
        </p:txBody>
      </p:sp>
      <p:sp>
        <p:nvSpPr>
          <p:cNvPr id="2" name="Left Bracket 1"/>
          <p:cNvSpPr/>
          <p:nvPr/>
        </p:nvSpPr>
        <p:spPr>
          <a:xfrm>
            <a:off x="4378856" y="2287069"/>
            <a:ext cx="144016" cy="3045191"/>
          </a:xfrm>
          <a:prstGeom prst="leftBracket">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 name="Right Bracket 2"/>
          <p:cNvSpPr/>
          <p:nvPr/>
        </p:nvSpPr>
        <p:spPr>
          <a:xfrm>
            <a:off x="8439864" y="3117962"/>
            <a:ext cx="144016" cy="2214298"/>
          </a:xfrm>
          <a:prstGeom prst="rightBracket">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extLst>
      <p:ext uri="{BB962C8B-B14F-4D97-AF65-F5344CB8AC3E}">
        <p14:creationId xmlns:p14="http://schemas.microsoft.com/office/powerpoint/2010/main" val="321354559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0" y="0"/>
            <a:ext cx="9144000" cy="1143000"/>
          </a:xfrm>
          <a:noFill/>
          <a:extLst>
            <a:ext uri="{91240B29-F687-4F45-9708-019B960494DF}">
              <a14:hiddenLine xmlns:a14="http://schemas.microsoft.com/office/drawing/2010/main" w="9525" cap="flat" cmpd="sng" algn="ctr">
                <a:solidFill>
                  <a:schemeClr val="tx1"/>
                </a:solidFill>
                <a:prstDash val="solid"/>
                <a:miter lim="800000"/>
                <a:headEnd/>
                <a:tailEnd/>
              </a14:hiddenLine>
            </a:ext>
          </a:extLst>
        </p:spPr>
        <p:txBody>
          <a:bodyPr>
            <a:noAutofit/>
          </a:bodyPr>
          <a:lstStyle/>
          <a:p>
            <a:pPr eaLnBrk="1" hangingPunct="1"/>
            <a:r>
              <a:rPr lang="en-US" sz="3700" b="1" dirty="0">
                <a:solidFill>
                  <a:srgbClr val="990033"/>
                </a:solidFill>
              </a:rPr>
              <a:t>How to combine attrition and integrity</a:t>
            </a:r>
          </a:p>
        </p:txBody>
      </p:sp>
      <p:sp>
        <p:nvSpPr>
          <p:cNvPr id="2" name="TextBox 1"/>
          <p:cNvSpPr txBox="1"/>
          <p:nvPr/>
        </p:nvSpPr>
        <p:spPr>
          <a:xfrm>
            <a:off x="395536" y="2996952"/>
            <a:ext cx="2160240" cy="523220"/>
          </a:xfrm>
          <a:prstGeom prst="rect">
            <a:avLst/>
          </a:prstGeom>
          <a:noFill/>
        </p:spPr>
        <p:txBody>
          <a:bodyPr wrap="square" rtlCol="0">
            <a:spAutoFit/>
          </a:bodyPr>
          <a:lstStyle/>
          <a:p>
            <a:r>
              <a:rPr lang="en-US" sz="2800" dirty="0">
                <a:latin typeface="+mj-lt"/>
              </a:rPr>
              <a:t>Durability</a:t>
            </a:r>
            <a:r>
              <a:rPr lang="es-ES" sz="2800" dirty="0">
                <a:latin typeface="+mj-lt"/>
              </a:rPr>
              <a:t> =</a:t>
            </a:r>
            <a:endParaRPr lang="en-US" sz="2800" dirty="0">
              <a:latin typeface="+mj-lt"/>
            </a:endParaRPr>
          </a:p>
        </p:txBody>
      </p:sp>
      <p:cxnSp>
        <p:nvCxnSpPr>
          <p:cNvPr id="5" name="Straight Connector 4"/>
          <p:cNvCxnSpPr/>
          <p:nvPr/>
        </p:nvCxnSpPr>
        <p:spPr>
          <a:xfrm>
            <a:off x="2699792" y="3258562"/>
            <a:ext cx="612068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6" name="TextBox 5"/>
          <p:cNvSpPr txBox="1"/>
          <p:nvPr/>
        </p:nvSpPr>
        <p:spPr>
          <a:xfrm>
            <a:off x="2699792" y="2858452"/>
            <a:ext cx="6120680" cy="400110"/>
          </a:xfrm>
          <a:prstGeom prst="rect">
            <a:avLst/>
          </a:prstGeom>
          <a:noFill/>
        </p:spPr>
        <p:txBody>
          <a:bodyPr wrap="square" rtlCol="0">
            <a:spAutoFit/>
          </a:bodyPr>
          <a:lstStyle/>
          <a:p>
            <a:r>
              <a:rPr lang="es-ES" sz="2000" dirty="0">
                <a:latin typeface="+mj-lt"/>
              </a:rPr>
              <a:t># </a:t>
            </a:r>
            <a:r>
              <a:rPr lang="en-US" sz="2000" dirty="0">
                <a:latin typeface="+mj-lt"/>
              </a:rPr>
              <a:t>of</a:t>
            </a:r>
            <a:r>
              <a:rPr lang="es-ES" sz="2000" dirty="0">
                <a:latin typeface="+mj-lt"/>
              </a:rPr>
              <a:t> </a:t>
            </a:r>
            <a:r>
              <a:rPr lang="en-US" sz="2000" dirty="0">
                <a:latin typeface="+mj-lt"/>
              </a:rPr>
              <a:t>nets still there and fit for use at time x</a:t>
            </a:r>
          </a:p>
        </p:txBody>
      </p:sp>
      <p:sp>
        <p:nvSpPr>
          <p:cNvPr id="34" name="TextBox 33"/>
          <p:cNvSpPr txBox="1"/>
          <p:nvPr/>
        </p:nvSpPr>
        <p:spPr>
          <a:xfrm>
            <a:off x="2687168" y="3267956"/>
            <a:ext cx="6120680" cy="400110"/>
          </a:xfrm>
          <a:prstGeom prst="rect">
            <a:avLst/>
          </a:prstGeom>
          <a:noFill/>
        </p:spPr>
        <p:txBody>
          <a:bodyPr wrap="square" rtlCol="0">
            <a:spAutoFit/>
          </a:bodyPr>
          <a:lstStyle/>
          <a:p>
            <a:r>
              <a:rPr lang="en-US" sz="2000" dirty="0">
                <a:latin typeface="+mj-lt"/>
              </a:rPr>
              <a:t># of nets originally received and not given away</a:t>
            </a:r>
          </a:p>
        </p:txBody>
      </p:sp>
    </p:spTree>
    <p:extLst>
      <p:ext uri="{BB962C8B-B14F-4D97-AF65-F5344CB8AC3E}">
        <p14:creationId xmlns:p14="http://schemas.microsoft.com/office/powerpoint/2010/main" val="203519673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457200" y="0"/>
            <a:ext cx="8229600" cy="1143000"/>
          </a:xfrm>
          <a:noFill/>
          <a:ln/>
          <a:extLst>
            <a:ext uri="{91240B29-F687-4F45-9708-019B960494DF}">
              <a14:hiddenLine xmlns:a14="http://schemas.microsoft.com/office/drawing/2010/main" w="9525" cap="flat" cmpd="sng" algn="ctr">
                <a:solidFill>
                  <a:schemeClr val="tx1"/>
                </a:solidFill>
                <a:prstDash val="solid"/>
                <a:miter lim="800000"/>
                <a:headEnd/>
                <a:tailEnd/>
              </a14:hiddenLine>
            </a:ext>
          </a:extLst>
        </p:spPr>
        <p:txBody>
          <a:bodyPr/>
          <a:lstStyle/>
          <a:p>
            <a:r>
              <a:rPr lang="en-US" sz="4000" b="1" dirty="0">
                <a:solidFill>
                  <a:srgbClr val="990033"/>
                </a:solidFill>
              </a:rPr>
              <a:t>Plot survival outcome</a:t>
            </a: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5" y="1052736"/>
            <a:ext cx="9143245" cy="5973587"/>
          </a:xfrm>
          <a:prstGeom prst="rect">
            <a:avLst/>
          </a:prstGeom>
        </p:spPr>
      </p:pic>
    </p:spTree>
    <p:extLst>
      <p:ext uri="{BB962C8B-B14F-4D97-AF65-F5344CB8AC3E}">
        <p14:creationId xmlns:p14="http://schemas.microsoft.com/office/powerpoint/2010/main" val="222695594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457200" y="0"/>
            <a:ext cx="8229600" cy="1143000"/>
          </a:xfrm>
          <a:noFill/>
          <a:ln/>
          <a:extLst>
            <a:ext uri="{91240B29-F687-4F45-9708-019B960494DF}">
              <a14:hiddenLine xmlns:a14="http://schemas.microsoft.com/office/drawing/2010/main" w="9525" cap="flat" cmpd="sng" algn="ctr">
                <a:solidFill>
                  <a:schemeClr val="tx1"/>
                </a:solidFill>
                <a:prstDash val="solid"/>
                <a:miter lim="800000"/>
                <a:headEnd/>
                <a:tailEnd/>
              </a14:hiddenLine>
            </a:ext>
          </a:extLst>
        </p:spPr>
        <p:txBody>
          <a:bodyPr/>
          <a:lstStyle/>
          <a:p>
            <a:r>
              <a:rPr lang="en-US" sz="4000" b="1" dirty="0">
                <a:solidFill>
                  <a:srgbClr val="990033"/>
                </a:solidFill>
              </a:rPr>
              <a:t>Estimating</a:t>
            </a:r>
            <a:r>
              <a:rPr lang="es-ES" sz="4000" b="1" dirty="0">
                <a:solidFill>
                  <a:srgbClr val="990033"/>
                </a:solidFill>
              </a:rPr>
              <a:t> median </a:t>
            </a:r>
            <a:r>
              <a:rPr lang="en-US" sz="4000" b="1" dirty="0">
                <a:solidFill>
                  <a:srgbClr val="990033"/>
                </a:solidFill>
              </a:rPr>
              <a:t>survival</a:t>
            </a:r>
          </a:p>
        </p:txBody>
      </p:sp>
      <p:sp>
        <p:nvSpPr>
          <p:cNvPr id="7" name="Rectangle 3"/>
          <p:cNvSpPr>
            <a:spLocks noGrp="1" noChangeArrowheads="1"/>
          </p:cNvSpPr>
          <p:nvPr>
            <p:ph idx="1"/>
          </p:nvPr>
        </p:nvSpPr>
        <p:spPr>
          <a:xfrm>
            <a:off x="539552" y="980728"/>
            <a:ext cx="8353425" cy="864444"/>
          </a:xfrm>
        </p:spPr>
        <p:txBody>
          <a:bodyPr>
            <a:normAutofit lnSpcReduction="10000"/>
          </a:bodyPr>
          <a:lstStyle/>
          <a:p>
            <a:pPr>
              <a:buClr>
                <a:srgbClr val="C00000"/>
              </a:buClr>
              <a:buFont typeface="Courier New" pitchFamily="49" charset="0"/>
              <a:buChar char="o"/>
            </a:pPr>
            <a:r>
              <a:rPr lang="en-GB" sz="2800" dirty="0">
                <a:latin typeface="+mj-lt"/>
              </a:rPr>
              <a:t>From at least 2 points of which the lowest should be 85% or lower</a:t>
            </a: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5536" y="2204864"/>
            <a:ext cx="8064342" cy="676600"/>
          </a:xfrm>
          <a:prstGeom prst="rect">
            <a:avLst/>
          </a:prstGeom>
        </p:spPr>
      </p:pic>
      <p:graphicFrame>
        <p:nvGraphicFramePr>
          <p:cNvPr id="4" name="Table 3"/>
          <p:cNvGraphicFramePr>
            <a:graphicFrameLocks noGrp="1"/>
          </p:cNvGraphicFramePr>
          <p:nvPr>
            <p:extLst>
              <p:ext uri="{D42A27DB-BD31-4B8C-83A1-F6EECF244321}">
                <p14:modId xmlns:p14="http://schemas.microsoft.com/office/powerpoint/2010/main" val="370585236"/>
              </p:ext>
            </p:extLst>
          </p:nvPr>
        </p:nvGraphicFramePr>
        <p:xfrm>
          <a:off x="1619672" y="3284982"/>
          <a:ext cx="5544615" cy="3024340"/>
        </p:xfrm>
        <a:graphic>
          <a:graphicData uri="http://schemas.openxmlformats.org/drawingml/2006/table">
            <a:tbl>
              <a:tblPr firstRow="1" firstCol="1" bandRow="1">
                <a:tableStyleId>{073A0DAA-6AF3-43AB-8588-CEC1D06C72B9}</a:tableStyleId>
              </a:tblPr>
              <a:tblGrid>
                <a:gridCol w="764025">
                  <a:extLst>
                    <a:ext uri="{9D8B030D-6E8A-4147-A177-3AD203B41FA5}">
                      <a16:colId xmlns:a16="http://schemas.microsoft.com/office/drawing/2014/main" val="20000"/>
                    </a:ext>
                  </a:extLst>
                </a:gridCol>
                <a:gridCol w="961333">
                  <a:extLst>
                    <a:ext uri="{9D8B030D-6E8A-4147-A177-3AD203B41FA5}">
                      <a16:colId xmlns:a16="http://schemas.microsoft.com/office/drawing/2014/main" val="20001"/>
                    </a:ext>
                  </a:extLst>
                </a:gridCol>
                <a:gridCol w="1355080">
                  <a:extLst>
                    <a:ext uri="{9D8B030D-6E8A-4147-A177-3AD203B41FA5}">
                      <a16:colId xmlns:a16="http://schemas.microsoft.com/office/drawing/2014/main" val="20002"/>
                    </a:ext>
                  </a:extLst>
                </a:gridCol>
                <a:gridCol w="2464177">
                  <a:extLst>
                    <a:ext uri="{9D8B030D-6E8A-4147-A177-3AD203B41FA5}">
                      <a16:colId xmlns:a16="http://schemas.microsoft.com/office/drawing/2014/main" val="20003"/>
                    </a:ext>
                  </a:extLst>
                </a:gridCol>
              </a:tblGrid>
              <a:tr h="1092160">
                <a:tc>
                  <a:txBody>
                    <a:bodyPr/>
                    <a:lstStyle/>
                    <a:p>
                      <a:pPr>
                        <a:lnSpc>
                          <a:spcPct val="115000"/>
                        </a:lnSpc>
                        <a:spcAft>
                          <a:spcPts val="0"/>
                        </a:spcAft>
                      </a:pPr>
                      <a:r>
                        <a:rPr lang="en-US" sz="2000">
                          <a:effectLst/>
                        </a:rPr>
                        <a:t>Time point</a:t>
                      </a:r>
                      <a:endParaRPr lang="en-US" sz="2000">
                        <a:effectLst/>
                        <a:latin typeface="Calibri"/>
                        <a:ea typeface="Calibri"/>
                        <a:cs typeface="Arial"/>
                      </a:endParaRPr>
                    </a:p>
                  </a:txBody>
                  <a:tcPr marL="68580" marR="68580" marT="0" marB="0"/>
                </a:tc>
                <a:tc>
                  <a:txBody>
                    <a:bodyPr/>
                    <a:lstStyle/>
                    <a:p>
                      <a:pPr algn="ctr">
                        <a:lnSpc>
                          <a:spcPct val="115000"/>
                        </a:lnSpc>
                        <a:spcAft>
                          <a:spcPts val="0"/>
                        </a:spcAft>
                      </a:pPr>
                      <a:r>
                        <a:rPr lang="en-US" sz="2000">
                          <a:effectLst/>
                        </a:rPr>
                        <a:t>Time in years</a:t>
                      </a:r>
                      <a:endParaRPr lang="en-US" sz="2000">
                        <a:effectLst/>
                        <a:latin typeface="Calibri"/>
                        <a:ea typeface="Calibri"/>
                        <a:cs typeface="Arial"/>
                      </a:endParaRPr>
                    </a:p>
                  </a:txBody>
                  <a:tcPr marL="68580" marR="68580" marT="0" marB="0"/>
                </a:tc>
                <a:tc>
                  <a:txBody>
                    <a:bodyPr/>
                    <a:lstStyle/>
                    <a:p>
                      <a:pPr algn="ctr">
                        <a:lnSpc>
                          <a:spcPct val="115000"/>
                        </a:lnSpc>
                        <a:spcAft>
                          <a:spcPts val="0"/>
                        </a:spcAft>
                      </a:pPr>
                      <a:r>
                        <a:rPr lang="en-US" sz="2000">
                          <a:effectLst/>
                        </a:rPr>
                        <a:t>Functional survival</a:t>
                      </a:r>
                      <a:endParaRPr lang="en-US" sz="2000">
                        <a:effectLst/>
                        <a:latin typeface="Calibri"/>
                        <a:ea typeface="Calibri"/>
                        <a:cs typeface="Arial"/>
                      </a:endParaRPr>
                    </a:p>
                  </a:txBody>
                  <a:tcPr marL="68580" marR="68580" marT="0" marB="0"/>
                </a:tc>
                <a:tc>
                  <a:txBody>
                    <a:bodyPr/>
                    <a:lstStyle/>
                    <a:p>
                      <a:pPr algn="ctr">
                        <a:lnSpc>
                          <a:spcPct val="115000"/>
                        </a:lnSpc>
                        <a:spcAft>
                          <a:spcPts val="0"/>
                        </a:spcAft>
                      </a:pPr>
                      <a:r>
                        <a:rPr lang="en-US" sz="2000">
                          <a:effectLst/>
                        </a:rPr>
                        <a:t>Median survival using last two data points (95% CI)</a:t>
                      </a:r>
                      <a:endParaRPr lang="en-US" sz="2000">
                        <a:effectLst/>
                        <a:latin typeface="Calibri"/>
                        <a:ea typeface="Calibri"/>
                        <a:cs typeface="Arial"/>
                      </a:endParaRPr>
                    </a:p>
                  </a:txBody>
                  <a:tcPr marL="68580" marR="68580" marT="0" marB="0"/>
                </a:tc>
                <a:extLst>
                  <a:ext uri="{0D108BD9-81ED-4DB2-BD59-A6C34878D82A}">
                    <a16:rowId xmlns:a16="http://schemas.microsoft.com/office/drawing/2014/main" val="10000"/>
                  </a:ext>
                </a:extLst>
              </a:tr>
              <a:tr h="386436">
                <a:tc>
                  <a:txBody>
                    <a:bodyPr/>
                    <a:lstStyle/>
                    <a:p>
                      <a:pPr algn="ctr">
                        <a:lnSpc>
                          <a:spcPct val="115000"/>
                        </a:lnSpc>
                        <a:spcAft>
                          <a:spcPts val="0"/>
                        </a:spcAft>
                      </a:pPr>
                      <a:r>
                        <a:rPr lang="en-US" sz="2000">
                          <a:effectLst/>
                        </a:rPr>
                        <a:t>1</a:t>
                      </a:r>
                      <a:endParaRPr lang="en-US" sz="2000">
                        <a:effectLst/>
                        <a:latin typeface="Calibri"/>
                        <a:ea typeface="Calibri"/>
                        <a:cs typeface="Arial"/>
                      </a:endParaRPr>
                    </a:p>
                  </a:txBody>
                  <a:tcPr marL="68580" marR="68580" marT="0" marB="0"/>
                </a:tc>
                <a:tc>
                  <a:txBody>
                    <a:bodyPr/>
                    <a:lstStyle/>
                    <a:p>
                      <a:pPr algn="ctr">
                        <a:lnSpc>
                          <a:spcPct val="115000"/>
                        </a:lnSpc>
                        <a:spcAft>
                          <a:spcPts val="0"/>
                        </a:spcAft>
                      </a:pPr>
                      <a:r>
                        <a:rPr lang="en-US" sz="2000">
                          <a:effectLst/>
                        </a:rPr>
                        <a:t>1.0</a:t>
                      </a:r>
                      <a:endParaRPr lang="en-US" sz="2000">
                        <a:effectLst/>
                        <a:latin typeface="Calibri"/>
                        <a:ea typeface="Calibri"/>
                        <a:cs typeface="Arial"/>
                      </a:endParaRPr>
                    </a:p>
                  </a:txBody>
                  <a:tcPr marL="68580" marR="68580" marT="0" marB="0" anchor="b"/>
                </a:tc>
                <a:tc>
                  <a:txBody>
                    <a:bodyPr/>
                    <a:lstStyle/>
                    <a:p>
                      <a:pPr algn="ctr">
                        <a:lnSpc>
                          <a:spcPct val="115000"/>
                        </a:lnSpc>
                        <a:spcAft>
                          <a:spcPts val="0"/>
                        </a:spcAft>
                      </a:pPr>
                      <a:r>
                        <a:rPr lang="en-US" sz="2000">
                          <a:effectLst/>
                        </a:rPr>
                        <a:t>93.3%</a:t>
                      </a:r>
                      <a:endParaRPr lang="en-US" sz="2000">
                        <a:effectLst/>
                        <a:latin typeface="Calibri"/>
                        <a:ea typeface="Calibri"/>
                        <a:cs typeface="Arial"/>
                      </a:endParaRPr>
                    </a:p>
                  </a:txBody>
                  <a:tcPr marL="68580" marR="68580" marT="0" marB="0"/>
                </a:tc>
                <a:tc>
                  <a:txBody>
                    <a:bodyPr/>
                    <a:lstStyle/>
                    <a:p>
                      <a:pPr algn="ctr">
                        <a:lnSpc>
                          <a:spcPct val="115000"/>
                        </a:lnSpc>
                        <a:spcAft>
                          <a:spcPts val="0"/>
                        </a:spcAft>
                      </a:pPr>
                      <a:r>
                        <a:rPr lang="en-US" sz="2000">
                          <a:effectLst/>
                        </a:rPr>
                        <a:t>n.a.</a:t>
                      </a:r>
                      <a:endParaRPr lang="en-US" sz="2000">
                        <a:effectLst/>
                        <a:latin typeface="Calibri"/>
                        <a:ea typeface="Calibri"/>
                        <a:cs typeface="Arial"/>
                      </a:endParaRPr>
                    </a:p>
                  </a:txBody>
                  <a:tcPr marL="68580" marR="68580" marT="0" marB="0"/>
                </a:tc>
                <a:extLst>
                  <a:ext uri="{0D108BD9-81ED-4DB2-BD59-A6C34878D82A}">
                    <a16:rowId xmlns:a16="http://schemas.microsoft.com/office/drawing/2014/main" val="10001"/>
                  </a:ext>
                </a:extLst>
              </a:tr>
              <a:tr h="386436">
                <a:tc>
                  <a:txBody>
                    <a:bodyPr/>
                    <a:lstStyle/>
                    <a:p>
                      <a:pPr algn="ctr">
                        <a:lnSpc>
                          <a:spcPct val="115000"/>
                        </a:lnSpc>
                        <a:spcAft>
                          <a:spcPts val="0"/>
                        </a:spcAft>
                      </a:pPr>
                      <a:r>
                        <a:rPr lang="en-US" sz="2000">
                          <a:effectLst/>
                        </a:rPr>
                        <a:t>2</a:t>
                      </a:r>
                      <a:endParaRPr lang="en-US" sz="2000">
                        <a:effectLst/>
                        <a:latin typeface="Calibri"/>
                        <a:ea typeface="Calibri"/>
                        <a:cs typeface="Arial"/>
                      </a:endParaRPr>
                    </a:p>
                  </a:txBody>
                  <a:tcPr marL="68580" marR="68580" marT="0" marB="0"/>
                </a:tc>
                <a:tc>
                  <a:txBody>
                    <a:bodyPr/>
                    <a:lstStyle/>
                    <a:p>
                      <a:pPr algn="ctr">
                        <a:lnSpc>
                          <a:spcPct val="115000"/>
                        </a:lnSpc>
                        <a:spcAft>
                          <a:spcPts val="0"/>
                        </a:spcAft>
                      </a:pPr>
                      <a:r>
                        <a:rPr lang="en-US" sz="2000">
                          <a:effectLst/>
                        </a:rPr>
                        <a:t>1.7</a:t>
                      </a:r>
                      <a:endParaRPr lang="en-US" sz="2000">
                        <a:effectLst/>
                        <a:latin typeface="Calibri"/>
                        <a:ea typeface="Calibri"/>
                        <a:cs typeface="Arial"/>
                      </a:endParaRPr>
                    </a:p>
                  </a:txBody>
                  <a:tcPr marL="68580" marR="68580" marT="0" marB="0" anchor="b"/>
                </a:tc>
                <a:tc>
                  <a:txBody>
                    <a:bodyPr/>
                    <a:lstStyle/>
                    <a:p>
                      <a:pPr algn="ctr">
                        <a:lnSpc>
                          <a:spcPct val="115000"/>
                        </a:lnSpc>
                        <a:spcAft>
                          <a:spcPts val="0"/>
                        </a:spcAft>
                      </a:pPr>
                      <a:r>
                        <a:rPr lang="en-US" sz="2000">
                          <a:effectLst/>
                        </a:rPr>
                        <a:t>83.4%</a:t>
                      </a:r>
                      <a:endParaRPr lang="en-US" sz="2000">
                        <a:effectLst/>
                        <a:latin typeface="Calibri"/>
                        <a:ea typeface="Calibri"/>
                        <a:cs typeface="Arial"/>
                      </a:endParaRPr>
                    </a:p>
                  </a:txBody>
                  <a:tcPr marL="68580" marR="68580" marT="0" marB="0"/>
                </a:tc>
                <a:tc>
                  <a:txBody>
                    <a:bodyPr/>
                    <a:lstStyle/>
                    <a:p>
                      <a:pPr algn="ctr">
                        <a:lnSpc>
                          <a:spcPct val="115000"/>
                        </a:lnSpc>
                        <a:spcAft>
                          <a:spcPts val="0"/>
                        </a:spcAft>
                      </a:pPr>
                      <a:r>
                        <a:rPr lang="en-US" sz="2000">
                          <a:effectLst/>
                        </a:rPr>
                        <a:t>4.1 (3.7 to 4.5)</a:t>
                      </a:r>
                      <a:endParaRPr lang="en-US" sz="2000">
                        <a:effectLst/>
                        <a:latin typeface="Calibri"/>
                        <a:ea typeface="Calibri"/>
                        <a:cs typeface="Arial"/>
                      </a:endParaRPr>
                    </a:p>
                  </a:txBody>
                  <a:tcPr marL="68580" marR="68580" marT="0" marB="0"/>
                </a:tc>
                <a:extLst>
                  <a:ext uri="{0D108BD9-81ED-4DB2-BD59-A6C34878D82A}">
                    <a16:rowId xmlns:a16="http://schemas.microsoft.com/office/drawing/2014/main" val="10002"/>
                  </a:ext>
                </a:extLst>
              </a:tr>
              <a:tr h="386436">
                <a:tc>
                  <a:txBody>
                    <a:bodyPr/>
                    <a:lstStyle/>
                    <a:p>
                      <a:pPr algn="ctr">
                        <a:lnSpc>
                          <a:spcPct val="115000"/>
                        </a:lnSpc>
                        <a:spcAft>
                          <a:spcPts val="0"/>
                        </a:spcAft>
                      </a:pPr>
                      <a:r>
                        <a:rPr lang="en-US" sz="2000">
                          <a:effectLst/>
                        </a:rPr>
                        <a:t>3</a:t>
                      </a:r>
                      <a:endParaRPr lang="en-US" sz="2000">
                        <a:effectLst/>
                        <a:latin typeface="Calibri"/>
                        <a:ea typeface="Calibri"/>
                        <a:cs typeface="Arial"/>
                      </a:endParaRPr>
                    </a:p>
                  </a:txBody>
                  <a:tcPr marL="68580" marR="68580" marT="0" marB="0"/>
                </a:tc>
                <a:tc>
                  <a:txBody>
                    <a:bodyPr/>
                    <a:lstStyle/>
                    <a:p>
                      <a:pPr algn="ctr">
                        <a:lnSpc>
                          <a:spcPct val="115000"/>
                        </a:lnSpc>
                        <a:spcAft>
                          <a:spcPts val="0"/>
                        </a:spcAft>
                      </a:pPr>
                      <a:r>
                        <a:rPr lang="en-US" sz="2000">
                          <a:effectLst/>
                        </a:rPr>
                        <a:t>2.4</a:t>
                      </a:r>
                      <a:endParaRPr lang="en-US" sz="2000">
                        <a:effectLst/>
                        <a:latin typeface="Calibri"/>
                        <a:ea typeface="Calibri"/>
                        <a:cs typeface="Arial"/>
                      </a:endParaRPr>
                    </a:p>
                  </a:txBody>
                  <a:tcPr marL="68580" marR="68580" marT="0" marB="0" anchor="b"/>
                </a:tc>
                <a:tc>
                  <a:txBody>
                    <a:bodyPr/>
                    <a:lstStyle/>
                    <a:p>
                      <a:pPr algn="ctr">
                        <a:lnSpc>
                          <a:spcPct val="115000"/>
                        </a:lnSpc>
                        <a:spcAft>
                          <a:spcPts val="0"/>
                        </a:spcAft>
                      </a:pPr>
                      <a:r>
                        <a:rPr lang="en-US" sz="2000">
                          <a:effectLst/>
                        </a:rPr>
                        <a:t>68.2%</a:t>
                      </a:r>
                      <a:endParaRPr lang="en-US" sz="2000">
                        <a:effectLst/>
                        <a:latin typeface="Calibri"/>
                        <a:ea typeface="Calibri"/>
                        <a:cs typeface="Arial"/>
                      </a:endParaRPr>
                    </a:p>
                  </a:txBody>
                  <a:tcPr marL="68580" marR="68580" marT="0" marB="0"/>
                </a:tc>
                <a:tc>
                  <a:txBody>
                    <a:bodyPr/>
                    <a:lstStyle/>
                    <a:p>
                      <a:pPr algn="ctr">
                        <a:lnSpc>
                          <a:spcPct val="115000"/>
                        </a:lnSpc>
                        <a:spcAft>
                          <a:spcPts val="0"/>
                        </a:spcAft>
                      </a:pPr>
                      <a:r>
                        <a:rPr lang="en-US" sz="2000">
                          <a:effectLst/>
                        </a:rPr>
                        <a:t>3.2 (3.0 to 3.5)</a:t>
                      </a:r>
                      <a:endParaRPr lang="en-US" sz="2000">
                        <a:effectLst/>
                        <a:latin typeface="Calibri"/>
                        <a:ea typeface="Calibri"/>
                        <a:cs typeface="Arial"/>
                      </a:endParaRPr>
                    </a:p>
                  </a:txBody>
                  <a:tcPr marL="68580" marR="68580" marT="0" marB="0"/>
                </a:tc>
                <a:extLst>
                  <a:ext uri="{0D108BD9-81ED-4DB2-BD59-A6C34878D82A}">
                    <a16:rowId xmlns:a16="http://schemas.microsoft.com/office/drawing/2014/main" val="10003"/>
                  </a:ext>
                </a:extLst>
              </a:tr>
              <a:tr h="386436">
                <a:tc>
                  <a:txBody>
                    <a:bodyPr/>
                    <a:lstStyle/>
                    <a:p>
                      <a:pPr algn="ctr">
                        <a:lnSpc>
                          <a:spcPct val="115000"/>
                        </a:lnSpc>
                        <a:spcAft>
                          <a:spcPts val="0"/>
                        </a:spcAft>
                      </a:pPr>
                      <a:r>
                        <a:rPr lang="en-US" sz="2000">
                          <a:effectLst/>
                        </a:rPr>
                        <a:t>4</a:t>
                      </a:r>
                      <a:endParaRPr lang="en-US" sz="2000">
                        <a:effectLst/>
                        <a:latin typeface="Calibri"/>
                        <a:ea typeface="Calibri"/>
                        <a:cs typeface="Arial"/>
                      </a:endParaRPr>
                    </a:p>
                  </a:txBody>
                  <a:tcPr marL="68580" marR="68580" marT="0" marB="0"/>
                </a:tc>
                <a:tc>
                  <a:txBody>
                    <a:bodyPr/>
                    <a:lstStyle/>
                    <a:p>
                      <a:pPr algn="ctr">
                        <a:lnSpc>
                          <a:spcPct val="115000"/>
                        </a:lnSpc>
                        <a:spcAft>
                          <a:spcPts val="0"/>
                        </a:spcAft>
                      </a:pPr>
                      <a:r>
                        <a:rPr lang="en-US" sz="2000">
                          <a:effectLst/>
                        </a:rPr>
                        <a:t>3.1</a:t>
                      </a:r>
                      <a:endParaRPr lang="en-US" sz="2000">
                        <a:effectLst/>
                        <a:latin typeface="Calibri"/>
                        <a:ea typeface="Calibri"/>
                        <a:cs typeface="Arial"/>
                      </a:endParaRPr>
                    </a:p>
                  </a:txBody>
                  <a:tcPr marL="68580" marR="68580" marT="0" marB="0" anchor="b"/>
                </a:tc>
                <a:tc>
                  <a:txBody>
                    <a:bodyPr/>
                    <a:lstStyle/>
                    <a:p>
                      <a:pPr algn="ctr">
                        <a:lnSpc>
                          <a:spcPct val="115000"/>
                        </a:lnSpc>
                        <a:spcAft>
                          <a:spcPts val="0"/>
                        </a:spcAft>
                      </a:pPr>
                      <a:r>
                        <a:rPr lang="en-US" sz="2000">
                          <a:effectLst/>
                        </a:rPr>
                        <a:t>53.2%</a:t>
                      </a:r>
                      <a:endParaRPr lang="en-US" sz="2000">
                        <a:effectLst/>
                        <a:latin typeface="Calibri"/>
                        <a:ea typeface="Calibri"/>
                        <a:cs typeface="Arial"/>
                      </a:endParaRPr>
                    </a:p>
                  </a:txBody>
                  <a:tcPr marL="68580" marR="68580" marT="0" marB="0"/>
                </a:tc>
                <a:tc>
                  <a:txBody>
                    <a:bodyPr/>
                    <a:lstStyle/>
                    <a:p>
                      <a:pPr algn="ctr">
                        <a:lnSpc>
                          <a:spcPct val="115000"/>
                        </a:lnSpc>
                        <a:spcAft>
                          <a:spcPts val="0"/>
                        </a:spcAft>
                      </a:pPr>
                      <a:r>
                        <a:rPr lang="en-US" sz="2000">
                          <a:effectLst/>
                        </a:rPr>
                        <a:t>3.3 (3.0 to 3.5)</a:t>
                      </a:r>
                      <a:endParaRPr lang="en-US" sz="2000">
                        <a:effectLst/>
                        <a:latin typeface="Calibri"/>
                        <a:ea typeface="Calibri"/>
                        <a:cs typeface="Arial"/>
                      </a:endParaRPr>
                    </a:p>
                  </a:txBody>
                  <a:tcPr marL="68580" marR="68580" marT="0" marB="0"/>
                </a:tc>
                <a:extLst>
                  <a:ext uri="{0D108BD9-81ED-4DB2-BD59-A6C34878D82A}">
                    <a16:rowId xmlns:a16="http://schemas.microsoft.com/office/drawing/2014/main" val="10004"/>
                  </a:ext>
                </a:extLst>
              </a:tr>
              <a:tr h="386436">
                <a:tc>
                  <a:txBody>
                    <a:bodyPr/>
                    <a:lstStyle/>
                    <a:p>
                      <a:pPr algn="ctr">
                        <a:lnSpc>
                          <a:spcPct val="115000"/>
                        </a:lnSpc>
                        <a:spcAft>
                          <a:spcPts val="0"/>
                        </a:spcAft>
                      </a:pPr>
                      <a:r>
                        <a:rPr lang="en-US" sz="2000">
                          <a:effectLst/>
                        </a:rPr>
                        <a:t>5</a:t>
                      </a:r>
                      <a:endParaRPr lang="en-US" sz="2000">
                        <a:effectLst/>
                        <a:latin typeface="Calibri"/>
                        <a:ea typeface="Calibri"/>
                        <a:cs typeface="Arial"/>
                      </a:endParaRPr>
                    </a:p>
                  </a:txBody>
                  <a:tcPr marL="68580" marR="68580" marT="0" marB="0"/>
                </a:tc>
                <a:tc>
                  <a:txBody>
                    <a:bodyPr/>
                    <a:lstStyle/>
                    <a:p>
                      <a:pPr algn="ctr">
                        <a:lnSpc>
                          <a:spcPct val="115000"/>
                        </a:lnSpc>
                        <a:spcAft>
                          <a:spcPts val="0"/>
                        </a:spcAft>
                      </a:pPr>
                      <a:r>
                        <a:rPr lang="en-US" sz="2000">
                          <a:effectLst/>
                        </a:rPr>
                        <a:t>4.3</a:t>
                      </a:r>
                      <a:endParaRPr lang="en-US" sz="2000">
                        <a:effectLst/>
                        <a:latin typeface="Calibri"/>
                        <a:ea typeface="Calibri"/>
                        <a:cs typeface="Arial"/>
                      </a:endParaRPr>
                    </a:p>
                  </a:txBody>
                  <a:tcPr marL="68580" marR="68580" marT="0" marB="0" anchor="b"/>
                </a:tc>
                <a:tc>
                  <a:txBody>
                    <a:bodyPr/>
                    <a:lstStyle/>
                    <a:p>
                      <a:pPr algn="ctr">
                        <a:lnSpc>
                          <a:spcPct val="115000"/>
                        </a:lnSpc>
                        <a:spcAft>
                          <a:spcPts val="0"/>
                        </a:spcAft>
                      </a:pPr>
                      <a:r>
                        <a:rPr lang="en-US" sz="2000">
                          <a:effectLst/>
                        </a:rPr>
                        <a:t>31.6%</a:t>
                      </a:r>
                      <a:endParaRPr lang="en-US" sz="2000">
                        <a:effectLst/>
                        <a:latin typeface="Calibri"/>
                        <a:ea typeface="Calibri"/>
                        <a:cs typeface="Arial"/>
                      </a:endParaRPr>
                    </a:p>
                  </a:txBody>
                  <a:tcPr marL="68580" marR="68580" marT="0" marB="0"/>
                </a:tc>
                <a:tc>
                  <a:txBody>
                    <a:bodyPr/>
                    <a:lstStyle/>
                    <a:p>
                      <a:pPr algn="ctr">
                        <a:lnSpc>
                          <a:spcPct val="115000"/>
                        </a:lnSpc>
                        <a:spcAft>
                          <a:spcPts val="0"/>
                        </a:spcAft>
                      </a:pPr>
                      <a:r>
                        <a:rPr lang="en-US" sz="2000" dirty="0">
                          <a:effectLst/>
                        </a:rPr>
                        <a:t>3.3 (3.0 to 3.6)</a:t>
                      </a:r>
                      <a:endParaRPr lang="en-US" sz="2000" dirty="0">
                        <a:effectLst/>
                        <a:latin typeface="Calibri"/>
                        <a:ea typeface="Calibri"/>
                        <a:cs typeface="Arial"/>
                      </a:endParaRPr>
                    </a:p>
                  </a:txBody>
                  <a:tcPr marL="68580" marR="68580" marT="0" marB="0"/>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67856102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9443" y="292347"/>
            <a:ext cx="9252520" cy="707886"/>
          </a:xfrm>
          <a:prstGeom prst="rect">
            <a:avLst/>
          </a:prstGeom>
          <a:noFill/>
        </p:spPr>
        <p:txBody>
          <a:bodyPr wrap="square" rtlCol="0">
            <a:spAutoFit/>
          </a:bodyPr>
          <a:lstStyle/>
          <a:p>
            <a:pPr algn="ctr"/>
            <a:r>
              <a:rPr lang="en-US" sz="4000" b="1" dirty="0">
                <a:solidFill>
                  <a:srgbClr val="C00000"/>
                </a:solidFill>
                <a:latin typeface="+mj-lt"/>
              </a:rPr>
              <a:t>Why this study?</a:t>
            </a:r>
          </a:p>
        </p:txBody>
      </p:sp>
      <p:sp>
        <p:nvSpPr>
          <p:cNvPr id="48" name="Content Placeholder 5"/>
          <p:cNvSpPr>
            <a:spLocks noGrp="1"/>
          </p:cNvSpPr>
          <p:nvPr>
            <p:ph idx="1"/>
          </p:nvPr>
        </p:nvSpPr>
        <p:spPr>
          <a:xfrm>
            <a:off x="395536" y="1556792"/>
            <a:ext cx="8496944" cy="4824536"/>
          </a:xfrm>
        </p:spPr>
        <p:txBody>
          <a:bodyPr>
            <a:normAutofit/>
          </a:bodyPr>
          <a:lstStyle/>
          <a:p>
            <a:pPr>
              <a:buClr>
                <a:srgbClr val="C00000"/>
              </a:buClr>
              <a:buFont typeface="Wingdings" pitchFamily="2" charset="2"/>
              <a:buChar char="§"/>
            </a:pPr>
            <a:r>
              <a:rPr lang="en-US" dirty="0">
                <a:latin typeface="+mj-lt"/>
              </a:rPr>
              <a:t>PMI guidance now includes routine durability monitoring</a:t>
            </a:r>
          </a:p>
          <a:p>
            <a:pPr>
              <a:buClr>
                <a:srgbClr val="C00000"/>
              </a:buClr>
              <a:buFont typeface="Wingdings" pitchFamily="2" charset="2"/>
              <a:buChar char="§"/>
            </a:pPr>
            <a:r>
              <a:rPr lang="en-US" dirty="0">
                <a:latin typeface="+mj-lt"/>
              </a:rPr>
              <a:t>Collect LLIN durability data comparing different eco-geographical zones</a:t>
            </a:r>
          </a:p>
          <a:p>
            <a:pPr>
              <a:buClr>
                <a:srgbClr val="C00000"/>
              </a:buClr>
              <a:buFont typeface="Wingdings" pitchFamily="2" charset="2"/>
              <a:buChar char="§"/>
            </a:pPr>
            <a:r>
              <a:rPr lang="en-US" dirty="0">
                <a:latin typeface="+mj-lt"/>
              </a:rPr>
              <a:t>Explore the potential of BCC on care &amp; repair to increase durability</a:t>
            </a:r>
          </a:p>
        </p:txBody>
      </p:sp>
    </p:spTree>
    <p:extLst>
      <p:ext uri="{BB962C8B-B14F-4D97-AF65-F5344CB8AC3E}">
        <p14:creationId xmlns:p14="http://schemas.microsoft.com/office/powerpoint/2010/main" val="116531417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457200" y="274638"/>
            <a:ext cx="8229600" cy="641350"/>
          </a:xfrm>
          <a:noFill/>
          <a:ln/>
          <a:extLst>
            <a:ext uri="{91240B29-F687-4F45-9708-019B960494DF}">
              <a14:hiddenLine xmlns:a14="http://schemas.microsoft.com/office/drawing/2010/main" w="9525" cap="flat" cmpd="sng" algn="ctr">
                <a:solidFill>
                  <a:schemeClr val="tx1"/>
                </a:solidFill>
                <a:prstDash val="solid"/>
                <a:miter lim="800000"/>
                <a:headEnd/>
                <a:tailEnd/>
              </a14:hiddenLine>
            </a:ext>
          </a:extLst>
        </p:spPr>
        <p:txBody>
          <a:bodyPr anchor="t">
            <a:spAutoFit/>
          </a:bodyPr>
          <a:lstStyle/>
          <a:p>
            <a:pPr>
              <a:spcBef>
                <a:spcPct val="50000"/>
              </a:spcBef>
            </a:pPr>
            <a:r>
              <a:rPr lang="en-US" sz="3600" b="1" dirty="0">
                <a:solidFill>
                  <a:srgbClr val="993366"/>
                </a:solidFill>
              </a:rPr>
              <a:t>Options for Vector Control</a:t>
            </a:r>
          </a:p>
        </p:txBody>
      </p:sp>
      <p:pic>
        <p:nvPicPr>
          <p:cNvPr id="5" name="Picture 2" descr="transmission3"/>
          <p:cNvPicPr>
            <a:picLocks noChangeAspect="1" noChangeArrowheads="1"/>
          </p:cNvPicPr>
          <p:nvPr/>
        </p:nvPicPr>
        <p:blipFill rotWithShape="1">
          <a:blip r:embed="rId3">
            <a:extLst>
              <a:ext uri="{28A0092B-C50C-407E-A947-70E740481C1C}">
                <a14:useLocalDpi xmlns:a14="http://schemas.microsoft.com/office/drawing/2010/main" val="0"/>
              </a:ext>
            </a:extLst>
          </a:blip>
          <a:srcRect l="1753" t="16762" r="62812" b="28733"/>
          <a:stretch/>
        </p:blipFill>
        <p:spPr bwMode="auto">
          <a:xfrm>
            <a:off x="2771800" y="4005064"/>
            <a:ext cx="3240000" cy="2664000"/>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3"/>
          <p:cNvSpPr txBox="1">
            <a:spLocks noChangeArrowheads="1"/>
          </p:cNvSpPr>
          <p:nvPr/>
        </p:nvSpPr>
        <p:spPr>
          <a:xfrm>
            <a:off x="323528" y="1196456"/>
            <a:ext cx="8496300" cy="1800496"/>
          </a:xfrm>
          <a:prstGeom prst="rect">
            <a:avLst/>
          </a:prstGeom>
          <a:noFill/>
          <a:ln/>
          <a:extLst>
            <a:ext uri="{91240B29-F687-4F45-9708-019B960494DF}">
              <a14:hiddenLine xmlns:a14="http://schemas.microsoft.com/office/drawing/2010/main" w="9525" cap="flat" cmpd="sng" algn="ctr">
                <a:solidFill>
                  <a:schemeClr val="tx1"/>
                </a:solidFill>
                <a:prstDash val="solid"/>
                <a:miter lim="800000"/>
                <a:headEnd/>
                <a:tailEnd/>
              </a14:hiddenLine>
            </a:ext>
          </a:extLst>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buClr>
                <a:srgbClr val="FF0000"/>
              </a:buClr>
              <a:buSzPct val="150000"/>
            </a:pPr>
            <a:r>
              <a:rPr lang="en-US" sz="2800" dirty="0">
                <a:latin typeface="+mj-lt"/>
              </a:rPr>
              <a:t>The objective of integrated vector management is to reduce survival of the vector population to a degree that transmission is significantly reduced or interrupted</a:t>
            </a:r>
          </a:p>
        </p:txBody>
      </p:sp>
      <p:grpSp>
        <p:nvGrpSpPr>
          <p:cNvPr id="17" name="Group 16"/>
          <p:cNvGrpSpPr/>
          <p:nvPr/>
        </p:nvGrpSpPr>
        <p:grpSpPr>
          <a:xfrm>
            <a:off x="616202" y="5804968"/>
            <a:ext cx="2731662" cy="864096"/>
            <a:chOff x="616202" y="5804968"/>
            <a:chExt cx="2731662" cy="864096"/>
          </a:xfrm>
        </p:grpSpPr>
        <p:sp>
          <p:nvSpPr>
            <p:cNvPr id="3" name="Rectangle 2"/>
            <p:cNvSpPr/>
            <p:nvPr/>
          </p:nvSpPr>
          <p:spPr>
            <a:xfrm>
              <a:off x="616202" y="5804968"/>
              <a:ext cx="1800200" cy="864096"/>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latin typeface="+mj-lt"/>
                </a:rPr>
                <a:t>Environmental Management</a:t>
              </a:r>
            </a:p>
          </p:txBody>
        </p:sp>
        <p:cxnSp>
          <p:nvCxnSpPr>
            <p:cNvPr id="7" name="Straight Arrow Connector 6"/>
            <p:cNvCxnSpPr>
              <a:stCxn id="3" idx="3"/>
            </p:cNvCxnSpPr>
            <p:nvPr/>
          </p:nvCxnSpPr>
          <p:spPr>
            <a:xfrm>
              <a:off x="2416402" y="6237016"/>
              <a:ext cx="931462" cy="72304"/>
            </a:xfrm>
            <a:prstGeom prst="straightConnector1">
              <a:avLst/>
            </a:prstGeom>
            <a:ln w="38100">
              <a:solidFill>
                <a:srgbClr val="C00000"/>
              </a:solidFill>
              <a:tailEnd type="arrow"/>
            </a:ln>
          </p:spPr>
          <p:style>
            <a:lnRef idx="1">
              <a:schemeClr val="accent1"/>
            </a:lnRef>
            <a:fillRef idx="0">
              <a:schemeClr val="accent1"/>
            </a:fillRef>
            <a:effectRef idx="0">
              <a:schemeClr val="accent1"/>
            </a:effectRef>
            <a:fontRef idx="minor">
              <a:schemeClr val="tx1"/>
            </a:fontRef>
          </p:style>
        </p:cxnSp>
      </p:grpSp>
      <p:grpSp>
        <p:nvGrpSpPr>
          <p:cNvPr id="18" name="Group 17"/>
          <p:cNvGrpSpPr/>
          <p:nvPr/>
        </p:nvGrpSpPr>
        <p:grpSpPr>
          <a:xfrm>
            <a:off x="768602" y="4450450"/>
            <a:ext cx="3011310" cy="1822718"/>
            <a:chOff x="768602" y="4450450"/>
            <a:chExt cx="3011310" cy="1822718"/>
          </a:xfrm>
        </p:grpSpPr>
        <p:sp>
          <p:nvSpPr>
            <p:cNvPr id="8" name="Rectangle 7"/>
            <p:cNvSpPr/>
            <p:nvPr/>
          </p:nvSpPr>
          <p:spPr>
            <a:xfrm>
              <a:off x="768602" y="4450450"/>
              <a:ext cx="1800200" cy="864096"/>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latin typeface="+mj-lt"/>
                </a:rPr>
                <a:t>Larval Control</a:t>
              </a:r>
            </a:p>
          </p:txBody>
        </p:sp>
        <p:cxnSp>
          <p:nvCxnSpPr>
            <p:cNvPr id="12" name="Straight Arrow Connector 11"/>
            <p:cNvCxnSpPr>
              <a:stCxn id="8" idx="3"/>
            </p:cNvCxnSpPr>
            <p:nvPr/>
          </p:nvCxnSpPr>
          <p:spPr>
            <a:xfrm>
              <a:off x="2568802" y="4882498"/>
              <a:ext cx="1211110" cy="1390670"/>
            </a:xfrm>
            <a:prstGeom prst="straightConnector1">
              <a:avLst/>
            </a:prstGeom>
            <a:ln w="38100">
              <a:solidFill>
                <a:srgbClr val="C00000"/>
              </a:solidFill>
              <a:tailEnd type="arrow"/>
            </a:ln>
          </p:spPr>
          <p:style>
            <a:lnRef idx="1">
              <a:schemeClr val="accent1"/>
            </a:lnRef>
            <a:fillRef idx="0">
              <a:schemeClr val="accent1"/>
            </a:fillRef>
            <a:effectRef idx="0">
              <a:schemeClr val="accent1"/>
            </a:effectRef>
            <a:fontRef idx="minor">
              <a:schemeClr val="tx1"/>
            </a:fontRef>
          </p:style>
        </p:cxnSp>
      </p:grpSp>
      <p:grpSp>
        <p:nvGrpSpPr>
          <p:cNvPr id="19" name="Group 18"/>
          <p:cNvGrpSpPr/>
          <p:nvPr/>
        </p:nvGrpSpPr>
        <p:grpSpPr>
          <a:xfrm>
            <a:off x="3347864" y="3140968"/>
            <a:ext cx="1800200" cy="2196096"/>
            <a:chOff x="3347864" y="3140968"/>
            <a:chExt cx="1800200" cy="2196096"/>
          </a:xfrm>
        </p:grpSpPr>
        <p:sp>
          <p:nvSpPr>
            <p:cNvPr id="9" name="Rectangle 8"/>
            <p:cNvSpPr/>
            <p:nvPr/>
          </p:nvSpPr>
          <p:spPr>
            <a:xfrm>
              <a:off x="3347864" y="3140968"/>
              <a:ext cx="1800200" cy="864096"/>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latin typeface="+mj-lt"/>
                </a:rPr>
                <a:t>Adult mosquito Control</a:t>
              </a:r>
            </a:p>
          </p:txBody>
        </p:sp>
        <p:cxnSp>
          <p:nvCxnSpPr>
            <p:cNvPr id="14" name="Straight Arrow Connector 13"/>
            <p:cNvCxnSpPr>
              <a:stCxn id="5" idx="0"/>
            </p:cNvCxnSpPr>
            <p:nvPr/>
          </p:nvCxnSpPr>
          <p:spPr>
            <a:xfrm>
              <a:off x="4391800" y="4005064"/>
              <a:ext cx="179878" cy="1332000"/>
            </a:xfrm>
            <a:prstGeom prst="straightConnector1">
              <a:avLst/>
            </a:prstGeom>
            <a:ln w="38100">
              <a:solidFill>
                <a:srgbClr val="C00000"/>
              </a:solidFill>
              <a:tailEnd type="arrow"/>
            </a:ln>
          </p:spPr>
          <p:style>
            <a:lnRef idx="1">
              <a:schemeClr val="accent1"/>
            </a:lnRef>
            <a:fillRef idx="0">
              <a:schemeClr val="accent1"/>
            </a:fillRef>
            <a:effectRef idx="0">
              <a:schemeClr val="accent1"/>
            </a:effectRef>
            <a:fontRef idx="minor">
              <a:schemeClr val="tx1"/>
            </a:fontRef>
          </p:style>
        </p:cxnSp>
      </p:grpSp>
      <p:grpSp>
        <p:nvGrpSpPr>
          <p:cNvPr id="20" name="Group 19"/>
          <p:cNvGrpSpPr/>
          <p:nvPr/>
        </p:nvGrpSpPr>
        <p:grpSpPr>
          <a:xfrm>
            <a:off x="5292080" y="5337064"/>
            <a:ext cx="2798948" cy="1292086"/>
            <a:chOff x="5292080" y="5337064"/>
            <a:chExt cx="2798948" cy="1292086"/>
          </a:xfrm>
        </p:grpSpPr>
        <p:sp>
          <p:nvSpPr>
            <p:cNvPr id="10" name="Rectangle 9"/>
            <p:cNvSpPr/>
            <p:nvPr/>
          </p:nvSpPr>
          <p:spPr>
            <a:xfrm>
              <a:off x="6290828" y="5765054"/>
              <a:ext cx="1800200" cy="864096"/>
            </a:xfrm>
            <a:prstGeom prst="rect">
              <a:avLst/>
            </a:prstGeom>
            <a:solidFill>
              <a:schemeClr val="bg1"/>
            </a:solid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latin typeface="+mj-lt"/>
                </a:rPr>
                <a:t>Protection from bites</a:t>
              </a:r>
            </a:p>
          </p:txBody>
        </p:sp>
        <p:cxnSp>
          <p:nvCxnSpPr>
            <p:cNvPr id="16" name="Straight Arrow Connector 15"/>
            <p:cNvCxnSpPr>
              <a:stCxn id="10" idx="1"/>
            </p:cNvCxnSpPr>
            <p:nvPr/>
          </p:nvCxnSpPr>
          <p:spPr>
            <a:xfrm flipH="1" flipV="1">
              <a:off x="5292080" y="5337064"/>
              <a:ext cx="998748" cy="860038"/>
            </a:xfrm>
            <a:prstGeom prst="straightConnector1">
              <a:avLst/>
            </a:prstGeom>
            <a:ln w="38100">
              <a:solidFill>
                <a:srgbClr val="C00000"/>
              </a:solidFill>
              <a:tailEnd type="arrow"/>
            </a:ln>
          </p:spPr>
          <p:style>
            <a:lnRef idx="1">
              <a:schemeClr val="accent1"/>
            </a:lnRef>
            <a:fillRef idx="0">
              <a:schemeClr val="accent1"/>
            </a:fillRef>
            <a:effectRef idx="0">
              <a:schemeClr val="accent1"/>
            </a:effectRef>
            <a:fontRef idx="minor">
              <a:schemeClr val="tx1"/>
            </a:fontRef>
          </p:style>
        </p:cxnSp>
      </p:grpSp>
      <p:grpSp>
        <p:nvGrpSpPr>
          <p:cNvPr id="30" name="Group 29"/>
          <p:cNvGrpSpPr/>
          <p:nvPr/>
        </p:nvGrpSpPr>
        <p:grpSpPr>
          <a:xfrm>
            <a:off x="5779749" y="2655618"/>
            <a:ext cx="2707323" cy="2266844"/>
            <a:chOff x="5779749" y="2655618"/>
            <a:chExt cx="2707323" cy="2266844"/>
          </a:xfrm>
        </p:grpSpPr>
        <p:sp>
          <p:nvSpPr>
            <p:cNvPr id="21" name="Oval 20"/>
            <p:cNvSpPr/>
            <p:nvPr/>
          </p:nvSpPr>
          <p:spPr>
            <a:xfrm>
              <a:off x="5779749" y="2655618"/>
              <a:ext cx="1804882" cy="917398"/>
            </a:xfrm>
            <a:prstGeom prst="ellipse">
              <a:avLst/>
            </a:prstGeom>
            <a:solidFill>
              <a:srgbClr val="FFFFE1"/>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2">
                      <a:lumMod val="10000"/>
                    </a:schemeClr>
                  </a:solidFill>
                  <a:latin typeface="+mj-lt"/>
                </a:rPr>
                <a:t>Indoor Residual Spraying</a:t>
              </a:r>
            </a:p>
          </p:txBody>
        </p:sp>
        <p:sp>
          <p:nvSpPr>
            <p:cNvPr id="24" name="Oval 23"/>
            <p:cNvSpPr/>
            <p:nvPr/>
          </p:nvSpPr>
          <p:spPr>
            <a:xfrm>
              <a:off x="6682190" y="4005064"/>
              <a:ext cx="1804882" cy="917398"/>
            </a:xfrm>
            <a:prstGeom prst="ellipse">
              <a:avLst/>
            </a:prstGeom>
            <a:solidFill>
              <a:srgbClr val="FFFFE1"/>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bg2">
                      <a:lumMod val="10000"/>
                    </a:schemeClr>
                  </a:solidFill>
                  <a:latin typeface="+mj-lt"/>
                </a:rPr>
                <a:t>Insecticide Treated Net</a:t>
              </a:r>
            </a:p>
          </p:txBody>
        </p:sp>
      </p:grpSp>
      <p:cxnSp>
        <p:nvCxnSpPr>
          <p:cNvPr id="23" name="Straight Arrow Connector 22"/>
          <p:cNvCxnSpPr>
            <a:stCxn id="21" idx="2"/>
            <a:endCxn id="9" idx="3"/>
          </p:cNvCxnSpPr>
          <p:nvPr/>
        </p:nvCxnSpPr>
        <p:spPr>
          <a:xfrm flipH="1">
            <a:off x="5148064" y="3114317"/>
            <a:ext cx="631685" cy="458699"/>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a:stCxn id="24" idx="2"/>
            <a:endCxn id="9" idx="3"/>
          </p:cNvCxnSpPr>
          <p:nvPr/>
        </p:nvCxnSpPr>
        <p:spPr>
          <a:xfrm flipH="1" flipV="1">
            <a:off x="5148064" y="3573016"/>
            <a:ext cx="1534126" cy="890747"/>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a:stCxn id="24" idx="4"/>
            <a:endCxn id="10" idx="0"/>
          </p:cNvCxnSpPr>
          <p:nvPr/>
        </p:nvCxnSpPr>
        <p:spPr>
          <a:xfrm flipH="1">
            <a:off x="7190928" y="4922462"/>
            <a:ext cx="393703" cy="842592"/>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1168166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26538" y="1855553"/>
            <a:ext cx="6340288" cy="414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26538" y="1855553"/>
            <a:ext cx="6340288" cy="414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6"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6434" y="1855553"/>
            <a:ext cx="6340288" cy="414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itle 1"/>
          <p:cNvSpPr txBox="1">
            <a:spLocks/>
          </p:cNvSpPr>
          <p:nvPr/>
        </p:nvSpPr>
        <p:spPr bwMode="auto">
          <a:xfrm>
            <a:off x="717265" y="27798"/>
            <a:ext cx="77978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l" rtl="0" eaLnBrk="1" fontAlgn="base" hangingPunct="1">
              <a:spcBef>
                <a:spcPct val="0"/>
              </a:spcBef>
              <a:spcAft>
                <a:spcPct val="0"/>
              </a:spcAft>
              <a:defRPr sz="4000" b="1">
                <a:solidFill>
                  <a:srgbClr val="00529B"/>
                </a:solidFill>
                <a:latin typeface="+mj-lt"/>
                <a:ea typeface="ＭＳ Ｐゴシック" charset="-128"/>
                <a:cs typeface="ＭＳ Ｐゴシック" charset="-128"/>
              </a:defRPr>
            </a:lvl1pPr>
            <a:lvl2pPr algn="l" rtl="0" eaLnBrk="1" fontAlgn="base" hangingPunct="1">
              <a:spcBef>
                <a:spcPct val="0"/>
              </a:spcBef>
              <a:spcAft>
                <a:spcPct val="0"/>
              </a:spcAft>
              <a:defRPr sz="4000" b="1">
                <a:solidFill>
                  <a:srgbClr val="00529B"/>
                </a:solidFill>
                <a:latin typeface="Arial" charset="0"/>
                <a:ea typeface="ＭＳ Ｐゴシック" charset="-128"/>
                <a:cs typeface="ＭＳ Ｐゴシック" charset="-128"/>
              </a:defRPr>
            </a:lvl2pPr>
            <a:lvl3pPr algn="l" rtl="0" eaLnBrk="1" fontAlgn="base" hangingPunct="1">
              <a:spcBef>
                <a:spcPct val="0"/>
              </a:spcBef>
              <a:spcAft>
                <a:spcPct val="0"/>
              </a:spcAft>
              <a:defRPr sz="4000" b="1">
                <a:solidFill>
                  <a:srgbClr val="00529B"/>
                </a:solidFill>
                <a:latin typeface="Arial" charset="0"/>
                <a:ea typeface="ＭＳ Ｐゴシック" charset="-128"/>
                <a:cs typeface="ＭＳ Ｐゴシック" charset="-128"/>
              </a:defRPr>
            </a:lvl3pPr>
            <a:lvl4pPr algn="l" rtl="0" eaLnBrk="1" fontAlgn="base" hangingPunct="1">
              <a:spcBef>
                <a:spcPct val="0"/>
              </a:spcBef>
              <a:spcAft>
                <a:spcPct val="0"/>
              </a:spcAft>
              <a:defRPr sz="4000" b="1">
                <a:solidFill>
                  <a:srgbClr val="00529B"/>
                </a:solidFill>
                <a:latin typeface="Arial" charset="0"/>
                <a:ea typeface="ＭＳ Ｐゴシック" charset="-128"/>
                <a:cs typeface="ＭＳ Ｐゴシック" charset="-128"/>
              </a:defRPr>
            </a:lvl4pPr>
            <a:lvl5pPr algn="l" rtl="0" eaLnBrk="1" fontAlgn="base" hangingPunct="1">
              <a:spcBef>
                <a:spcPct val="0"/>
              </a:spcBef>
              <a:spcAft>
                <a:spcPct val="0"/>
              </a:spcAft>
              <a:defRPr sz="4000" b="1">
                <a:solidFill>
                  <a:srgbClr val="00529B"/>
                </a:solidFill>
                <a:latin typeface="Arial" charset="0"/>
                <a:ea typeface="ＭＳ Ｐゴシック" charset="-128"/>
                <a:cs typeface="ＭＳ Ｐゴシック" charset="-128"/>
              </a:defRPr>
            </a:lvl5pPr>
            <a:lvl6pPr marL="457200" algn="ctr" rtl="0" eaLnBrk="1" fontAlgn="base" hangingPunct="1">
              <a:spcBef>
                <a:spcPct val="0"/>
              </a:spcBef>
              <a:spcAft>
                <a:spcPct val="0"/>
              </a:spcAft>
              <a:defRPr sz="4000" b="1">
                <a:solidFill>
                  <a:srgbClr val="00529B"/>
                </a:solidFill>
                <a:latin typeface="Arial" charset="0"/>
              </a:defRPr>
            </a:lvl6pPr>
            <a:lvl7pPr marL="914400" algn="ctr" rtl="0" eaLnBrk="1" fontAlgn="base" hangingPunct="1">
              <a:spcBef>
                <a:spcPct val="0"/>
              </a:spcBef>
              <a:spcAft>
                <a:spcPct val="0"/>
              </a:spcAft>
              <a:defRPr sz="4000" b="1">
                <a:solidFill>
                  <a:srgbClr val="00529B"/>
                </a:solidFill>
                <a:latin typeface="Arial" charset="0"/>
              </a:defRPr>
            </a:lvl7pPr>
            <a:lvl8pPr marL="1371600" algn="ctr" rtl="0" eaLnBrk="1" fontAlgn="base" hangingPunct="1">
              <a:spcBef>
                <a:spcPct val="0"/>
              </a:spcBef>
              <a:spcAft>
                <a:spcPct val="0"/>
              </a:spcAft>
              <a:defRPr sz="4000" b="1">
                <a:solidFill>
                  <a:srgbClr val="00529B"/>
                </a:solidFill>
                <a:latin typeface="Arial" charset="0"/>
              </a:defRPr>
            </a:lvl8pPr>
            <a:lvl9pPr marL="1828800" algn="ctr" rtl="0" eaLnBrk="1" fontAlgn="base" hangingPunct="1">
              <a:spcBef>
                <a:spcPct val="0"/>
              </a:spcBef>
              <a:spcAft>
                <a:spcPct val="0"/>
              </a:spcAft>
              <a:defRPr sz="4000" b="1">
                <a:solidFill>
                  <a:srgbClr val="00529B"/>
                </a:solidFill>
                <a:latin typeface="Arial" charset="0"/>
              </a:defRPr>
            </a:lvl9pPr>
          </a:lstStyle>
          <a:p>
            <a:pPr algn="ctr"/>
            <a:r>
              <a:rPr lang="en-US" sz="4400" kern="0" dirty="0">
                <a:solidFill>
                  <a:srgbClr val="C00000"/>
                </a:solidFill>
                <a:latin typeface="Calibri"/>
                <a:cs typeface="Calibri"/>
              </a:rPr>
              <a:t>Durability - Survival</a:t>
            </a:r>
          </a:p>
        </p:txBody>
      </p:sp>
      <p:sp>
        <p:nvSpPr>
          <p:cNvPr id="8" name="TextBox 7"/>
          <p:cNvSpPr txBox="1"/>
          <p:nvPr/>
        </p:nvSpPr>
        <p:spPr>
          <a:xfrm>
            <a:off x="539552" y="1515759"/>
            <a:ext cx="1944216" cy="369332"/>
          </a:xfrm>
          <a:prstGeom prst="rect">
            <a:avLst/>
          </a:prstGeom>
          <a:noFill/>
        </p:spPr>
        <p:txBody>
          <a:bodyPr wrap="square" rtlCol="0">
            <a:spAutoFit/>
          </a:bodyPr>
          <a:lstStyle/>
          <a:p>
            <a:r>
              <a:rPr lang="en-US" dirty="0">
                <a:latin typeface="Calibri"/>
                <a:cs typeface="Calibri"/>
              </a:rPr>
              <a:t>Zamfara</a:t>
            </a:r>
          </a:p>
        </p:txBody>
      </p:sp>
      <p:sp>
        <p:nvSpPr>
          <p:cNvPr id="9" name="TextBox 8"/>
          <p:cNvSpPr txBox="1"/>
          <p:nvPr/>
        </p:nvSpPr>
        <p:spPr>
          <a:xfrm>
            <a:off x="3347864" y="1515758"/>
            <a:ext cx="1944216" cy="369332"/>
          </a:xfrm>
          <a:prstGeom prst="rect">
            <a:avLst/>
          </a:prstGeom>
          <a:noFill/>
        </p:spPr>
        <p:txBody>
          <a:bodyPr wrap="square" rtlCol="0">
            <a:spAutoFit/>
          </a:bodyPr>
          <a:lstStyle>
            <a:defPPr>
              <a:defRPr lang="en-US"/>
            </a:defPPr>
            <a:lvl1pPr>
              <a:defRPr>
                <a:latin typeface="Calibri" panose="020F0502020204030204" pitchFamily="34" charset="0"/>
              </a:defRPr>
            </a:lvl1pPr>
          </a:lstStyle>
          <a:p>
            <a:r>
              <a:rPr lang="en-US" dirty="0">
                <a:latin typeface="Calibri"/>
                <a:cs typeface="Calibri"/>
              </a:rPr>
              <a:t>Nasarawa</a:t>
            </a:r>
          </a:p>
        </p:txBody>
      </p:sp>
      <p:sp>
        <p:nvSpPr>
          <p:cNvPr id="10" name="TextBox 9"/>
          <p:cNvSpPr txBox="1"/>
          <p:nvPr/>
        </p:nvSpPr>
        <p:spPr>
          <a:xfrm>
            <a:off x="5996682" y="1515757"/>
            <a:ext cx="1944216" cy="369332"/>
          </a:xfrm>
          <a:prstGeom prst="rect">
            <a:avLst/>
          </a:prstGeom>
          <a:noFill/>
        </p:spPr>
        <p:txBody>
          <a:bodyPr wrap="square" rtlCol="0">
            <a:spAutoFit/>
          </a:bodyPr>
          <a:lstStyle>
            <a:defPPr>
              <a:defRPr lang="en-US"/>
            </a:defPPr>
            <a:lvl1pPr>
              <a:defRPr>
                <a:latin typeface="Calibri" panose="020F0502020204030204" pitchFamily="34" charset="0"/>
              </a:defRPr>
            </a:lvl1pPr>
          </a:lstStyle>
          <a:p>
            <a:r>
              <a:rPr lang="es-ES" dirty="0">
                <a:latin typeface="Calibri"/>
                <a:cs typeface="Calibri"/>
              </a:rPr>
              <a:t>Cross </a:t>
            </a:r>
            <a:r>
              <a:rPr lang="en-US" dirty="0">
                <a:latin typeface="Calibri"/>
                <a:cs typeface="Calibri"/>
              </a:rPr>
              <a:t>River</a:t>
            </a:r>
          </a:p>
        </p:txBody>
      </p:sp>
      <p:grpSp>
        <p:nvGrpSpPr>
          <p:cNvPr id="2" name="Group 1"/>
          <p:cNvGrpSpPr/>
          <p:nvPr/>
        </p:nvGrpSpPr>
        <p:grpSpPr>
          <a:xfrm>
            <a:off x="755576" y="4368948"/>
            <a:ext cx="7185322" cy="1072662"/>
            <a:chOff x="755576" y="4368948"/>
            <a:chExt cx="7185322" cy="1072662"/>
          </a:xfrm>
        </p:grpSpPr>
        <p:sp>
          <p:nvSpPr>
            <p:cNvPr id="11" name="TextBox 10"/>
            <p:cNvSpPr txBox="1"/>
            <p:nvPr/>
          </p:nvSpPr>
          <p:spPr>
            <a:xfrm>
              <a:off x="755576" y="4371049"/>
              <a:ext cx="1584176" cy="1046440"/>
            </a:xfrm>
            <a:prstGeom prst="rect">
              <a:avLst/>
            </a:prstGeom>
            <a:solidFill>
              <a:srgbClr val="FFFFCC"/>
            </a:solidFill>
            <a:ln w="12700">
              <a:solidFill>
                <a:schemeClr val="tx1"/>
              </a:solidFill>
            </a:ln>
          </p:spPr>
          <p:txBody>
            <a:bodyPr wrap="square" rtlCol="0">
              <a:spAutoFit/>
            </a:bodyPr>
            <a:lstStyle>
              <a:defPPr>
                <a:defRPr lang="en-US"/>
              </a:defPPr>
              <a:lvl1pPr>
                <a:defRPr>
                  <a:latin typeface="Calibri" panose="020F0502020204030204" pitchFamily="34" charset="0"/>
                </a:defRPr>
              </a:lvl1pPr>
            </a:lstStyle>
            <a:p>
              <a:pPr algn="ctr"/>
              <a:r>
                <a:rPr lang="es-ES" dirty="0">
                  <a:latin typeface="Calibri"/>
                  <a:cs typeface="Calibri"/>
                </a:rPr>
                <a:t>Median</a:t>
              </a:r>
            </a:p>
            <a:p>
              <a:pPr algn="ctr"/>
              <a:r>
                <a:rPr lang="es-ES" dirty="0">
                  <a:latin typeface="Calibri"/>
                  <a:cs typeface="Calibri"/>
                </a:rPr>
                <a:t>5.2 </a:t>
              </a:r>
              <a:r>
                <a:rPr lang="es-ES" dirty="0" err="1">
                  <a:latin typeface="Calibri"/>
                  <a:cs typeface="Calibri"/>
                </a:rPr>
                <a:t>yrs</a:t>
              </a:r>
              <a:endParaRPr lang="es-ES" dirty="0">
                <a:latin typeface="Calibri"/>
                <a:cs typeface="Calibri"/>
              </a:endParaRPr>
            </a:p>
            <a:p>
              <a:pPr algn="ctr"/>
              <a:r>
                <a:rPr lang="es-ES" sz="1400" dirty="0">
                  <a:latin typeface="Calibri"/>
                  <a:cs typeface="Calibri"/>
                </a:rPr>
                <a:t>95% CI 4.8-5.8</a:t>
              </a:r>
              <a:endParaRPr lang="en-US" sz="1400" dirty="0">
                <a:latin typeface="Calibri"/>
                <a:cs typeface="Calibri"/>
              </a:endParaRPr>
            </a:p>
          </p:txBody>
        </p:sp>
        <p:sp>
          <p:nvSpPr>
            <p:cNvPr id="12" name="TextBox 11"/>
            <p:cNvSpPr txBox="1"/>
            <p:nvPr/>
          </p:nvSpPr>
          <p:spPr>
            <a:xfrm>
              <a:off x="3656535" y="4395170"/>
              <a:ext cx="1584176" cy="1046440"/>
            </a:xfrm>
            <a:prstGeom prst="rect">
              <a:avLst/>
            </a:prstGeom>
            <a:solidFill>
              <a:srgbClr val="FFFFCC"/>
            </a:solidFill>
            <a:ln w="12700">
              <a:solidFill>
                <a:schemeClr val="tx1"/>
              </a:solidFill>
            </a:ln>
          </p:spPr>
          <p:txBody>
            <a:bodyPr wrap="square" rtlCol="0">
              <a:spAutoFit/>
            </a:bodyPr>
            <a:lstStyle>
              <a:defPPr>
                <a:defRPr lang="en-US"/>
              </a:defPPr>
              <a:lvl1pPr algn="ctr">
                <a:defRPr>
                  <a:latin typeface="Calibri" panose="020F0502020204030204" pitchFamily="34" charset="0"/>
                </a:defRPr>
              </a:lvl1pPr>
            </a:lstStyle>
            <a:p>
              <a:r>
                <a:rPr lang="es-ES" dirty="0">
                  <a:latin typeface="Calibri"/>
                  <a:cs typeface="Calibri"/>
                </a:rPr>
                <a:t>Median</a:t>
              </a:r>
            </a:p>
            <a:p>
              <a:r>
                <a:rPr lang="es-ES" dirty="0">
                  <a:latin typeface="Calibri"/>
                  <a:cs typeface="Calibri"/>
                </a:rPr>
                <a:t>2.7 </a:t>
              </a:r>
              <a:r>
                <a:rPr lang="es-ES" dirty="0" err="1">
                  <a:latin typeface="Calibri"/>
                  <a:cs typeface="Calibri"/>
                </a:rPr>
                <a:t>yrs</a:t>
              </a:r>
              <a:endParaRPr lang="es-ES" dirty="0">
                <a:latin typeface="Calibri"/>
                <a:cs typeface="Calibri"/>
              </a:endParaRPr>
            </a:p>
            <a:p>
              <a:r>
                <a:rPr lang="es-ES" sz="1400" dirty="0">
                  <a:latin typeface="Calibri"/>
                  <a:cs typeface="Calibri"/>
                </a:rPr>
                <a:t>95% CI 2.5-2.8</a:t>
              </a:r>
              <a:endParaRPr lang="en-US" sz="1400" dirty="0">
                <a:latin typeface="Calibri"/>
                <a:cs typeface="Calibri"/>
              </a:endParaRPr>
            </a:p>
          </p:txBody>
        </p:sp>
        <p:sp>
          <p:nvSpPr>
            <p:cNvPr id="13" name="TextBox 12"/>
            <p:cNvSpPr txBox="1"/>
            <p:nvPr/>
          </p:nvSpPr>
          <p:spPr>
            <a:xfrm>
              <a:off x="6356722" y="4368948"/>
              <a:ext cx="1584176" cy="1046440"/>
            </a:xfrm>
            <a:prstGeom prst="rect">
              <a:avLst/>
            </a:prstGeom>
            <a:solidFill>
              <a:srgbClr val="FFFFCC"/>
            </a:solidFill>
            <a:ln w="12700">
              <a:solidFill>
                <a:schemeClr val="tx1"/>
              </a:solidFill>
            </a:ln>
          </p:spPr>
          <p:txBody>
            <a:bodyPr wrap="square" rtlCol="0">
              <a:spAutoFit/>
            </a:bodyPr>
            <a:lstStyle>
              <a:defPPr>
                <a:defRPr lang="en-US"/>
              </a:defPPr>
              <a:lvl1pPr algn="ctr">
                <a:defRPr>
                  <a:latin typeface="Calibri" panose="020F0502020204030204" pitchFamily="34" charset="0"/>
                </a:defRPr>
              </a:lvl1pPr>
            </a:lstStyle>
            <a:p>
              <a:r>
                <a:rPr lang="es-ES" dirty="0">
                  <a:latin typeface="Calibri"/>
                  <a:cs typeface="Calibri"/>
                </a:rPr>
                <a:t>Median</a:t>
              </a:r>
            </a:p>
            <a:p>
              <a:r>
                <a:rPr lang="es-ES" dirty="0">
                  <a:latin typeface="Calibri"/>
                  <a:cs typeface="Calibri"/>
                </a:rPr>
                <a:t>4.4 </a:t>
              </a:r>
              <a:r>
                <a:rPr lang="es-ES" dirty="0" err="1">
                  <a:latin typeface="Calibri"/>
                  <a:cs typeface="Calibri"/>
                </a:rPr>
                <a:t>yrs</a:t>
              </a:r>
              <a:endParaRPr lang="es-ES" dirty="0">
                <a:latin typeface="Calibri"/>
                <a:cs typeface="Calibri"/>
              </a:endParaRPr>
            </a:p>
            <a:p>
              <a:r>
                <a:rPr lang="es-ES" sz="1400" dirty="0">
                  <a:latin typeface="Calibri"/>
                  <a:cs typeface="Calibri"/>
                </a:rPr>
                <a:t>95% CI 3.6-5.5 </a:t>
              </a:r>
              <a:endParaRPr lang="en-US" sz="1400" dirty="0">
                <a:latin typeface="Calibri"/>
                <a:cs typeface="Calibri"/>
              </a:endParaRPr>
            </a:p>
          </p:txBody>
        </p:sp>
      </p:grpSp>
      <p:sp>
        <p:nvSpPr>
          <p:cNvPr id="14" name="TextBox 13"/>
          <p:cNvSpPr txBox="1"/>
          <p:nvPr/>
        </p:nvSpPr>
        <p:spPr>
          <a:xfrm>
            <a:off x="4616165" y="2093204"/>
            <a:ext cx="885372" cy="400110"/>
          </a:xfrm>
          <a:prstGeom prst="rect">
            <a:avLst/>
          </a:prstGeom>
          <a:noFill/>
        </p:spPr>
        <p:txBody>
          <a:bodyPr wrap="square" rtlCol="0">
            <a:spAutoFit/>
          </a:bodyPr>
          <a:lstStyle/>
          <a:p>
            <a:r>
              <a:rPr lang="es-ES" sz="2000" dirty="0">
                <a:latin typeface="Calibri"/>
                <a:cs typeface="Calibri"/>
              </a:rPr>
              <a:t>39.5%</a:t>
            </a:r>
            <a:endParaRPr lang="en-US" sz="2000" dirty="0">
              <a:latin typeface="Calibri"/>
              <a:cs typeface="Calibri"/>
            </a:endParaRPr>
          </a:p>
        </p:txBody>
      </p:sp>
      <p:sp>
        <p:nvSpPr>
          <p:cNvPr id="15" name="TextBox 14"/>
          <p:cNvSpPr txBox="1"/>
          <p:nvPr/>
        </p:nvSpPr>
        <p:spPr>
          <a:xfrm>
            <a:off x="7229698" y="2093206"/>
            <a:ext cx="885372" cy="400110"/>
          </a:xfrm>
          <a:prstGeom prst="rect">
            <a:avLst/>
          </a:prstGeom>
          <a:noFill/>
        </p:spPr>
        <p:txBody>
          <a:bodyPr wrap="square" rtlCol="0">
            <a:spAutoFit/>
          </a:bodyPr>
          <a:lstStyle/>
          <a:p>
            <a:r>
              <a:rPr lang="es-ES" sz="2000" dirty="0">
                <a:latin typeface="Calibri"/>
                <a:cs typeface="Calibri"/>
              </a:rPr>
              <a:t>72.2%</a:t>
            </a:r>
            <a:endParaRPr lang="en-US" sz="2000" dirty="0">
              <a:latin typeface="Calibri"/>
              <a:cs typeface="Calibri"/>
            </a:endParaRPr>
          </a:p>
        </p:txBody>
      </p:sp>
      <p:sp>
        <p:nvSpPr>
          <p:cNvPr id="16" name="TextBox 15"/>
          <p:cNvSpPr txBox="1"/>
          <p:nvPr/>
        </p:nvSpPr>
        <p:spPr>
          <a:xfrm>
            <a:off x="1940628" y="2059095"/>
            <a:ext cx="885372" cy="400110"/>
          </a:xfrm>
          <a:prstGeom prst="rect">
            <a:avLst/>
          </a:prstGeom>
          <a:noFill/>
        </p:spPr>
        <p:txBody>
          <a:bodyPr wrap="square" rtlCol="0">
            <a:spAutoFit/>
          </a:bodyPr>
          <a:lstStyle/>
          <a:p>
            <a:r>
              <a:rPr lang="es-ES" sz="2000" dirty="0">
                <a:latin typeface="Calibri"/>
                <a:cs typeface="Calibri"/>
              </a:rPr>
              <a:t>74.6%</a:t>
            </a:r>
            <a:endParaRPr lang="en-US" sz="2000" dirty="0">
              <a:latin typeface="Calibri"/>
              <a:cs typeface="Calibri"/>
            </a:endParaRPr>
          </a:p>
        </p:txBody>
      </p:sp>
      <p:sp>
        <p:nvSpPr>
          <p:cNvPr id="17" name="Slide Number Placeholder 16"/>
          <p:cNvSpPr>
            <a:spLocks noGrp="1"/>
          </p:cNvSpPr>
          <p:nvPr>
            <p:ph type="sldNum" sz="quarter" idx="12"/>
          </p:nvPr>
        </p:nvSpPr>
        <p:spPr/>
        <p:txBody>
          <a:bodyPr/>
          <a:lstStyle/>
          <a:p>
            <a:pPr>
              <a:defRPr/>
            </a:pPr>
            <a:fld id="{3FBDBC80-DE72-4D5D-9FA6-6FBBEF6E57F6}" type="slidenum">
              <a:rPr lang="en-US" smtClean="0"/>
              <a:pPr>
                <a:defRPr/>
              </a:pPr>
              <a:t>40</a:t>
            </a:fld>
            <a:endParaRPr lang="en-US" dirty="0"/>
          </a:p>
        </p:txBody>
      </p:sp>
    </p:spTree>
    <p:extLst>
      <p:ext uri="{BB962C8B-B14F-4D97-AF65-F5344CB8AC3E}">
        <p14:creationId xmlns:p14="http://schemas.microsoft.com/office/powerpoint/2010/main" val="203390714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bwMode="auto">
          <a:xfrm>
            <a:off x="0" y="27798"/>
            <a:ext cx="9144000" cy="93836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l" rtl="0" eaLnBrk="1" fontAlgn="base" hangingPunct="1">
              <a:spcBef>
                <a:spcPct val="0"/>
              </a:spcBef>
              <a:spcAft>
                <a:spcPct val="0"/>
              </a:spcAft>
              <a:defRPr sz="4000" b="1">
                <a:solidFill>
                  <a:srgbClr val="00529B"/>
                </a:solidFill>
                <a:latin typeface="+mj-lt"/>
                <a:ea typeface="ＭＳ Ｐゴシック" charset="-128"/>
                <a:cs typeface="ＭＳ Ｐゴシック" charset="-128"/>
              </a:defRPr>
            </a:lvl1pPr>
            <a:lvl2pPr algn="l" rtl="0" eaLnBrk="1" fontAlgn="base" hangingPunct="1">
              <a:spcBef>
                <a:spcPct val="0"/>
              </a:spcBef>
              <a:spcAft>
                <a:spcPct val="0"/>
              </a:spcAft>
              <a:defRPr sz="4000" b="1">
                <a:solidFill>
                  <a:srgbClr val="00529B"/>
                </a:solidFill>
                <a:latin typeface="Arial" charset="0"/>
                <a:ea typeface="ＭＳ Ｐゴシック" charset="-128"/>
                <a:cs typeface="ＭＳ Ｐゴシック" charset="-128"/>
              </a:defRPr>
            </a:lvl2pPr>
            <a:lvl3pPr algn="l" rtl="0" eaLnBrk="1" fontAlgn="base" hangingPunct="1">
              <a:spcBef>
                <a:spcPct val="0"/>
              </a:spcBef>
              <a:spcAft>
                <a:spcPct val="0"/>
              </a:spcAft>
              <a:defRPr sz="4000" b="1">
                <a:solidFill>
                  <a:srgbClr val="00529B"/>
                </a:solidFill>
                <a:latin typeface="Arial" charset="0"/>
                <a:ea typeface="ＭＳ Ｐゴシック" charset="-128"/>
                <a:cs typeface="ＭＳ Ｐゴシック" charset="-128"/>
              </a:defRPr>
            </a:lvl3pPr>
            <a:lvl4pPr algn="l" rtl="0" eaLnBrk="1" fontAlgn="base" hangingPunct="1">
              <a:spcBef>
                <a:spcPct val="0"/>
              </a:spcBef>
              <a:spcAft>
                <a:spcPct val="0"/>
              </a:spcAft>
              <a:defRPr sz="4000" b="1">
                <a:solidFill>
                  <a:srgbClr val="00529B"/>
                </a:solidFill>
                <a:latin typeface="Arial" charset="0"/>
                <a:ea typeface="ＭＳ Ｐゴシック" charset="-128"/>
                <a:cs typeface="ＭＳ Ｐゴシック" charset="-128"/>
              </a:defRPr>
            </a:lvl4pPr>
            <a:lvl5pPr algn="l" rtl="0" eaLnBrk="1" fontAlgn="base" hangingPunct="1">
              <a:spcBef>
                <a:spcPct val="0"/>
              </a:spcBef>
              <a:spcAft>
                <a:spcPct val="0"/>
              </a:spcAft>
              <a:defRPr sz="4000" b="1">
                <a:solidFill>
                  <a:srgbClr val="00529B"/>
                </a:solidFill>
                <a:latin typeface="Arial" charset="0"/>
                <a:ea typeface="ＭＳ Ｐゴシック" charset="-128"/>
                <a:cs typeface="ＭＳ Ｐゴシック" charset="-128"/>
              </a:defRPr>
            </a:lvl5pPr>
            <a:lvl6pPr marL="457200" algn="ctr" rtl="0" eaLnBrk="1" fontAlgn="base" hangingPunct="1">
              <a:spcBef>
                <a:spcPct val="0"/>
              </a:spcBef>
              <a:spcAft>
                <a:spcPct val="0"/>
              </a:spcAft>
              <a:defRPr sz="4000" b="1">
                <a:solidFill>
                  <a:srgbClr val="00529B"/>
                </a:solidFill>
                <a:latin typeface="Arial" charset="0"/>
              </a:defRPr>
            </a:lvl6pPr>
            <a:lvl7pPr marL="914400" algn="ctr" rtl="0" eaLnBrk="1" fontAlgn="base" hangingPunct="1">
              <a:spcBef>
                <a:spcPct val="0"/>
              </a:spcBef>
              <a:spcAft>
                <a:spcPct val="0"/>
              </a:spcAft>
              <a:defRPr sz="4000" b="1">
                <a:solidFill>
                  <a:srgbClr val="00529B"/>
                </a:solidFill>
                <a:latin typeface="Arial" charset="0"/>
              </a:defRPr>
            </a:lvl7pPr>
            <a:lvl8pPr marL="1371600" algn="ctr" rtl="0" eaLnBrk="1" fontAlgn="base" hangingPunct="1">
              <a:spcBef>
                <a:spcPct val="0"/>
              </a:spcBef>
              <a:spcAft>
                <a:spcPct val="0"/>
              </a:spcAft>
              <a:defRPr sz="4000" b="1">
                <a:solidFill>
                  <a:srgbClr val="00529B"/>
                </a:solidFill>
                <a:latin typeface="Arial" charset="0"/>
              </a:defRPr>
            </a:lvl8pPr>
            <a:lvl9pPr marL="1828800" algn="ctr" rtl="0" eaLnBrk="1" fontAlgn="base" hangingPunct="1">
              <a:spcBef>
                <a:spcPct val="0"/>
              </a:spcBef>
              <a:spcAft>
                <a:spcPct val="0"/>
              </a:spcAft>
              <a:defRPr sz="4000" b="1">
                <a:solidFill>
                  <a:srgbClr val="00529B"/>
                </a:solidFill>
                <a:latin typeface="Arial" charset="0"/>
              </a:defRPr>
            </a:lvl9pPr>
          </a:lstStyle>
          <a:p>
            <a:pPr algn="ctr"/>
            <a:r>
              <a:rPr lang="en-US" sz="4400" kern="0" dirty="0">
                <a:solidFill>
                  <a:srgbClr val="C00000"/>
                </a:solidFill>
                <a:latin typeface="Calibri"/>
                <a:cs typeface="Calibri"/>
              </a:rPr>
              <a:t>Impact: </a:t>
            </a:r>
            <a:r>
              <a:rPr lang="es-ES" sz="3200" kern="0" dirty="0">
                <a:solidFill>
                  <a:srgbClr val="C00000"/>
                </a:solidFill>
                <a:latin typeface="Calibri"/>
                <a:cs typeface="Calibri"/>
              </a:rPr>
              <a:t>Positive </a:t>
            </a:r>
            <a:r>
              <a:rPr lang="en-US" sz="3200" kern="0" dirty="0">
                <a:solidFill>
                  <a:srgbClr val="C00000"/>
                </a:solidFill>
                <a:latin typeface="Calibri"/>
                <a:cs typeface="Calibri"/>
              </a:rPr>
              <a:t>attitude on behavior</a:t>
            </a: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5552" y="1715449"/>
            <a:ext cx="8692896" cy="3547872"/>
          </a:xfrm>
          <a:prstGeom prst="rect">
            <a:avLst/>
          </a:prstGeom>
        </p:spPr>
      </p:pic>
      <p:sp>
        <p:nvSpPr>
          <p:cNvPr id="6" name="Content Placeholder 2"/>
          <p:cNvSpPr>
            <a:spLocks noGrp="1"/>
          </p:cNvSpPr>
          <p:nvPr>
            <p:ph idx="1"/>
          </p:nvPr>
        </p:nvSpPr>
        <p:spPr>
          <a:xfrm>
            <a:off x="233946" y="1006488"/>
            <a:ext cx="8764438" cy="639170"/>
          </a:xfrm>
        </p:spPr>
        <p:txBody>
          <a:bodyPr>
            <a:normAutofit/>
          </a:bodyPr>
          <a:lstStyle/>
          <a:p>
            <a:r>
              <a:rPr lang="en-US" sz="2400" dirty="0">
                <a:latin typeface="Calibri"/>
                <a:cs typeface="Calibri"/>
              </a:rPr>
              <a:t>Attitudes towards care and repair vs. net integrity</a:t>
            </a:r>
          </a:p>
        </p:txBody>
      </p:sp>
      <p:sp>
        <p:nvSpPr>
          <p:cNvPr id="7" name="TextBox 6"/>
          <p:cNvSpPr txBox="1"/>
          <p:nvPr/>
        </p:nvSpPr>
        <p:spPr>
          <a:xfrm>
            <a:off x="741871" y="1851389"/>
            <a:ext cx="1906438" cy="400110"/>
          </a:xfrm>
          <a:prstGeom prst="rect">
            <a:avLst/>
          </a:prstGeom>
          <a:noFill/>
        </p:spPr>
        <p:txBody>
          <a:bodyPr wrap="square" rtlCol="0">
            <a:spAutoFit/>
          </a:bodyPr>
          <a:lstStyle/>
          <a:p>
            <a:r>
              <a:rPr lang="en-US" sz="2000" dirty="0">
                <a:latin typeface="Calibri"/>
                <a:cs typeface="Calibri"/>
              </a:rPr>
              <a:t>Good</a:t>
            </a:r>
          </a:p>
        </p:txBody>
      </p:sp>
      <p:sp>
        <p:nvSpPr>
          <p:cNvPr id="8" name="TextBox 7"/>
          <p:cNvSpPr txBox="1"/>
          <p:nvPr/>
        </p:nvSpPr>
        <p:spPr>
          <a:xfrm>
            <a:off x="5164347" y="1851389"/>
            <a:ext cx="1512497" cy="400110"/>
          </a:xfrm>
          <a:prstGeom prst="rect">
            <a:avLst/>
          </a:prstGeom>
          <a:noFill/>
        </p:spPr>
        <p:txBody>
          <a:bodyPr wrap="square" rtlCol="0">
            <a:spAutoFit/>
          </a:bodyPr>
          <a:lstStyle/>
          <a:p>
            <a:r>
              <a:rPr lang="en-US" sz="2000" dirty="0">
                <a:latin typeface="Calibri"/>
                <a:cs typeface="Calibri"/>
              </a:rPr>
              <a:t>Torn</a:t>
            </a:r>
          </a:p>
        </p:txBody>
      </p:sp>
      <p:sp>
        <p:nvSpPr>
          <p:cNvPr id="4" name="Slide Number Placeholder 3"/>
          <p:cNvSpPr>
            <a:spLocks noGrp="1"/>
          </p:cNvSpPr>
          <p:nvPr>
            <p:ph type="sldNum" sz="quarter" idx="12"/>
          </p:nvPr>
        </p:nvSpPr>
        <p:spPr/>
        <p:txBody>
          <a:bodyPr/>
          <a:lstStyle/>
          <a:p>
            <a:pPr>
              <a:defRPr/>
            </a:pPr>
            <a:fld id="{3FBDBC80-DE72-4D5D-9FA6-6FBBEF6E57F6}" type="slidenum">
              <a:rPr lang="en-US" smtClean="0"/>
              <a:pPr>
                <a:defRPr/>
              </a:pPr>
              <a:t>41</a:t>
            </a:fld>
            <a:endParaRPr lang="en-US" dirty="0"/>
          </a:p>
        </p:txBody>
      </p:sp>
    </p:spTree>
    <p:extLst>
      <p:ext uri="{BB962C8B-B14F-4D97-AF65-F5344CB8AC3E}">
        <p14:creationId xmlns:p14="http://schemas.microsoft.com/office/powerpoint/2010/main" val="99246188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23554" name="Picture 2" descr="CV Kano LLIN Campaign May 09 - Net Distribution 14"/>
          <p:cNvPicPr>
            <a:picLocks noGrp="1" noChangeAspect="1" noChangeArrowheads="1"/>
          </p:cNvPicPr>
          <p:nvPr>
            <p:ph/>
          </p:nvPr>
        </p:nvPicPr>
        <p:blipFill>
          <a:blip r:embed="rId2">
            <a:extLst>
              <a:ext uri="{28A0092B-C50C-407E-A947-70E740481C1C}">
                <a14:useLocalDpi xmlns:a14="http://schemas.microsoft.com/office/drawing/2010/main" val="0"/>
              </a:ext>
            </a:extLst>
          </a:blip>
          <a:srcRect/>
          <a:stretch>
            <a:fillRect/>
          </a:stretch>
        </p:blipFill>
        <p:spPr>
          <a:xfrm>
            <a:off x="1692275" y="549275"/>
            <a:ext cx="5975350" cy="59309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3555" name="Rectangle 3"/>
          <p:cNvSpPr>
            <a:spLocks noChangeArrowheads="1"/>
          </p:cNvSpPr>
          <p:nvPr/>
        </p:nvSpPr>
        <p:spPr bwMode="auto">
          <a:xfrm>
            <a:off x="2124075" y="6491288"/>
            <a:ext cx="4538294"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fontAlgn="base">
              <a:spcBef>
                <a:spcPct val="0"/>
              </a:spcBef>
              <a:spcAft>
                <a:spcPct val="0"/>
              </a:spcAft>
            </a:pPr>
            <a:r>
              <a:rPr lang="en-GB">
                <a:solidFill>
                  <a:srgbClr val="FFFF99"/>
                </a:solidFill>
                <a:latin typeface="Calibri" panose="020F0502020204030204" pitchFamily="34" charset="0"/>
              </a:rPr>
              <a:t>Photo courtesy of Caroline Vanderick/SuNMaP</a:t>
            </a:r>
          </a:p>
        </p:txBody>
      </p:sp>
      <p:sp>
        <p:nvSpPr>
          <p:cNvPr id="23556" name="Text Box 4"/>
          <p:cNvSpPr txBox="1">
            <a:spLocks noChangeArrowheads="1"/>
          </p:cNvSpPr>
          <p:nvPr/>
        </p:nvSpPr>
        <p:spPr bwMode="auto">
          <a:xfrm>
            <a:off x="1835150" y="0"/>
            <a:ext cx="5473700"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fontAlgn="base">
              <a:spcBef>
                <a:spcPct val="50000"/>
              </a:spcBef>
              <a:spcAft>
                <a:spcPct val="0"/>
              </a:spcAft>
            </a:pPr>
            <a:r>
              <a:rPr lang="en-GB" sz="3200">
                <a:solidFill>
                  <a:srgbClr val="FFFF99"/>
                </a:solidFill>
                <a:latin typeface="Calibri" panose="020F0502020204030204" pitchFamily="34" charset="0"/>
              </a:rPr>
              <a:t>Thank You</a:t>
            </a:r>
          </a:p>
        </p:txBody>
      </p:sp>
    </p:spTree>
    <p:extLst>
      <p:ext uri="{BB962C8B-B14F-4D97-AF65-F5344CB8AC3E}">
        <p14:creationId xmlns:p14="http://schemas.microsoft.com/office/powerpoint/2010/main" val="355173393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ext Box 2"/>
          <p:cNvSpPr txBox="1">
            <a:spLocks noChangeArrowheads="1"/>
          </p:cNvSpPr>
          <p:nvPr/>
        </p:nvSpPr>
        <p:spPr bwMode="auto">
          <a:xfrm>
            <a:off x="1905000" y="381000"/>
            <a:ext cx="5791200" cy="646331"/>
          </a:xfrm>
          <a:prstGeom prst="rect">
            <a:avLst/>
          </a:prstGeom>
          <a:noFill/>
          <a:ln/>
          <a:extLst>
            <a:ext uri="{91240B29-F687-4F45-9708-019B960494DF}">
              <a14:hiddenLine xmlns:a14="http://schemas.microsoft.com/office/drawing/2010/main" w="9525" cap="flat" cmpd="sng" algn="ctr">
                <a:solidFill>
                  <a:schemeClr val="tx1"/>
                </a:solidFill>
                <a:prstDash val="solid"/>
                <a:miter lim="800000"/>
                <a:headEnd/>
                <a:tailEnd/>
              </a14:hiddenLine>
            </a:ext>
          </a:extLst>
        </p:spPr>
        <p:txBody>
          <a:bodyPr vert="horz" lIns="91440" tIns="45720" rIns="91440" bIns="45720" rtlCol="0" anchor="t">
            <a:spAutoFit/>
          </a:bodyPr>
          <a:lstStyle>
            <a:lvl1pPr algn="ctr">
              <a:spcBef>
                <a:spcPct val="50000"/>
              </a:spcBef>
              <a:buNone/>
              <a:defRPr sz="3600" b="1">
                <a:solidFill>
                  <a:srgbClr val="993366"/>
                </a:solidFill>
                <a:latin typeface="Comic Sans MS" pitchFamily="66" charset="0"/>
                <a:ea typeface="+mj-ea"/>
                <a:cs typeface="+mj-cs"/>
              </a:defRPr>
            </a:lvl1pPr>
          </a:lstStyle>
          <a:p>
            <a:r>
              <a:rPr lang="en-US" dirty="0">
                <a:latin typeface="+mj-lt"/>
              </a:rPr>
              <a:t>The principle of ITNs</a:t>
            </a:r>
          </a:p>
        </p:txBody>
      </p:sp>
      <p:sp>
        <p:nvSpPr>
          <p:cNvPr id="17411" name="Line 3"/>
          <p:cNvSpPr>
            <a:spLocks noChangeShapeType="1"/>
          </p:cNvSpPr>
          <p:nvPr/>
        </p:nvSpPr>
        <p:spPr bwMode="auto">
          <a:xfrm>
            <a:off x="685800" y="1066800"/>
            <a:ext cx="8001000" cy="0"/>
          </a:xfrm>
          <a:prstGeom prst="line">
            <a:avLst/>
          </a:prstGeom>
          <a:noFill/>
          <a:ln w="25400">
            <a:solidFill>
              <a:srgbClr val="80008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latin typeface="+mj-lt"/>
            </a:endParaRPr>
          </a:p>
        </p:txBody>
      </p:sp>
      <p:pic>
        <p:nvPicPr>
          <p:cNvPr id="17412" name="Picture 4" descr="D:\MALARIA\pictures\people_ITN.T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2000" y="1260475"/>
            <a:ext cx="7162800" cy="55975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9627926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467544" y="0"/>
            <a:ext cx="8229600" cy="1143000"/>
          </a:xfrm>
          <a:noFill/>
          <a:extLst>
            <a:ext uri="{91240B29-F687-4F45-9708-019B960494DF}">
              <a14:hiddenLine xmlns:a14="http://schemas.microsoft.com/office/drawing/2010/main" w="9525" cap="flat" cmpd="sng" algn="ctr">
                <a:solidFill>
                  <a:schemeClr val="tx1"/>
                </a:solidFill>
                <a:prstDash val="solid"/>
                <a:miter lim="800000"/>
                <a:headEnd/>
                <a:tailEnd/>
              </a14:hiddenLine>
            </a:ext>
          </a:extLst>
        </p:spPr>
        <p:txBody>
          <a:bodyPr/>
          <a:lstStyle/>
          <a:p>
            <a:pPr eaLnBrk="1" hangingPunct="1"/>
            <a:r>
              <a:rPr lang="en-US" b="1" dirty="0">
                <a:solidFill>
                  <a:srgbClr val="990033"/>
                </a:solidFill>
              </a:rPr>
              <a:t>The LLIN Technology</a:t>
            </a:r>
          </a:p>
        </p:txBody>
      </p:sp>
      <p:sp>
        <p:nvSpPr>
          <p:cNvPr id="3075" name="Rectangle 3"/>
          <p:cNvSpPr>
            <a:spLocks noGrp="1" noChangeArrowheads="1"/>
          </p:cNvSpPr>
          <p:nvPr>
            <p:ph type="body" idx="1"/>
          </p:nvPr>
        </p:nvSpPr>
        <p:spPr>
          <a:xfrm>
            <a:off x="323528" y="1196752"/>
            <a:ext cx="8569325" cy="5256584"/>
          </a:xfrm>
        </p:spPr>
        <p:txBody>
          <a:bodyPr>
            <a:normAutofit/>
          </a:bodyPr>
          <a:lstStyle/>
          <a:p>
            <a:pPr eaLnBrk="1" hangingPunct="1">
              <a:buClr>
                <a:srgbClr val="C00000"/>
              </a:buClr>
              <a:buFont typeface="Wingdings" pitchFamily="2" charset="2"/>
              <a:buChar char="§"/>
            </a:pPr>
            <a:r>
              <a:rPr lang="en-GB" sz="2400" dirty="0">
                <a:latin typeface="+mj-lt"/>
              </a:rPr>
              <a:t>Conventional ITN need re-treatment</a:t>
            </a:r>
          </a:p>
          <a:p>
            <a:pPr eaLnBrk="1" hangingPunct="1">
              <a:buClr>
                <a:srgbClr val="C00000"/>
              </a:buClr>
              <a:buFont typeface="Wingdings" pitchFamily="2" charset="2"/>
              <a:buChar char="§"/>
            </a:pPr>
            <a:r>
              <a:rPr lang="en-GB" sz="2400" dirty="0">
                <a:latin typeface="+mj-lt"/>
              </a:rPr>
              <a:t>Very difficult to maintain high re-treatment levels</a:t>
            </a:r>
          </a:p>
          <a:p>
            <a:pPr eaLnBrk="1" hangingPunct="1">
              <a:buClr>
                <a:srgbClr val="C00000"/>
              </a:buClr>
              <a:buFont typeface="Wingdings" pitchFamily="2" charset="2"/>
              <a:buChar char="§"/>
            </a:pPr>
            <a:r>
              <a:rPr lang="en-GB" sz="2400" dirty="0">
                <a:latin typeface="+mj-lt"/>
              </a:rPr>
              <a:t>The technology of long-lasting insecticidal nets (LLIN or LN) has made re-treatment redundant</a:t>
            </a:r>
          </a:p>
          <a:p>
            <a:pPr eaLnBrk="1" hangingPunct="1">
              <a:buClr>
                <a:srgbClr val="C00000"/>
              </a:buClr>
              <a:buFont typeface="Wingdings" pitchFamily="2" charset="2"/>
              <a:buChar char="§"/>
            </a:pPr>
            <a:r>
              <a:rPr lang="en-GB" sz="2400" dirty="0">
                <a:latin typeface="+mj-lt"/>
              </a:rPr>
              <a:t>LLIN made ITN suitable for mass application</a:t>
            </a:r>
          </a:p>
        </p:txBody>
      </p:sp>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51520" y="3501008"/>
            <a:ext cx="1944216" cy="2916324"/>
          </a:xfrm>
          <a:prstGeom prst="rect">
            <a:avLst/>
          </a:prstGeom>
        </p:spPr>
      </p:pic>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411760" y="4081983"/>
            <a:ext cx="2643736" cy="1982802"/>
          </a:xfrm>
          <a:prstGeom prst="rect">
            <a:avLst/>
          </a:prstGeom>
        </p:spPr>
      </p:pic>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364088" y="3746834"/>
            <a:ext cx="3594387" cy="2424672"/>
          </a:xfrm>
          <a:prstGeom prst="rect">
            <a:avLst/>
          </a:prstGeom>
        </p:spPr>
      </p:pic>
    </p:spTree>
    <p:extLst>
      <p:ext uri="{BB962C8B-B14F-4D97-AF65-F5344CB8AC3E}">
        <p14:creationId xmlns:p14="http://schemas.microsoft.com/office/powerpoint/2010/main" val="117587709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ext Box 2"/>
          <p:cNvSpPr txBox="1">
            <a:spLocks noChangeArrowheads="1"/>
          </p:cNvSpPr>
          <p:nvPr/>
        </p:nvSpPr>
        <p:spPr bwMode="auto">
          <a:xfrm>
            <a:off x="533400" y="1066800"/>
            <a:ext cx="259080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de-DE">
                <a:latin typeface="+mj-lt"/>
              </a:rPr>
              <a:t>Polyester</a:t>
            </a:r>
            <a:endParaRPr lang="en-GB">
              <a:latin typeface="+mj-lt"/>
            </a:endParaRPr>
          </a:p>
        </p:txBody>
      </p:sp>
      <p:sp>
        <p:nvSpPr>
          <p:cNvPr id="34819" name="Text Box 3"/>
          <p:cNvSpPr txBox="1">
            <a:spLocks noChangeArrowheads="1"/>
          </p:cNvSpPr>
          <p:nvPr/>
        </p:nvSpPr>
        <p:spPr bwMode="auto">
          <a:xfrm>
            <a:off x="5916198" y="1039812"/>
            <a:ext cx="259080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de-DE" dirty="0">
                <a:latin typeface="+mj-lt"/>
              </a:rPr>
              <a:t>Polyethylene</a:t>
            </a:r>
            <a:endParaRPr lang="en-GB" dirty="0">
              <a:latin typeface="+mj-lt"/>
            </a:endParaRPr>
          </a:p>
        </p:txBody>
      </p:sp>
      <p:pic>
        <p:nvPicPr>
          <p:cNvPr id="34820" name="Picture 4" descr="C:\MALARIA\Ugan\Permanet\polyester.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8200" y="1524000"/>
            <a:ext cx="2614613" cy="3968750"/>
          </a:xfrm>
          <a:prstGeom prst="rect">
            <a:avLst/>
          </a:prstGeom>
          <a:noFill/>
          <a:extLst>
            <a:ext uri="{909E8E84-426E-40DD-AFC4-6F175D3DCCD1}">
              <a14:hiddenFill xmlns:a14="http://schemas.microsoft.com/office/drawing/2010/main">
                <a:solidFill>
                  <a:srgbClr val="FFFFFF"/>
                </a:solidFill>
              </a14:hiddenFill>
            </a:ext>
          </a:extLst>
        </p:spPr>
      </p:pic>
      <p:pic>
        <p:nvPicPr>
          <p:cNvPr id="34821" name="Picture 5" descr="C:\MALARIA\Ugan\Permanet\polyethylen.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39998" y="1497012"/>
            <a:ext cx="2670175" cy="3995738"/>
          </a:xfrm>
          <a:prstGeom prst="rect">
            <a:avLst/>
          </a:prstGeom>
          <a:noFill/>
          <a:extLst>
            <a:ext uri="{909E8E84-426E-40DD-AFC4-6F175D3DCCD1}">
              <a14:hiddenFill xmlns:a14="http://schemas.microsoft.com/office/drawing/2010/main">
                <a:solidFill>
                  <a:srgbClr val="FFFFFF"/>
                </a:solidFill>
              </a14:hiddenFill>
            </a:ext>
          </a:extLst>
        </p:spPr>
      </p:pic>
      <p:sp>
        <p:nvSpPr>
          <p:cNvPr id="34822" name="Text Box 6"/>
          <p:cNvSpPr txBox="1">
            <a:spLocks noChangeArrowheads="1"/>
          </p:cNvSpPr>
          <p:nvPr/>
        </p:nvSpPr>
        <p:spPr bwMode="auto">
          <a:xfrm>
            <a:off x="762000" y="228600"/>
            <a:ext cx="7772400" cy="646331"/>
          </a:xfrm>
          <a:prstGeom prst="rect">
            <a:avLst/>
          </a:prstGeom>
          <a:noFill/>
          <a:ln/>
          <a:extLst>
            <a:ext uri="{91240B29-F687-4F45-9708-019B960494DF}">
              <a14:hiddenLine xmlns:a14="http://schemas.microsoft.com/office/drawing/2010/main" w="9525" cap="flat" cmpd="sng" algn="ctr">
                <a:solidFill>
                  <a:schemeClr val="tx1"/>
                </a:solidFill>
                <a:prstDash val="solid"/>
                <a:miter lim="800000"/>
                <a:headEnd/>
                <a:tailEnd/>
              </a14:hiddenLine>
            </a:ext>
          </a:extLst>
        </p:spPr>
        <p:txBody>
          <a:bodyPr vert="horz" lIns="91440" tIns="45720" rIns="91440" bIns="45720" rtlCol="0" anchor="t">
            <a:spAutoFit/>
          </a:bodyPr>
          <a:lstStyle>
            <a:lvl1pPr algn="ctr">
              <a:spcBef>
                <a:spcPct val="50000"/>
              </a:spcBef>
              <a:buNone/>
              <a:defRPr sz="3600" b="1">
                <a:solidFill>
                  <a:srgbClr val="993366"/>
                </a:solidFill>
                <a:latin typeface="Comic Sans MS" pitchFamily="66" charset="0"/>
                <a:ea typeface="+mj-ea"/>
                <a:cs typeface="+mj-cs"/>
              </a:defRPr>
            </a:lvl1pPr>
          </a:lstStyle>
          <a:p>
            <a:r>
              <a:rPr lang="de-DE" dirty="0">
                <a:latin typeface="+mj-lt"/>
              </a:rPr>
              <a:t>The netting materials for LLIN</a:t>
            </a:r>
            <a:endParaRPr lang="en-GB" dirty="0">
              <a:latin typeface="+mj-lt"/>
            </a:endParaRPr>
          </a:p>
        </p:txBody>
      </p:sp>
      <p:sp>
        <p:nvSpPr>
          <p:cNvPr id="7" name="Text Box 3"/>
          <p:cNvSpPr txBox="1">
            <a:spLocks noChangeArrowheads="1"/>
          </p:cNvSpPr>
          <p:nvPr/>
        </p:nvSpPr>
        <p:spPr bwMode="auto">
          <a:xfrm>
            <a:off x="3325398" y="3067730"/>
            <a:ext cx="259080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de-DE" dirty="0">
                <a:latin typeface="+mj-lt"/>
              </a:rPr>
              <a:t>Polypropylene</a:t>
            </a:r>
            <a:endParaRPr lang="en-GB" dirty="0">
              <a:latin typeface="+mj-lt"/>
            </a:endParaRPr>
          </a:p>
        </p:txBody>
      </p:sp>
    </p:spTree>
    <p:extLst>
      <p:ext uri="{BB962C8B-B14F-4D97-AF65-F5344CB8AC3E}">
        <p14:creationId xmlns:p14="http://schemas.microsoft.com/office/powerpoint/2010/main" val="376312361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1442" name="Group 2"/>
          <p:cNvGrpSpPr>
            <a:grpSpLocks/>
          </p:cNvGrpSpPr>
          <p:nvPr/>
        </p:nvGrpSpPr>
        <p:grpSpPr bwMode="auto">
          <a:xfrm>
            <a:off x="3048000" y="1828800"/>
            <a:ext cx="2438400" cy="2438400"/>
            <a:chOff x="1920" y="1152"/>
            <a:chExt cx="1536" cy="1536"/>
          </a:xfrm>
        </p:grpSpPr>
        <p:sp>
          <p:nvSpPr>
            <p:cNvPr id="61443" name="AutoShape 3"/>
            <p:cNvSpPr>
              <a:spLocks noChangeArrowheads="1"/>
            </p:cNvSpPr>
            <p:nvPr/>
          </p:nvSpPr>
          <p:spPr bwMode="auto">
            <a:xfrm>
              <a:off x="3264" y="2064"/>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1444" name="AutoShape 4"/>
            <p:cNvSpPr>
              <a:spLocks noChangeArrowheads="1"/>
            </p:cNvSpPr>
            <p:nvPr/>
          </p:nvSpPr>
          <p:spPr bwMode="auto">
            <a:xfrm>
              <a:off x="3120" y="1536"/>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1445" name="AutoShape 5"/>
            <p:cNvSpPr>
              <a:spLocks noChangeArrowheads="1"/>
            </p:cNvSpPr>
            <p:nvPr/>
          </p:nvSpPr>
          <p:spPr bwMode="auto">
            <a:xfrm>
              <a:off x="3408" y="1728"/>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1446" name="AutoShape 6"/>
            <p:cNvSpPr>
              <a:spLocks noChangeArrowheads="1"/>
            </p:cNvSpPr>
            <p:nvPr/>
          </p:nvSpPr>
          <p:spPr bwMode="auto">
            <a:xfrm>
              <a:off x="3072" y="2352"/>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1447" name="AutoShape 7"/>
            <p:cNvSpPr>
              <a:spLocks noChangeArrowheads="1"/>
            </p:cNvSpPr>
            <p:nvPr/>
          </p:nvSpPr>
          <p:spPr bwMode="auto">
            <a:xfrm>
              <a:off x="2976" y="1344"/>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1448" name="AutoShape 8"/>
            <p:cNvSpPr>
              <a:spLocks noChangeArrowheads="1"/>
            </p:cNvSpPr>
            <p:nvPr/>
          </p:nvSpPr>
          <p:spPr bwMode="auto">
            <a:xfrm>
              <a:off x="2112" y="1680"/>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1449" name="AutoShape 9"/>
            <p:cNvSpPr>
              <a:spLocks noChangeArrowheads="1"/>
            </p:cNvSpPr>
            <p:nvPr/>
          </p:nvSpPr>
          <p:spPr bwMode="auto">
            <a:xfrm>
              <a:off x="3216" y="1440"/>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1450" name="AutoShape 10"/>
            <p:cNvSpPr>
              <a:spLocks noChangeArrowheads="1"/>
            </p:cNvSpPr>
            <p:nvPr/>
          </p:nvSpPr>
          <p:spPr bwMode="auto">
            <a:xfrm>
              <a:off x="2832" y="2592"/>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1451" name="AutoShape 11"/>
            <p:cNvSpPr>
              <a:spLocks noChangeArrowheads="1"/>
            </p:cNvSpPr>
            <p:nvPr/>
          </p:nvSpPr>
          <p:spPr bwMode="auto">
            <a:xfrm>
              <a:off x="2448" y="2448"/>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1452" name="AutoShape 12"/>
            <p:cNvSpPr>
              <a:spLocks noChangeArrowheads="1"/>
            </p:cNvSpPr>
            <p:nvPr/>
          </p:nvSpPr>
          <p:spPr bwMode="auto">
            <a:xfrm>
              <a:off x="2160" y="2304"/>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1453" name="AutoShape 13"/>
            <p:cNvSpPr>
              <a:spLocks noChangeArrowheads="1"/>
            </p:cNvSpPr>
            <p:nvPr/>
          </p:nvSpPr>
          <p:spPr bwMode="auto">
            <a:xfrm>
              <a:off x="2256" y="1392"/>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1454" name="AutoShape 14"/>
            <p:cNvSpPr>
              <a:spLocks noChangeArrowheads="1"/>
            </p:cNvSpPr>
            <p:nvPr/>
          </p:nvSpPr>
          <p:spPr bwMode="auto">
            <a:xfrm>
              <a:off x="2784" y="1296"/>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1455" name="AutoShape 15"/>
            <p:cNvSpPr>
              <a:spLocks noChangeArrowheads="1"/>
            </p:cNvSpPr>
            <p:nvPr/>
          </p:nvSpPr>
          <p:spPr bwMode="auto">
            <a:xfrm>
              <a:off x="2496" y="2640"/>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1456" name="AutoShape 16"/>
            <p:cNvSpPr>
              <a:spLocks noChangeArrowheads="1"/>
            </p:cNvSpPr>
            <p:nvPr/>
          </p:nvSpPr>
          <p:spPr bwMode="auto">
            <a:xfrm>
              <a:off x="2880" y="2400"/>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1457" name="AutoShape 17"/>
            <p:cNvSpPr>
              <a:spLocks noChangeArrowheads="1"/>
            </p:cNvSpPr>
            <p:nvPr/>
          </p:nvSpPr>
          <p:spPr bwMode="auto">
            <a:xfrm>
              <a:off x="2064" y="1920"/>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1458" name="AutoShape 18"/>
            <p:cNvSpPr>
              <a:spLocks noChangeArrowheads="1"/>
            </p:cNvSpPr>
            <p:nvPr/>
          </p:nvSpPr>
          <p:spPr bwMode="auto">
            <a:xfrm>
              <a:off x="2448" y="1296"/>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1459" name="AutoShape 19"/>
            <p:cNvSpPr>
              <a:spLocks noChangeArrowheads="1"/>
            </p:cNvSpPr>
            <p:nvPr/>
          </p:nvSpPr>
          <p:spPr bwMode="auto">
            <a:xfrm>
              <a:off x="1968" y="2160"/>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1460" name="AutoShape 20"/>
            <p:cNvSpPr>
              <a:spLocks noChangeArrowheads="1"/>
            </p:cNvSpPr>
            <p:nvPr/>
          </p:nvSpPr>
          <p:spPr bwMode="auto">
            <a:xfrm>
              <a:off x="2016" y="1488"/>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1461" name="AutoShape 21"/>
            <p:cNvSpPr>
              <a:spLocks noChangeArrowheads="1"/>
            </p:cNvSpPr>
            <p:nvPr/>
          </p:nvSpPr>
          <p:spPr bwMode="auto">
            <a:xfrm>
              <a:off x="3216" y="2304"/>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1462" name="AutoShape 22"/>
            <p:cNvSpPr>
              <a:spLocks noChangeArrowheads="1"/>
            </p:cNvSpPr>
            <p:nvPr/>
          </p:nvSpPr>
          <p:spPr bwMode="auto">
            <a:xfrm>
              <a:off x="3072" y="2544"/>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1463" name="AutoShape 23"/>
            <p:cNvSpPr>
              <a:spLocks noChangeArrowheads="1"/>
            </p:cNvSpPr>
            <p:nvPr/>
          </p:nvSpPr>
          <p:spPr bwMode="auto">
            <a:xfrm>
              <a:off x="2160" y="2496"/>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1464" name="AutoShape 24"/>
            <p:cNvSpPr>
              <a:spLocks noChangeArrowheads="1"/>
            </p:cNvSpPr>
            <p:nvPr/>
          </p:nvSpPr>
          <p:spPr bwMode="auto">
            <a:xfrm>
              <a:off x="2688" y="1152"/>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1465" name="AutoShape 25"/>
            <p:cNvSpPr>
              <a:spLocks noChangeArrowheads="1"/>
            </p:cNvSpPr>
            <p:nvPr/>
          </p:nvSpPr>
          <p:spPr bwMode="auto">
            <a:xfrm>
              <a:off x="3312" y="1824"/>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1466" name="AutoShape 26"/>
            <p:cNvSpPr>
              <a:spLocks noChangeArrowheads="1"/>
            </p:cNvSpPr>
            <p:nvPr/>
          </p:nvSpPr>
          <p:spPr bwMode="auto">
            <a:xfrm>
              <a:off x="3360" y="2160"/>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1467" name="AutoShape 27"/>
            <p:cNvSpPr>
              <a:spLocks noChangeArrowheads="1"/>
            </p:cNvSpPr>
            <p:nvPr/>
          </p:nvSpPr>
          <p:spPr bwMode="auto">
            <a:xfrm>
              <a:off x="2736" y="2448"/>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1468" name="AutoShape 28"/>
            <p:cNvSpPr>
              <a:spLocks noChangeArrowheads="1"/>
            </p:cNvSpPr>
            <p:nvPr/>
          </p:nvSpPr>
          <p:spPr bwMode="auto">
            <a:xfrm>
              <a:off x="1920" y="1776"/>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1469" name="AutoShape 29"/>
            <p:cNvSpPr>
              <a:spLocks noChangeArrowheads="1"/>
            </p:cNvSpPr>
            <p:nvPr/>
          </p:nvSpPr>
          <p:spPr bwMode="auto">
            <a:xfrm>
              <a:off x="2448" y="1200"/>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1470" name="AutoShape 30"/>
            <p:cNvSpPr>
              <a:spLocks noChangeArrowheads="1"/>
            </p:cNvSpPr>
            <p:nvPr/>
          </p:nvSpPr>
          <p:spPr bwMode="auto">
            <a:xfrm>
              <a:off x="2640" y="1392"/>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1471" name="AutoShape 31"/>
            <p:cNvSpPr>
              <a:spLocks noChangeArrowheads="1"/>
            </p:cNvSpPr>
            <p:nvPr/>
          </p:nvSpPr>
          <p:spPr bwMode="auto">
            <a:xfrm>
              <a:off x="2160" y="2112"/>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1472" name="AutoShape 32"/>
            <p:cNvSpPr>
              <a:spLocks noChangeArrowheads="1"/>
            </p:cNvSpPr>
            <p:nvPr/>
          </p:nvSpPr>
          <p:spPr bwMode="auto">
            <a:xfrm>
              <a:off x="2304" y="2448"/>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61473" name="AutoShape 33"/>
          <p:cNvSpPr>
            <a:spLocks noChangeArrowheads="1"/>
          </p:cNvSpPr>
          <p:nvPr/>
        </p:nvSpPr>
        <p:spPr bwMode="auto">
          <a:xfrm>
            <a:off x="2819400" y="1676400"/>
            <a:ext cx="2895600" cy="2743200"/>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rgbClr val="FFCC00">
              <a:alpha val="50000"/>
            </a:srgbClr>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1474" name="Oval 34"/>
          <p:cNvSpPr>
            <a:spLocks noChangeArrowheads="1"/>
          </p:cNvSpPr>
          <p:nvPr/>
        </p:nvSpPr>
        <p:spPr bwMode="auto">
          <a:xfrm>
            <a:off x="3543300" y="2362200"/>
            <a:ext cx="1447800" cy="1371600"/>
          </a:xfrm>
          <a:prstGeom prst="ellipse">
            <a:avLst/>
          </a:prstGeom>
          <a:gradFill rotWithShape="0">
            <a:gsLst>
              <a:gs pos="0">
                <a:srgbClr val="FFFFFF"/>
              </a:gs>
              <a:gs pos="100000">
                <a:schemeClr val="accent2"/>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nvGrpSpPr>
          <p:cNvPr id="61475" name="Group 35"/>
          <p:cNvGrpSpPr>
            <a:grpSpLocks/>
          </p:cNvGrpSpPr>
          <p:nvPr/>
        </p:nvGrpSpPr>
        <p:grpSpPr bwMode="auto">
          <a:xfrm>
            <a:off x="2743200" y="1600200"/>
            <a:ext cx="3048000" cy="2895600"/>
            <a:chOff x="1728" y="1008"/>
            <a:chExt cx="1920" cy="1824"/>
          </a:xfrm>
        </p:grpSpPr>
        <p:sp>
          <p:nvSpPr>
            <p:cNvPr id="61476" name="AutoShape 36"/>
            <p:cNvSpPr>
              <a:spLocks noChangeArrowheads="1"/>
            </p:cNvSpPr>
            <p:nvPr/>
          </p:nvSpPr>
          <p:spPr bwMode="auto">
            <a:xfrm>
              <a:off x="3504" y="2304"/>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1477" name="AutoShape 37"/>
            <p:cNvSpPr>
              <a:spLocks noChangeArrowheads="1"/>
            </p:cNvSpPr>
            <p:nvPr/>
          </p:nvSpPr>
          <p:spPr bwMode="auto">
            <a:xfrm>
              <a:off x="3600" y="1968"/>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1478" name="AutoShape 38"/>
            <p:cNvSpPr>
              <a:spLocks noChangeArrowheads="1"/>
            </p:cNvSpPr>
            <p:nvPr/>
          </p:nvSpPr>
          <p:spPr bwMode="auto">
            <a:xfrm>
              <a:off x="3264" y="1200"/>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1479" name="AutoShape 39"/>
            <p:cNvSpPr>
              <a:spLocks noChangeArrowheads="1"/>
            </p:cNvSpPr>
            <p:nvPr/>
          </p:nvSpPr>
          <p:spPr bwMode="auto">
            <a:xfrm>
              <a:off x="3504" y="1488"/>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1480" name="AutoShape 40"/>
            <p:cNvSpPr>
              <a:spLocks noChangeArrowheads="1"/>
            </p:cNvSpPr>
            <p:nvPr/>
          </p:nvSpPr>
          <p:spPr bwMode="auto">
            <a:xfrm>
              <a:off x="2880" y="2784"/>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1481" name="AutoShape 41"/>
            <p:cNvSpPr>
              <a:spLocks noChangeArrowheads="1"/>
            </p:cNvSpPr>
            <p:nvPr/>
          </p:nvSpPr>
          <p:spPr bwMode="auto">
            <a:xfrm>
              <a:off x="2544" y="1008"/>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1482" name="AutoShape 42"/>
            <p:cNvSpPr>
              <a:spLocks noChangeArrowheads="1"/>
            </p:cNvSpPr>
            <p:nvPr/>
          </p:nvSpPr>
          <p:spPr bwMode="auto">
            <a:xfrm>
              <a:off x="2208" y="2688"/>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1483" name="AutoShape 43"/>
            <p:cNvSpPr>
              <a:spLocks noChangeArrowheads="1"/>
            </p:cNvSpPr>
            <p:nvPr/>
          </p:nvSpPr>
          <p:spPr bwMode="auto">
            <a:xfrm>
              <a:off x="1728" y="1872"/>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1484" name="AutoShape 44"/>
            <p:cNvSpPr>
              <a:spLocks noChangeArrowheads="1"/>
            </p:cNvSpPr>
            <p:nvPr/>
          </p:nvSpPr>
          <p:spPr bwMode="auto">
            <a:xfrm>
              <a:off x="2064" y="1200"/>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aphicFrame>
        <p:nvGraphicFramePr>
          <p:cNvPr id="61485" name="Object 45"/>
          <p:cNvGraphicFramePr>
            <a:graphicFrameLocks noChangeAspect="1"/>
          </p:cNvGraphicFramePr>
          <p:nvPr/>
        </p:nvGraphicFramePr>
        <p:xfrm>
          <a:off x="457200" y="990600"/>
          <a:ext cx="2667000" cy="1808163"/>
        </p:xfrm>
        <a:graphic>
          <a:graphicData uri="http://schemas.openxmlformats.org/presentationml/2006/ole">
            <mc:AlternateContent xmlns:mc="http://schemas.openxmlformats.org/markup-compatibility/2006">
              <mc:Choice xmlns:v="urn:schemas-microsoft-com:vml" Requires="v">
                <p:oleObj spid="_x0000_s1026" r:id="rId4" imgW="4164120" imgH="2829240" progId="">
                  <p:embed/>
                </p:oleObj>
              </mc:Choice>
              <mc:Fallback>
                <p:oleObj r:id="rId4" imgW="4164120" imgH="2829240" progId="">
                  <p:embed/>
                  <p:pic>
                    <p:nvPicPr>
                      <p:cNvPr id="61485" name="Object 4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57200" y="990600"/>
                        <a:ext cx="2667000" cy="18081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61486" name="Text Box 46"/>
          <p:cNvSpPr txBox="1">
            <a:spLocks noChangeArrowheads="1"/>
          </p:cNvSpPr>
          <p:nvPr/>
        </p:nvSpPr>
        <p:spPr bwMode="auto">
          <a:xfrm>
            <a:off x="1828800" y="4953000"/>
            <a:ext cx="533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de-DE" sz="2400"/>
              <a:t>Mosquito exposed to insecticide</a:t>
            </a:r>
            <a:endParaRPr lang="en-GB" sz="2400"/>
          </a:p>
        </p:txBody>
      </p:sp>
      <p:sp>
        <p:nvSpPr>
          <p:cNvPr id="61487" name="Text Box 47"/>
          <p:cNvSpPr txBox="1">
            <a:spLocks noChangeArrowheads="1"/>
          </p:cNvSpPr>
          <p:nvPr/>
        </p:nvSpPr>
        <p:spPr bwMode="auto">
          <a:xfrm>
            <a:off x="762000" y="228600"/>
            <a:ext cx="7772400" cy="549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de-DE" sz="3000" b="1" dirty="0">
                <a:solidFill>
                  <a:srgbClr val="CC0000"/>
                </a:solidFill>
              </a:rPr>
              <a:t>The working principle of polyester LLIN</a:t>
            </a:r>
            <a:endParaRPr lang="en-GB" sz="3000" b="1" dirty="0">
              <a:solidFill>
                <a:srgbClr val="CC0000"/>
              </a:solidFill>
            </a:endParaRPr>
          </a:p>
        </p:txBody>
      </p:sp>
    </p:spTree>
    <p:extLst>
      <p:ext uri="{BB962C8B-B14F-4D97-AF65-F5344CB8AC3E}">
        <p14:creationId xmlns:p14="http://schemas.microsoft.com/office/powerpoint/2010/main" val="110549264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descr="Zig zag"/>
          <p:cNvSpPr>
            <a:spLocks noChangeArrowheads="1"/>
          </p:cNvSpPr>
          <p:nvPr/>
        </p:nvSpPr>
        <p:spPr bwMode="auto">
          <a:xfrm>
            <a:off x="1447800" y="685800"/>
            <a:ext cx="5638800" cy="5562600"/>
          </a:xfrm>
          <a:prstGeom prst="rect">
            <a:avLst/>
          </a:prstGeom>
          <a:pattFill prst="zigZag">
            <a:fgClr>
              <a:schemeClr val="accent2"/>
            </a:fgClr>
            <a:bgClr>
              <a:schemeClr val="bg1"/>
            </a:bgClr>
          </a:patt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2467" name="Rectangle 3"/>
          <p:cNvSpPr>
            <a:spLocks noChangeArrowheads="1"/>
          </p:cNvSpPr>
          <p:nvPr/>
        </p:nvSpPr>
        <p:spPr bwMode="auto">
          <a:xfrm>
            <a:off x="1447800" y="685800"/>
            <a:ext cx="5638800" cy="5562600"/>
          </a:xfrm>
          <a:prstGeom prst="rect">
            <a:avLst/>
          </a:prstGeom>
          <a:noFill/>
          <a:ln w="508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nvGrpSpPr>
          <p:cNvPr id="62468" name="Group 4"/>
          <p:cNvGrpSpPr>
            <a:grpSpLocks/>
          </p:cNvGrpSpPr>
          <p:nvPr/>
        </p:nvGrpSpPr>
        <p:grpSpPr bwMode="auto">
          <a:xfrm>
            <a:off x="2819400" y="1676400"/>
            <a:ext cx="2895600" cy="2743200"/>
            <a:chOff x="1776" y="1056"/>
            <a:chExt cx="1824" cy="1728"/>
          </a:xfrm>
        </p:grpSpPr>
        <p:grpSp>
          <p:nvGrpSpPr>
            <p:cNvPr id="62469" name="Group 5"/>
            <p:cNvGrpSpPr>
              <a:grpSpLocks/>
            </p:cNvGrpSpPr>
            <p:nvPr/>
          </p:nvGrpSpPr>
          <p:grpSpPr bwMode="auto">
            <a:xfrm>
              <a:off x="1920" y="1152"/>
              <a:ext cx="1536" cy="1536"/>
              <a:chOff x="1920" y="1152"/>
              <a:chExt cx="1536" cy="1536"/>
            </a:xfrm>
          </p:grpSpPr>
          <p:sp>
            <p:nvSpPr>
              <p:cNvPr id="62470" name="AutoShape 6"/>
              <p:cNvSpPr>
                <a:spLocks noChangeArrowheads="1"/>
              </p:cNvSpPr>
              <p:nvPr/>
            </p:nvSpPr>
            <p:spPr bwMode="auto">
              <a:xfrm>
                <a:off x="3264" y="2064"/>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2471" name="AutoShape 7"/>
              <p:cNvSpPr>
                <a:spLocks noChangeArrowheads="1"/>
              </p:cNvSpPr>
              <p:nvPr/>
            </p:nvSpPr>
            <p:spPr bwMode="auto">
              <a:xfrm>
                <a:off x="3120" y="1536"/>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2472" name="AutoShape 8"/>
              <p:cNvSpPr>
                <a:spLocks noChangeArrowheads="1"/>
              </p:cNvSpPr>
              <p:nvPr/>
            </p:nvSpPr>
            <p:spPr bwMode="auto">
              <a:xfrm>
                <a:off x="3408" y="1728"/>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2473" name="AutoShape 9"/>
              <p:cNvSpPr>
                <a:spLocks noChangeArrowheads="1"/>
              </p:cNvSpPr>
              <p:nvPr/>
            </p:nvSpPr>
            <p:spPr bwMode="auto">
              <a:xfrm>
                <a:off x="3072" y="2352"/>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2474" name="AutoShape 10"/>
              <p:cNvSpPr>
                <a:spLocks noChangeArrowheads="1"/>
              </p:cNvSpPr>
              <p:nvPr/>
            </p:nvSpPr>
            <p:spPr bwMode="auto">
              <a:xfrm>
                <a:off x="2976" y="1344"/>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2475" name="AutoShape 11"/>
              <p:cNvSpPr>
                <a:spLocks noChangeArrowheads="1"/>
              </p:cNvSpPr>
              <p:nvPr/>
            </p:nvSpPr>
            <p:spPr bwMode="auto">
              <a:xfrm>
                <a:off x="2112" y="1680"/>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2476" name="AutoShape 12"/>
              <p:cNvSpPr>
                <a:spLocks noChangeArrowheads="1"/>
              </p:cNvSpPr>
              <p:nvPr/>
            </p:nvSpPr>
            <p:spPr bwMode="auto">
              <a:xfrm>
                <a:off x="3216" y="1440"/>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2477" name="AutoShape 13"/>
              <p:cNvSpPr>
                <a:spLocks noChangeArrowheads="1"/>
              </p:cNvSpPr>
              <p:nvPr/>
            </p:nvSpPr>
            <p:spPr bwMode="auto">
              <a:xfrm>
                <a:off x="2832" y="2592"/>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2478" name="AutoShape 14"/>
              <p:cNvSpPr>
                <a:spLocks noChangeArrowheads="1"/>
              </p:cNvSpPr>
              <p:nvPr/>
            </p:nvSpPr>
            <p:spPr bwMode="auto">
              <a:xfrm>
                <a:off x="2448" y="2448"/>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2479" name="AutoShape 15"/>
              <p:cNvSpPr>
                <a:spLocks noChangeArrowheads="1"/>
              </p:cNvSpPr>
              <p:nvPr/>
            </p:nvSpPr>
            <p:spPr bwMode="auto">
              <a:xfrm>
                <a:off x="2160" y="2304"/>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2480" name="AutoShape 16"/>
              <p:cNvSpPr>
                <a:spLocks noChangeArrowheads="1"/>
              </p:cNvSpPr>
              <p:nvPr/>
            </p:nvSpPr>
            <p:spPr bwMode="auto">
              <a:xfrm>
                <a:off x="2256" y="1392"/>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2481" name="AutoShape 17"/>
              <p:cNvSpPr>
                <a:spLocks noChangeArrowheads="1"/>
              </p:cNvSpPr>
              <p:nvPr/>
            </p:nvSpPr>
            <p:spPr bwMode="auto">
              <a:xfrm>
                <a:off x="2784" y="1296"/>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2482" name="AutoShape 18"/>
              <p:cNvSpPr>
                <a:spLocks noChangeArrowheads="1"/>
              </p:cNvSpPr>
              <p:nvPr/>
            </p:nvSpPr>
            <p:spPr bwMode="auto">
              <a:xfrm>
                <a:off x="2496" y="2640"/>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2483" name="AutoShape 19"/>
              <p:cNvSpPr>
                <a:spLocks noChangeArrowheads="1"/>
              </p:cNvSpPr>
              <p:nvPr/>
            </p:nvSpPr>
            <p:spPr bwMode="auto">
              <a:xfrm>
                <a:off x="2880" y="2400"/>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2484" name="AutoShape 20"/>
              <p:cNvSpPr>
                <a:spLocks noChangeArrowheads="1"/>
              </p:cNvSpPr>
              <p:nvPr/>
            </p:nvSpPr>
            <p:spPr bwMode="auto">
              <a:xfrm>
                <a:off x="2064" y="1920"/>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2485" name="AutoShape 21"/>
              <p:cNvSpPr>
                <a:spLocks noChangeArrowheads="1"/>
              </p:cNvSpPr>
              <p:nvPr/>
            </p:nvSpPr>
            <p:spPr bwMode="auto">
              <a:xfrm>
                <a:off x="2448" y="1296"/>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2486" name="AutoShape 22"/>
              <p:cNvSpPr>
                <a:spLocks noChangeArrowheads="1"/>
              </p:cNvSpPr>
              <p:nvPr/>
            </p:nvSpPr>
            <p:spPr bwMode="auto">
              <a:xfrm>
                <a:off x="1968" y="2160"/>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2487" name="AutoShape 23"/>
              <p:cNvSpPr>
                <a:spLocks noChangeArrowheads="1"/>
              </p:cNvSpPr>
              <p:nvPr/>
            </p:nvSpPr>
            <p:spPr bwMode="auto">
              <a:xfrm>
                <a:off x="2016" y="1488"/>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2488" name="AutoShape 24"/>
              <p:cNvSpPr>
                <a:spLocks noChangeArrowheads="1"/>
              </p:cNvSpPr>
              <p:nvPr/>
            </p:nvSpPr>
            <p:spPr bwMode="auto">
              <a:xfrm>
                <a:off x="3216" y="2304"/>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2489" name="AutoShape 25"/>
              <p:cNvSpPr>
                <a:spLocks noChangeArrowheads="1"/>
              </p:cNvSpPr>
              <p:nvPr/>
            </p:nvSpPr>
            <p:spPr bwMode="auto">
              <a:xfrm>
                <a:off x="3072" y="2544"/>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2490" name="AutoShape 26"/>
              <p:cNvSpPr>
                <a:spLocks noChangeArrowheads="1"/>
              </p:cNvSpPr>
              <p:nvPr/>
            </p:nvSpPr>
            <p:spPr bwMode="auto">
              <a:xfrm>
                <a:off x="2160" y="2496"/>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2491" name="AutoShape 27"/>
              <p:cNvSpPr>
                <a:spLocks noChangeArrowheads="1"/>
              </p:cNvSpPr>
              <p:nvPr/>
            </p:nvSpPr>
            <p:spPr bwMode="auto">
              <a:xfrm>
                <a:off x="2688" y="1152"/>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2492" name="AutoShape 28"/>
              <p:cNvSpPr>
                <a:spLocks noChangeArrowheads="1"/>
              </p:cNvSpPr>
              <p:nvPr/>
            </p:nvSpPr>
            <p:spPr bwMode="auto">
              <a:xfrm>
                <a:off x="3312" y="1824"/>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2493" name="AutoShape 29"/>
              <p:cNvSpPr>
                <a:spLocks noChangeArrowheads="1"/>
              </p:cNvSpPr>
              <p:nvPr/>
            </p:nvSpPr>
            <p:spPr bwMode="auto">
              <a:xfrm>
                <a:off x="3360" y="2160"/>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2494" name="AutoShape 30"/>
              <p:cNvSpPr>
                <a:spLocks noChangeArrowheads="1"/>
              </p:cNvSpPr>
              <p:nvPr/>
            </p:nvSpPr>
            <p:spPr bwMode="auto">
              <a:xfrm>
                <a:off x="2736" y="2448"/>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2495" name="AutoShape 31"/>
              <p:cNvSpPr>
                <a:spLocks noChangeArrowheads="1"/>
              </p:cNvSpPr>
              <p:nvPr/>
            </p:nvSpPr>
            <p:spPr bwMode="auto">
              <a:xfrm>
                <a:off x="1920" y="1776"/>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2496" name="AutoShape 32"/>
              <p:cNvSpPr>
                <a:spLocks noChangeArrowheads="1"/>
              </p:cNvSpPr>
              <p:nvPr/>
            </p:nvSpPr>
            <p:spPr bwMode="auto">
              <a:xfrm>
                <a:off x="2448" y="1200"/>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2497" name="AutoShape 33"/>
              <p:cNvSpPr>
                <a:spLocks noChangeArrowheads="1"/>
              </p:cNvSpPr>
              <p:nvPr/>
            </p:nvSpPr>
            <p:spPr bwMode="auto">
              <a:xfrm>
                <a:off x="2640" y="1392"/>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2498" name="AutoShape 34"/>
              <p:cNvSpPr>
                <a:spLocks noChangeArrowheads="1"/>
              </p:cNvSpPr>
              <p:nvPr/>
            </p:nvSpPr>
            <p:spPr bwMode="auto">
              <a:xfrm>
                <a:off x="2160" y="2112"/>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2499" name="AutoShape 35"/>
              <p:cNvSpPr>
                <a:spLocks noChangeArrowheads="1"/>
              </p:cNvSpPr>
              <p:nvPr/>
            </p:nvSpPr>
            <p:spPr bwMode="auto">
              <a:xfrm>
                <a:off x="2304" y="2448"/>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62500" name="AutoShape 36"/>
            <p:cNvSpPr>
              <a:spLocks noChangeArrowheads="1"/>
            </p:cNvSpPr>
            <p:nvPr/>
          </p:nvSpPr>
          <p:spPr bwMode="auto">
            <a:xfrm>
              <a:off x="1776" y="1056"/>
              <a:ext cx="1824" cy="1728"/>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rgbClr val="FFCC00">
                <a:alpha val="50000"/>
              </a:srgbClr>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2501" name="Oval 37"/>
            <p:cNvSpPr>
              <a:spLocks noChangeArrowheads="1"/>
            </p:cNvSpPr>
            <p:nvPr/>
          </p:nvSpPr>
          <p:spPr bwMode="auto">
            <a:xfrm>
              <a:off x="2232" y="1488"/>
              <a:ext cx="912" cy="864"/>
            </a:xfrm>
            <a:prstGeom prst="ellipse">
              <a:avLst/>
            </a:prstGeom>
            <a:gradFill rotWithShape="0">
              <a:gsLst>
                <a:gs pos="0">
                  <a:srgbClr val="FFFFFF"/>
                </a:gs>
                <a:gs pos="100000">
                  <a:schemeClr val="accent2"/>
                </a:gs>
              </a:gsLst>
              <a:path path="shape">
                <a:fillToRect l="50000" t="50000" r="50000" b="50000"/>
              </a:path>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grpSp>
        <p:nvGrpSpPr>
          <p:cNvPr id="62502" name="Group 38"/>
          <p:cNvGrpSpPr>
            <a:grpSpLocks/>
          </p:cNvGrpSpPr>
          <p:nvPr/>
        </p:nvGrpSpPr>
        <p:grpSpPr bwMode="auto">
          <a:xfrm>
            <a:off x="2743200" y="1600200"/>
            <a:ext cx="3048000" cy="2895600"/>
            <a:chOff x="1728" y="1008"/>
            <a:chExt cx="1920" cy="1824"/>
          </a:xfrm>
        </p:grpSpPr>
        <p:sp>
          <p:nvSpPr>
            <p:cNvPr id="62503" name="AutoShape 39"/>
            <p:cNvSpPr>
              <a:spLocks noChangeArrowheads="1"/>
            </p:cNvSpPr>
            <p:nvPr/>
          </p:nvSpPr>
          <p:spPr bwMode="auto">
            <a:xfrm>
              <a:off x="3504" y="2304"/>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2504" name="AutoShape 40"/>
            <p:cNvSpPr>
              <a:spLocks noChangeArrowheads="1"/>
            </p:cNvSpPr>
            <p:nvPr/>
          </p:nvSpPr>
          <p:spPr bwMode="auto">
            <a:xfrm>
              <a:off x="3600" y="1968"/>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2505" name="AutoShape 41"/>
            <p:cNvSpPr>
              <a:spLocks noChangeArrowheads="1"/>
            </p:cNvSpPr>
            <p:nvPr/>
          </p:nvSpPr>
          <p:spPr bwMode="auto">
            <a:xfrm>
              <a:off x="3264" y="1200"/>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2506" name="AutoShape 42"/>
            <p:cNvSpPr>
              <a:spLocks noChangeArrowheads="1"/>
            </p:cNvSpPr>
            <p:nvPr/>
          </p:nvSpPr>
          <p:spPr bwMode="auto">
            <a:xfrm>
              <a:off x="3504" y="1488"/>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2507" name="AutoShape 43"/>
            <p:cNvSpPr>
              <a:spLocks noChangeArrowheads="1"/>
            </p:cNvSpPr>
            <p:nvPr/>
          </p:nvSpPr>
          <p:spPr bwMode="auto">
            <a:xfrm>
              <a:off x="2880" y="2784"/>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2508" name="AutoShape 44"/>
            <p:cNvSpPr>
              <a:spLocks noChangeArrowheads="1"/>
            </p:cNvSpPr>
            <p:nvPr/>
          </p:nvSpPr>
          <p:spPr bwMode="auto">
            <a:xfrm>
              <a:off x="2544" y="1008"/>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2509" name="AutoShape 45"/>
            <p:cNvSpPr>
              <a:spLocks noChangeArrowheads="1"/>
            </p:cNvSpPr>
            <p:nvPr/>
          </p:nvSpPr>
          <p:spPr bwMode="auto">
            <a:xfrm>
              <a:off x="2208" y="2688"/>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2510" name="AutoShape 46"/>
            <p:cNvSpPr>
              <a:spLocks noChangeArrowheads="1"/>
            </p:cNvSpPr>
            <p:nvPr/>
          </p:nvSpPr>
          <p:spPr bwMode="auto">
            <a:xfrm>
              <a:off x="1728" y="1872"/>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2511" name="AutoShape 47"/>
            <p:cNvSpPr>
              <a:spLocks noChangeArrowheads="1"/>
            </p:cNvSpPr>
            <p:nvPr/>
          </p:nvSpPr>
          <p:spPr bwMode="auto">
            <a:xfrm>
              <a:off x="2064" y="1200"/>
              <a:ext cx="48" cy="48"/>
            </a:xfrm>
            <a:prstGeom prst="cube">
              <a:avLst>
                <a:gd name="adj" fmla="val 25000"/>
              </a:avLst>
            </a:prstGeom>
            <a:solidFill>
              <a:srgbClr val="FF00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62512" name="Text Box 48"/>
          <p:cNvSpPr txBox="1">
            <a:spLocks noChangeArrowheads="1"/>
          </p:cNvSpPr>
          <p:nvPr/>
        </p:nvSpPr>
        <p:spPr bwMode="auto">
          <a:xfrm>
            <a:off x="1828800" y="228600"/>
            <a:ext cx="54102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de-DE" sz="2400">
                <a:solidFill>
                  <a:srgbClr val="CC0000"/>
                </a:solidFill>
              </a:rPr>
              <a:t>Insecticide lost through washing</a:t>
            </a:r>
            <a:endParaRPr lang="en-GB" sz="2400">
              <a:solidFill>
                <a:srgbClr val="CC0000"/>
              </a:solidFill>
            </a:endParaRPr>
          </a:p>
        </p:txBody>
      </p:sp>
    </p:spTree>
    <p:extLst>
      <p:ext uri="{BB962C8B-B14F-4D97-AF65-F5344CB8AC3E}">
        <p14:creationId xmlns:p14="http://schemas.microsoft.com/office/powerpoint/2010/main" val="3385938320"/>
      </p:ext>
    </p:extLst>
  </p:cSld>
  <p:clrMapOvr>
    <a:masterClrMapping/>
  </p:clrMapOvr>
  <p:transition advClick="0" advTm="0"/>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62467"/>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22" presetClass="entr" presetSubtype="4" fill="hold" grpId="0" nodeType="clickEffect">
                                  <p:stCondLst>
                                    <p:cond delay="0"/>
                                  </p:stCondLst>
                                  <p:childTnLst>
                                    <p:set>
                                      <p:cBhvr>
                                        <p:cTn id="10" dur="1" fill="hold">
                                          <p:stCondLst>
                                            <p:cond delay="0"/>
                                          </p:stCondLst>
                                        </p:cTn>
                                        <p:tgtEl>
                                          <p:spTgt spid="62466"/>
                                        </p:tgtEl>
                                        <p:attrNameLst>
                                          <p:attrName>style.visibility</p:attrName>
                                        </p:attrNameLst>
                                      </p:cBhvr>
                                      <p:to>
                                        <p:strVal val="visible"/>
                                      </p:to>
                                    </p:set>
                                    <p:animEffect transition="in" filter="wipe(down)">
                                      <p:cBhvr>
                                        <p:cTn id="11" dur="500"/>
                                        <p:tgtEl>
                                          <p:spTgt spid="624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466" grpId="0" animBg="1"/>
      <p:bldP spid="62467" grpId="0" animBg="1"/>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FFFF99"/>
        </a:solidFill>
        <a:ln w="25400" cap="flat" cmpd="sng" algn="ctr">
          <a:solidFill>
            <a:srgbClr val="FF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US" sz="1800" b="0"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solidFill>
          <a:srgbClr val="FFFF99"/>
        </a:solidFill>
        <a:ln w="25400" cap="flat" cmpd="sng" algn="ctr">
          <a:solidFill>
            <a:srgbClr val="FF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spAutoFit/>
      </a:bodyPr>
      <a:lstStyle>
        <a:defPPr marL="0" marR="0" indent="0" algn="l" defTabSz="914400" rtl="0" eaLnBrk="1" fontAlgn="base" latinLnBrk="0" hangingPunct="1">
          <a:lnSpc>
            <a:spcPct val="100000"/>
          </a:lnSpc>
          <a:spcBef>
            <a:spcPct val="50000"/>
          </a:spcBef>
          <a:spcAft>
            <a:spcPct val="0"/>
          </a:spcAft>
          <a:buClrTx/>
          <a:buSzTx/>
          <a:buFontTx/>
          <a:buNone/>
          <a:tabLst/>
          <a:defRPr kumimoji="0" lang="en-US" sz="1800" b="0" i="0" u="none" strike="noStrike" cap="none" normalizeH="0" baseline="0" smtClean="0">
            <a:ln>
              <a:noFill/>
            </a:ln>
            <a:solidFill>
              <a:schemeClr val="tx1"/>
            </a:solidFill>
            <a:effectLst/>
            <a:latin typeface="Arial" pitchFamily="34"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8542CA9FA2906D49A87928E07A90BDE1" ma:contentTypeVersion="21" ma:contentTypeDescription="Create a new document." ma:contentTypeScope="" ma:versionID="31127b67fb1a5c47e7227c478b0e3e9e">
  <xsd:schema xmlns:xsd="http://www.w3.org/2001/XMLSchema" xmlns:xs="http://www.w3.org/2001/XMLSchema" xmlns:p="http://schemas.microsoft.com/office/2006/metadata/properties" xmlns:ns2="0bd7d161-68aa-4378-85c6-89c84e437c65" xmlns:ns3="6b9857c5-041e-4fc1-9d7d-8b03587acb27" xmlns:ns4="2b04e3bf-eb77-48e0-9993-e01b67b1c33a" targetNamespace="http://schemas.microsoft.com/office/2006/metadata/properties" ma:root="true" ma:fieldsID="23e7c49f4820a4d2ea64d6868ca5e24a" ns2:_="" ns3:_="" ns4:_="">
    <xsd:import namespace="0bd7d161-68aa-4378-85c6-89c84e437c65"/>
    <xsd:import namespace="6b9857c5-041e-4fc1-9d7d-8b03587acb27"/>
    <xsd:import namespace="2b04e3bf-eb77-48e0-9993-e01b67b1c33a"/>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DateTaken" minOccurs="0"/>
                <xsd:element ref="ns3:SharedWithUsers" minOccurs="0"/>
                <xsd:element ref="ns3:SharedWithDetails" minOccurs="0"/>
                <xsd:element ref="ns2:MediaServiceGenerationTime" minOccurs="0"/>
                <xsd:element ref="ns2:MediaServiceEventHashCode" minOccurs="0"/>
                <xsd:element ref="ns2:MediaServiceAutoKeyPoints" minOccurs="0"/>
                <xsd:element ref="ns2:MediaServiceKeyPoints" minOccurs="0"/>
                <xsd:element ref="ns2:MediaServiceLocation" minOccurs="0"/>
                <xsd:element ref="ns2:Type_x0020_l" minOccurs="0"/>
                <xsd:element ref="ns2:Status" minOccurs="0"/>
                <xsd:element ref="ns2:v9p6" minOccurs="0"/>
                <xsd:element ref="ns2:ddqa" minOccurs="0"/>
                <xsd:element ref="ns2:r7ph" minOccurs="0"/>
                <xsd:element ref="ns2:MediaLengthInSeconds" minOccurs="0"/>
                <xsd:element ref="ns2:lcf76f155ced4ddcb4097134ff3c332f" minOccurs="0"/>
                <xsd:element ref="ns4: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bd7d161-68aa-4378-85c6-89c84e437c6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AutoKeyPoints" ma:index="17" nillable="true" ma:displayName="MediaServiceAutoKeyPoints" ma:hidden="true" ma:internalName="MediaServiceAutoKeyPoints" ma:readOnly="true">
      <xsd:simpleType>
        <xsd:restriction base="dms:Note"/>
      </xsd:simpleType>
    </xsd:element>
    <xsd:element name="MediaServiceKeyPoints" ma:index="18" nillable="true" ma:displayName="KeyPoints" ma:internalName="MediaServiceKeyPoints" ma:readOnly="true">
      <xsd:simpleType>
        <xsd:restriction base="dms:Note">
          <xsd:maxLength value="255"/>
        </xsd:restriction>
      </xsd:simpleType>
    </xsd:element>
    <xsd:element name="MediaServiceLocation" ma:index="19" nillable="true" ma:displayName="Location" ma:internalName="MediaServiceLocation" ma:readOnly="true">
      <xsd:simpleType>
        <xsd:restriction base="dms:Text"/>
      </xsd:simpleType>
    </xsd:element>
    <xsd:element name="Type_x0020_l" ma:index="20" nillable="true" ma:displayName="Type" ma:description="Budget&#10;Consultant&#10;IRB&#10;Labor&#10;NXP/Equipment&#10;Subcontract&#10;Travel&#10;Waiver - Allowances&#10;Waiver - CDR/FSN&#10;Waiver - Increase" ma:internalName="Type_x0020_l">
      <xsd:simpleType>
        <xsd:restriction base="dms:Note">
          <xsd:maxLength value="255"/>
        </xsd:restriction>
      </xsd:simpleType>
    </xsd:element>
    <xsd:element name="Status" ma:index="21" nillable="true" ma:displayName="Status" ma:format="Dropdown" ma:internalName="Status">
      <xsd:simpleType>
        <xsd:restriction base="dms:Choice">
          <xsd:enumeration value="Preparing"/>
          <xsd:enumeration value="Pending"/>
          <xsd:enumeration value="Approved"/>
          <xsd:enumeration value="Denied"/>
          <xsd:enumeration value="Cancelled"/>
        </xsd:restriction>
      </xsd:simpleType>
    </xsd:element>
    <xsd:element name="v9p6" ma:index="22" nillable="true" ma:displayName="Date and Time" ma:internalName="v9p6">
      <xsd:simpleType>
        <xsd:restriction base="dms:DateTime"/>
      </xsd:simpleType>
    </xsd:element>
    <xsd:element name="ddqa" ma:index="23" nillable="true" ma:displayName="Request" ma:internalName="ddqa">
      <xsd:simpleType>
        <xsd:restriction base="dms:Text"/>
      </xsd:simpleType>
    </xsd:element>
    <xsd:element name="r7ph" ma:index="24" nillable="true" ma:displayName="Employee or Consultant Name" ma:internalName="r7ph">
      <xsd:simpleType>
        <xsd:restriction base="dms:Text"/>
      </xsd:simpleType>
    </xsd:element>
    <xsd:element name="MediaLengthInSeconds" ma:index="25" nillable="true" ma:displayName="MediaLengthInSeconds" ma:hidden="true" ma:internalName="MediaLengthInSeconds" ma:readOnly="true">
      <xsd:simpleType>
        <xsd:restriction base="dms:Unknown"/>
      </xsd:simpleType>
    </xsd:element>
    <xsd:element name="lcf76f155ced4ddcb4097134ff3c332f" ma:index="27" nillable="true" ma:taxonomy="true" ma:internalName="lcf76f155ced4ddcb4097134ff3c332f" ma:taxonomyFieldName="MediaServiceImageTags" ma:displayName="Image Tags" ma:readOnly="false" ma:fieldId="{5cf76f15-5ced-4ddc-b409-7134ff3c332f}" ma:taxonomyMulti="true" ma:sspId="5be66e25-6253-4f8b-9755-5684a1ad782e"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6b9857c5-041e-4fc1-9d7d-8b03587acb27" elementFormDefault="qualified">
    <xsd:import namespace="http://schemas.microsoft.com/office/2006/documentManagement/types"/>
    <xsd:import namespace="http://schemas.microsoft.com/office/infopath/2007/PartnerControls"/>
    <xsd:element name="SharedWithUsers" ma:index="13"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4"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2b04e3bf-eb77-48e0-9993-e01b67b1c33a" elementFormDefault="qualified">
    <xsd:import namespace="http://schemas.microsoft.com/office/2006/documentManagement/types"/>
    <xsd:import namespace="http://schemas.microsoft.com/office/infopath/2007/PartnerControls"/>
    <xsd:element name="TaxCatchAll" ma:index="28" nillable="true" ma:displayName="Taxonomy Catch All Column" ma:hidden="true" ma:list="{5b085eb6-aa09-4d8e-acda-07d90d1c8499}" ma:internalName="TaxCatchAll" ma:showField="CatchAllData" ma:web="6b9857c5-041e-4fc1-9d7d-8b03587acb27">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v9p6 xmlns="0bd7d161-68aa-4378-85c6-89c84e437c65" xsi:nil="true"/>
    <Status xmlns="0bd7d161-68aa-4378-85c6-89c84e437c65" xsi:nil="true"/>
    <Type_x0020_l xmlns="0bd7d161-68aa-4378-85c6-89c84e437c65" xsi:nil="true"/>
    <r7ph xmlns="0bd7d161-68aa-4378-85c6-89c84e437c65" xsi:nil="true"/>
    <ddqa xmlns="0bd7d161-68aa-4378-85c6-89c84e437c65" xsi:nil="true"/>
    <lcf76f155ced4ddcb4097134ff3c332f xmlns="0bd7d161-68aa-4378-85c6-89c84e437c65">
      <Terms xmlns="http://schemas.microsoft.com/office/infopath/2007/PartnerControls"/>
    </lcf76f155ced4ddcb4097134ff3c332f>
    <TaxCatchAll xmlns="2b04e3bf-eb77-48e0-9993-e01b67b1c33a"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E93CC04E-3077-4B71-BD30-0ED197226109}"/>
</file>

<file path=customXml/itemProps2.xml><?xml version="1.0" encoding="utf-8"?>
<ds:datastoreItem xmlns:ds="http://schemas.openxmlformats.org/officeDocument/2006/customXml" ds:itemID="{67F1B992-93D3-4F3B-88C3-49304B9F3F30}">
  <ds:schemaRefs>
    <ds:schemaRef ds:uri="http://schemas.microsoft.com/office/2006/metadata/properties"/>
    <ds:schemaRef ds:uri="http://schemas.microsoft.com/office/infopath/2007/PartnerControls"/>
    <ds:schemaRef ds:uri="0bd7d161-68aa-4378-85c6-89c84e437c65"/>
  </ds:schemaRefs>
</ds:datastoreItem>
</file>

<file path=customXml/itemProps3.xml><?xml version="1.0" encoding="utf-8"?>
<ds:datastoreItem xmlns:ds="http://schemas.openxmlformats.org/officeDocument/2006/customXml" ds:itemID="{9ECE8767-F180-472B-84A5-51D7AD69776A}">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751</TotalTime>
  <Words>3211</Words>
  <Application>Microsoft Office PowerPoint</Application>
  <PresentationFormat>On-screen Show (4:3)</PresentationFormat>
  <Paragraphs>400</Paragraphs>
  <Slides>42</Slides>
  <Notes>28</Notes>
  <HiddenSlides>0</HiddenSlides>
  <MMClips>0</MMClips>
  <ScaleCrop>false</ScaleCrop>
  <HeadingPairs>
    <vt:vector size="8" baseType="variant">
      <vt:variant>
        <vt:lpstr>Fonts Used</vt:lpstr>
      </vt:variant>
      <vt:variant>
        <vt:i4>5</vt:i4>
      </vt:variant>
      <vt:variant>
        <vt:lpstr>Theme</vt:lpstr>
      </vt:variant>
      <vt:variant>
        <vt:i4>2</vt:i4>
      </vt:variant>
      <vt:variant>
        <vt:lpstr>Embedded OLE Servers</vt:lpstr>
      </vt:variant>
      <vt:variant>
        <vt:i4>2</vt:i4>
      </vt:variant>
      <vt:variant>
        <vt:lpstr>Slide Titles</vt:lpstr>
      </vt:variant>
      <vt:variant>
        <vt:i4>42</vt:i4>
      </vt:variant>
    </vt:vector>
  </HeadingPairs>
  <TitlesOfParts>
    <vt:vector size="51" baseType="lpstr">
      <vt:lpstr>Arial</vt:lpstr>
      <vt:lpstr>Calibri</vt:lpstr>
      <vt:lpstr>Courier New</vt:lpstr>
      <vt:lpstr>Times New Roman</vt:lpstr>
      <vt:lpstr>Wingdings</vt:lpstr>
      <vt:lpstr>Office Theme</vt:lpstr>
      <vt:lpstr>Default Design</vt:lpstr>
      <vt:lpstr>Chart</vt:lpstr>
      <vt:lpstr>Microsoft Excel Chart</vt:lpstr>
      <vt:lpstr>PowerPoint Presentation</vt:lpstr>
      <vt:lpstr>PowerPoint Presentation</vt:lpstr>
      <vt:lpstr>PowerPoint Presentation</vt:lpstr>
      <vt:lpstr>Options for Vector Control</vt:lpstr>
      <vt:lpstr>PowerPoint Presentation</vt:lpstr>
      <vt:lpstr>The LLIN Technology</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Current LLIN Brands</vt:lpstr>
      <vt:lpstr>Current LLIN Brands</vt:lpstr>
      <vt:lpstr>How to identify an LLIN</vt:lpstr>
      <vt:lpstr>Net and LLIN durability</vt:lpstr>
      <vt:lpstr>Stress on net varies</vt:lpstr>
      <vt:lpstr>What is LLIN durability?</vt:lpstr>
      <vt:lpstr>PowerPoint Presentation</vt:lpstr>
      <vt:lpstr>PowerPoint Presentation</vt:lpstr>
      <vt:lpstr>Are the nets still there? </vt:lpstr>
      <vt:lpstr>Net Attrition-Reasons for Net Loss Kenya, 30 Months Post-Distribution</vt:lpstr>
      <vt:lpstr>Attrition</vt:lpstr>
      <vt:lpstr>Are surviving nets still OK? </vt:lpstr>
      <vt:lpstr>How to measure integrity</vt:lpstr>
      <vt:lpstr>How to assess net condition</vt:lpstr>
      <vt:lpstr>How to get composite hole index</vt:lpstr>
      <vt:lpstr>How to analyze hole index data</vt:lpstr>
      <vt:lpstr>PowerPoint Presentation</vt:lpstr>
      <vt:lpstr>How to combine attrition and integrity</vt:lpstr>
      <vt:lpstr>How to combine attrition and integrity</vt:lpstr>
      <vt:lpstr>Plot survival outcome</vt:lpstr>
      <vt:lpstr>Estimating median survival</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Butzer</dc:creator>
  <cp:lastModifiedBy>Emily Kitts</cp:lastModifiedBy>
  <cp:revision>93</cp:revision>
  <dcterms:created xsi:type="dcterms:W3CDTF">2011-11-12T08:05:07Z</dcterms:created>
  <dcterms:modified xsi:type="dcterms:W3CDTF">2020-06-24T13:03:10Z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0x0101008542CA9FA2906D49A87928E07A90BDE1</vt:lpwstr>
  </property>
  <property fmtid="{D5CDD505-2E9C-101B-9397-08002B2CF9AE}" pid="3" name="Order">
    <vt:r8>278000</vt:r8>
  </property>
  <property fmtid="{D5CDD505-2E9C-101B-9397-08002B2CF9AE}" pid="4" name="xd_Signature">
    <vt:bool>false</vt:bool>
  </property>
  <property fmtid="{D5CDD505-2E9C-101B-9397-08002B2CF9AE}" pid="5" name="xd_ProgID">
    <vt:lpwstr/>
  </property>
  <property fmtid="{D5CDD505-2E9C-101B-9397-08002B2CF9AE}" pid="6" name="ComplianceAssetId">
    <vt:lpwstr/>
  </property>
  <property fmtid="{D5CDD505-2E9C-101B-9397-08002B2CF9AE}" pid="7" name="TemplateUrl">
    <vt:lpwstr/>
  </property>
</Properties>
</file>