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5" r:id="rId4"/>
    <p:sldId id="267" r:id="rId5"/>
    <p:sldId id="278" r:id="rId6"/>
    <p:sldId id="279" r:id="rId7"/>
    <p:sldId id="280" r:id="rId8"/>
    <p:sldId id="281" r:id="rId9"/>
    <p:sldId id="269" r:id="rId10"/>
    <p:sldId id="282" r:id="rId11"/>
    <p:sldId id="283" r:id="rId12"/>
    <p:sldId id="284" r:id="rId13"/>
    <p:sldId id="285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Obi" initials="E" lastIdx="3" clrIdx="0">
    <p:extLst>
      <p:ext uri="{19B8F6BF-5375-455C-9EA6-DF929625EA0E}">
        <p15:presenceInfo xmlns:p15="http://schemas.microsoft.com/office/powerpoint/2012/main" userId="EmmaOb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EB0D-5914-4843-97FF-A3C7D9529F2A}" type="datetimeFigureOut">
              <a:rPr lang="en-GB" smtClean="0"/>
              <a:pPr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60D7A-40E6-4B03-B5CB-005A38682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95536" y="260648"/>
            <a:ext cx="83529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Durability Monitoring </a:t>
            </a:r>
            <a:r>
              <a:rPr lang="en-US" dirty="0"/>
              <a:t>[Country]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117" y="2923133"/>
            <a:ext cx="84969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Finding </a:t>
            </a:r>
            <a:r>
              <a:rPr lang="en-US" dirty="0" smtClean="0"/>
              <a:t>Households with GPS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77072"/>
            <a:ext cx="376335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4360" y="1591300"/>
            <a:ext cx="84969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Training for </a:t>
            </a:r>
            <a:r>
              <a:rPr lang="en-US" dirty="0" smtClean="0"/>
              <a:t>12/24/36 month </a:t>
            </a:r>
            <a:r>
              <a:rPr lang="en-US" dirty="0"/>
              <a:t>follow-up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Example from </a:t>
            </a:r>
            <a:r>
              <a:rPr lang="en-US" dirty="0" err="1"/>
              <a:t>Ebonyi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23528" y="3429000"/>
            <a:ext cx="4104456" cy="369332"/>
            <a:chOff x="179512" y="2410435"/>
            <a:chExt cx="3335270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Click</a:t>
              </a:r>
              <a:r>
                <a:rPr lang="es-ES" dirty="0" smtClean="0"/>
                <a:t> </a:t>
              </a:r>
              <a:r>
                <a:rPr lang="es-ES" dirty="0" err="1" smtClean="0"/>
                <a:t>on</a:t>
              </a:r>
              <a:r>
                <a:rPr lang="es-ES" dirty="0" smtClean="0"/>
                <a:t> HH 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6" idx="3"/>
            </p:cNvCxnSpPr>
            <p:nvPr/>
          </p:nvCxnSpPr>
          <p:spPr>
            <a:xfrm>
              <a:off x="1763688" y="2595101"/>
              <a:ext cx="1751094" cy="10336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937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Example from </a:t>
            </a:r>
            <a:r>
              <a:rPr lang="en-US" dirty="0" err="1"/>
              <a:t>Ebonyi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8348" y="5661248"/>
            <a:ext cx="2871652" cy="646331"/>
            <a:chOff x="179512" y="2410435"/>
            <a:chExt cx="3335270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179512" y="2410435"/>
              <a:ext cx="2958701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HH </a:t>
              </a:r>
              <a:r>
                <a:rPr lang="es-ES" dirty="0" err="1" smtClean="0"/>
                <a:t>number</a:t>
              </a:r>
              <a:r>
                <a:rPr lang="es-ES" dirty="0" smtClean="0"/>
                <a:t> </a:t>
              </a:r>
              <a:r>
                <a:rPr lang="es-ES" dirty="0" err="1" smtClean="0"/>
                <a:t>will</a:t>
              </a:r>
              <a:r>
                <a:rPr lang="es-ES" dirty="0" smtClean="0"/>
                <a:t> </a:t>
              </a:r>
              <a:r>
                <a:rPr lang="es-ES" dirty="0" err="1" smtClean="0"/>
                <a:t>appear</a:t>
              </a:r>
              <a:r>
                <a:rPr lang="es-ES" dirty="0" smtClean="0"/>
                <a:t>,</a:t>
              </a:r>
            </a:p>
            <a:p>
              <a:r>
                <a:rPr lang="es-ES" dirty="0" err="1" smtClean="0"/>
                <a:t>Click</a:t>
              </a:r>
              <a:r>
                <a:rPr lang="es-ES" dirty="0" smtClean="0"/>
                <a:t> </a:t>
              </a:r>
              <a:r>
                <a:rPr lang="es-ES" dirty="0" err="1" smtClean="0"/>
                <a:t>on</a:t>
              </a:r>
              <a:r>
                <a:rPr lang="es-ES" dirty="0" smtClean="0"/>
                <a:t> red </a:t>
              </a:r>
              <a:r>
                <a:rPr lang="es-ES" dirty="0" err="1" smtClean="0"/>
                <a:t>dot</a:t>
              </a:r>
              <a:r>
                <a:rPr lang="es-ES" dirty="0" smtClean="0"/>
                <a:t>…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7" idx="3"/>
            </p:cNvCxnSpPr>
            <p:nvPr/>
          </p:nvCxnSpPr>
          <p:spPr>
            <a:xfrm flipV="1">
              <a:off x="3138213" y="2698467"/>
              <a:ext cx="376569" cy="35134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937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Example from </a:t>
            </a:r>
            <a:r>
              <a:rPr lang="en-US" dirty="0" err="1"/>
              <a:t>Ebonyi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45158" y="5939988"/>
            <a:ext cx="2734842" cy="646331"/>
            <a:chOff x="179511" y="2410435"/>
            <a:chExt cx="3335271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79511" y="2410435"/>
              <a:ext cx="2459722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Name</a:t>
              </a:r>
              <a:r>
                <a:rPr lang="es-ES" dirty="0" smtClean="0"/>
                <a:t> and GPS </a:t>
              </a:r>
              <a:r>
                <a:rPr lang="es-ES" dirty="0" err="1" smtClean="0"/>
                <a:t>will</a:t>
              </a:r>
              <a:r>
                <a:rPr lang="es-ES" dirty="0" smtClean="0"/>
                <a:t> </a:t>
              </a:r>
              <a:r>
                <a:rPr lang="es-ES" dirty="0" err="1" smtClean="0"/>
                <a:t>appear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6" idx="3"/>
            </p:cNvCxnSpPr>
            <p:nvPr/>
          </p:nvCxnSpPr>
          <p:spPr>
            <a:xfrm flipV="1">
              <a:off x="2639233" y="2698467"/>
              <a:ext cx="875549" cy="35134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544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312811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Process in the field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461920" y="1340768"/>
            <a:ext cx="8430559" cy="511256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/>
              <a:t>From list and map decide on the best order of visiting households</a:t>
            </a:r>
            <a:endParaRPr lang="en-US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/>
              <a:t>You can see your position and an arrow as you move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err="1" smtClean="0"/>
              <a:t>This</a:t>
            </a:r>
            <a:r>
              <a:rPr lang="es-ES" sz="2400" dirty="0" smtClean="0"/>
              <a:t> </a:t>
            </a:r>
            <a:r>
              <a:rPr lang="es-ES" sz="2400" dirty="0" err="1" smtClean="0"/>
              <a:t>will</a:t>
            </a:r>
            <a:r>
              <a:rPr lang="es-ES" sz="2400" dirty="0" smtClean="0"/>
              <a:t> </a:t>
            </a:r>
            <a:r>
              <a:rPr lang="es-ES" sz="2400" dirty="0" err="1" smtClean="0"/>
              <a:t>assist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find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route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house</a:t>
            </a:r>
            <a:r>
              <a:rPr lang="es-ES" sz="2400" dirty="0" smtClean="0"/>
              <a:t> (</a:t>
            </a:r>
            <a:r>
              <a:rPr lang="es-ES" sz="2400" dirty="0" err="1" smtClean="0"/>
              <a:t>if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need</a:t>
            </a:r>
            <a:r>
              <a:rPr lang="es-ES" sz="2400" dirty="0" smtClean="0"/>
              <a:t> </a:t>
            </a:r>
            <a:r>
              <a:rPr lang="es-ES" sz="2400" dirty="0" err="1" smtClean="0"/>
              <a:t>it</a:t>
            </a:r>
            <a:r>
              <a:rPr lang="es-ES" sz="2400" dirty="0" smtClean="0"/>
              <a:t>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313784" cy="332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34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Exercise</a:t>
            </a:r>
            <a:endParaRPr lang="en-US" dirty="0"/>
          </a:p>
        </p:txBody>
      </p:sp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968552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/>
              <a:t>We have identified four locations around the </a:t>
            </a:r>
            <a:r>
              <a:rPr lang="en-US" sz="2800" dirty="0" smtClean="0"/>
              <a:t>training site</a:t>
            </a:r>
            <a:endParaRPr lang="en-US" sz="2800" dirty="0" smtClean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/>
              <a:t>They are named “point 1” to</a:t>
            </a:r>
            <a:r>
              <a:rPr lang="es-ES" sz="2800" dirty="0" smtClean="0"/>
              <a:t> </a:t>
            </a:r>
            <a:r>
              <a:rPr lang="en-US" sz="2800" dirty="0" smtClean="0"/>
              <a:t>“point 6” and have names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ES" sz="2800" dirty="0" smtClean="0"/>
              <a:t>Divide </a:t>
            </a:r>
            <a:r>
              <a:rPr lang="es-ES" sz="2800" dirty="0" err="1" smtClean="0"/>
              <a:t>into</a:t>
            </a:r>
            <a:r>
              <a:rPr lang="es-ES" sz="2800" dirty="0" smtClean="0"/>
              <a:t> </a:t>
            </a:r>
            <a:r>
              <a:rPr lang="es-ES" sz="2800" dirty="0" err="1" smtClean="0"/>
              <a:t>groups</a:t>
            </a:r>
            <a:r>
              <a:rPr lang="es-ES" sz="2800" dirty="0" smtClean="0"/>
              <a:t> and </a:t>
            </a:r>
            <a:r>
              <a:rPr lang="es-ES" sz="2800" dirty="0" err="1" smtClean="0"/>
              <a:t>go</a:t>
            </a:r>
            <a:r>
              <a:rPr lang="es-ES" sz="2800" dirty="0" smtClean="0"/>
              <a:t> </a:t>
            </a:r>
            <a:r>
              <a:rPr lang="es-ES" sz="2800" dirty="0" err="1" smtClean="0"/>
              <a:t>find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points</a:t>
            </a:r>
            <a:endParaRPr lang="es-ES" sz="2800" dirty="0" smtClean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ES" sz="2800" dirty="0" err="1" smtClean="0"/>
              <a:t>Group</a:t>
            </a:r>
            <a:r>
              <a:rPr lang="es-ES" sz="2800" dirty="0" smtClean="0"/>
              <a:t> 1 </a:t>
            </a:r>
            <a:r>
              <a:rPr lang="es-ES" sz="2800" dirty="0" err="1" smtClean="0"/>
              <a:t>starts</a:t>
            </a:r>
            <a:r>
              <a:rPr lang="es-ES" sz="2800" dirty="0" smtClean="0"/>
              <a:t> </a:t>
            </a:r>
            <a:r>
              <a:rPr lang="es-ES" sz="2800" dirty="0" err="1" smtClean="0"/>
              <a:t>with</a:t>
            </a:r>
            <a:r>
              <a:rPr lang="es-ES" sz="2800" dirty="0" smtClean="0"/>
              <a:t> </a:t>
            </a:r>
            <a:r>
              <a:rPr lang="es-ES" sz="2800" dirty="0" err="1" smtClean="0"/>
              <a:t>point</a:t>
            </a:r>
            <a:r>
              <a:rPr lang="es-ES" sz="2800" dirty="0" smtClean="0"/>
              <a:t> 1 etc.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ES" sz="2800" dirty="0" err="1" smtClean="0"/>
              <a:t>Then</a:t>
            </a:r>
            <a:r>
              <a:rPr lang="es-ES" sz="2800" dirty="0" smtClean="0"/>
              <a:t> </a:t>
            </a:r>
            <a:r>
              <a:rPr lang="es-ES" sz="2800" dirty="0" err="1" smtClean="0"/>
              <a:t>move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next</a:t>
            </a:r>
            <a:r>
              <a:rPr lang="es-ES" sz="2800" dirty="0" smtClean="0"/>
              <a:t> </a:t>
            </a:r>
            <a:r>
              <a:rPr lang="es-ES" sz="2800" dirty="0" err="1" smtClean="0"/>
              <a:t>point</a:t>
            </a:r>
            <a:r>
              <a:rPr lang="es-ES" sz="2800" dirty="0" smtClean="0"/>
              <a:t> </a:t>
            </a:r>
            <a:r>
              <a:rPr lang="es-ES" sz="2800" dirty="0" err="1" smtClean="0"/>
              <a:t>nearest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you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312811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Finding all Households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461921" y="1340768"/>
            <a:ext cx="8229600" cy="511256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b="1" dirty="0" smtClean="0"/>
              <a:t>It is critical that an outcome is determined for all and recorded on the tablet PC</a:t>
            </a:r>
            <a:endParaRPr lang="en-US" sz="2800" b="1" dirty="0"/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 smtClean="0"/>
              <a:t>Found, Nobody home (but HH still there)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 smtClean="0"/>
              <a:t>Found</a:t>
            </a:r>
            <a:r>
              <a:rPr lang="en-US" sz="2400" dirty="0"/>
              <a:t>, consented and </a:t>
            </a:r>
            <a:r>
              <a:rPr lang="en-US" sz="2400" dirty="0" smtClean="0"/>
              <a:t>interviewed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err="1" smtClean="0"/>
              <a:t>Found</a:t>
            </a:r>
            <a:r>
              <a:rPr lang="es-ES" sz="2400" dirty="0" smtClean="0"/>
              <a:t>, </a:t>
            </a:r>
            <a:r>
              <a:rPr lang="es-ES" sz="2400" dirty="0" err="1" smtClean="0"/>
              <a:t>but</a:t>
            </a:r>
            <a:r>
              <a:rPr lang="es-ES" sz="2400" dirty="0" smtClean="0"/>
              <a:t> </a:t>
            </a:r>
            <a:r>
              <a:rPr lang="es-ES" sz="2400" dirty="0" err="1" smtClean="0"/>
              <a:t>refused</a:t>
            </a:r>
            <a:endParaRPr lang="es-ES" sz="2400" dirty="0" smtClean="0"/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err="1" smtClean="0"/>
              <a:t>Not</a:t>
            </a:r>
            <a:r>
              <a:rPr lang="es-ES" sz="2400" dirty="0" smtClean="0"/>
              <a:t> </a:t>
            </a:r>
            <a:r>
              <a:rPr lang="es-ES" sz="2400" dirty="0" err="1" smtClean="0"/>
              <a:t>found</a:t>
            </a:r>
            <a:r>
              <a:rPr lang="es-ES" sz="2400" dirty="0" smtClean="0"/>
              <a:t>, moved </a:t>
            </a:r>
            <a:r>
              <a:rPr lang="es-ES" sz="2400" dirty="0" err="1" smtClean="0"/>
              <a:t>away</a:t>
            </a:r>
            <a:r>
              <a:rPr lang="es-ES" sz="2400" dirty="0" smtClean="0"/>
              <a:t> (</a:t>
            </a:r>
            <a:r>
              <a:rPr lang="es-ES" sz="2400" dirty="0" err="1" smtClean="0"/>
              <a:t>outside</a:t>
            </a:r>
            <a:r>
              <a:rPr lang="es-ES" sz="2400" dirty="0" smtClean="0"/>
              <a:t> </a:t>
            </a:r>
            <a:r>
              <a:rPr lang="es-ES" sz="2400" dirty="0" err="1" smtClean="0"/>
              <a:t>settlement</a:t>
            </a:r>
            <a:r>
              <a:rPr lang="es-ES" sz="2400" dirty="0" smtClean="0"/>
              <a:t>)</a:t>
            </a:r>
            <a:endParaRPr lang="en-US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/>
              <a:t>There are two tools available to assist in identifying all previously sampled households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err="1" smtClean="0"/>
              <a:t>Household</a:t>
            </a:r>
            <a:r>
              <a:rPr lang="es-ES" sz="2400" dirty="0" smtClean="0"/>
              <a:t> </a:t>
            </a:r>
            <a:r>
              <a:rPr lang="es-ES" sz="2400" dirty="0" err="1" smtClean="0"/>
              <a:t>lists</a:t>
            </a:r>
            <a:r>
              <a:rPr lang="es-ES" sz="2400" dirty="0" smtClean="0"/>
              <a:t> </a:t>
            </a:r>
            <a:r>
              <a:rPr lang="es-ES" sz="2400" dirty="0" err="1" smtClean="0"/>
              <a:t>by</a:t>
            </a:r>
            <a:r>
              <a:rPr lang="es-ES" sz="2400" dirty="0" smtClean="0"/>
              <a:t> </a:t>
            </a:r>
            <a:r>
              <a:rPr lang="es-ES" sz="2400" dirty="0" err="1" smtClean="0"/>
              <a:t>cluster</a:t>
            </a:r>
            <a:endParaRPr lang="es-ES" sz="2400" dirty="0" smtClean="0"/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err="1" smtClean="0"/>
              <a:t>Mapping</a:t>
            </a:r>
            <a:r>
              <a:rPr lang="es-ES" sz="2400" dirty="0" smtClean="0"/>
              <a:t> </a:t>
            </a:r>
            <a:r>
              <a:rPr lang="es-ES" sz="2400" dirty="0" err="1" smtClean="0"/>
              <a:t>tool</a:t>
            </a:r>
            <a:r>
              <a:rPr lang="es-ES" sz="2400" dirty="0" smtClean="0"/>
              <a:t> </a:t>
            </a:r>
            <a:r>
              <a:rPr lang="es-ES" sz="2400" dirty="0" err="1" smtClean="0"/>
              <a:t>on</a:t>
            </a:r>
            <a:r>
              <a:rPr lang="es-ES" sz="2400" dirty="0" smtClean="0"/>
              <a:t> </a:t>
            </a:r>
            <a:r>
              <a:rPr lang="es-ES" sz="2400" dirty="0" err="1" smtClean="0"/>
              <a:t>tablet</a:t>
            </a:r>
            <a:r>
              <a:rPr lang="es-ES" sz="2400" dirty="0" smtClean="0"/>
              <a:t> PC </a:t>
            </a:r>
            <a:r>
              <a:rPr lang="es-ES" sz="2400" dirty="0" err="1" smtClean="0"/>
              <a:t>with</a:t>
            </a:r>
            <a:r>
              <a:rPr lang="es-ES" sz="2400" dirty="0" smtClean="0"/>
              <a:t> GPS </a:t>
            </a:r>
            <a:r>
              <a:rPr lang="es-ES" sz="2400" dirty="0" err="1" smtClean="0"/>
              <a:t>location</a:t>
            </a:r>
            <a:r>
              <a:rPr lang="es-ES" sz="2400" dirty="0" smtClean="0"/>
              <a:t> of </a:t>
            </a:r>
            <a:r>
              <a:rPr lang="es-ES" sz="2400" dirty="0" err="1" smtClean="0"/>
              <a:t>each</a:t>
            </a:r>
            <a:r>
              <a:rPr lang="es-ES" sz="2400" dirty="0" smtClean="0"/>
              <a:t> </a:t>
            </a:r>
            <a:r>
              <a:rPr lang="es-ES" sz="2400" dirty="0" err="1" smtClean="0"/>
              <a:t>house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7913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Household listing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00233"/>
            <a:ext cx="7056784" cy="54905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27984" y="1472462"/>
            <a:ext cx="2160240" cy="792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7704" y="2348880"/>
            <a:ext cx="3744416" cy="40324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79512" y="2564904"/>
            <a:ext cx="2448272" cy="646331"/>
            <a:chOff x="179512" y="2564904"/>
            <a:chExt cx="2448272" cy="646331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2564904"/>
              <a:ext cx="1584176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HH </a:t>
              </a:r>
              <a:r>
                <a:rPr lang="es-ES" dirty="0" err="1" smtClean="0"/>
                <a:t>ordered</a:t>
              </a:r>
              <a:r>
                <a:rPr lang="es-ES" dirty="0" smtClean="0"/>
                <a:t> </a:t>
              </a:r>
              <a:r>
                <a:rPr lang="es-ES" dirty="0" err="1" smtClean="0"/>
                <a:t>by</a:t>
              </a:r>
              <a:r>
                <a:rPr lang="es-ES" dirty="0" smtClean="0"/>
                <a:t> </a:t>
              </a:r>
              <a:r>
                <a:rPr lang="es-ES" dirty="0" err="1" smtClean="0"/>
                <a:t>number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763688" y="2888069"/>
              <a:ext cx="864096" cy="252899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07504" y="5589240"/>
            <a:ext cx="1944216" cy="646331"/>
            <a:chOff x="107504" y="5589240"/>
            <a:chExt cx="1944216" cy="646331"/>
          </a:xfrm>
        </p:grpSpPr>
        <p:sp>
          <p:nvSpPr>
            <p:cNvPr id="11" name="TextBox 10"/>
            <p:cNvSpPr txBox="1"/>
            <p:nvPr/>
          </p:nvSpPr>
          <p:spPr>
            <a:xfrm>
              <a:off x="107504" y="5589240"/>
              <a:ext cx="1656184" cy="646331"/>
            </a:xfrm>
            <a:prstGeom prst="rect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Total </a:t>
              </a:r>
              <a:r>
                <a:rPr lang="es-ES" dirty="0" err="1" smtClean="0"/>
                <a:t>number</a:t>
              </a:r>
              <a:r>
                <a:rPr lang="es-ES" dirty="0" smtClean="0"/>
                <a:t> of HH in </a:t>
              </a:r>
              <a:r>
                <a:rPr lang="es-ES" dirty="0" err="1" smtClean="0"/>
                <a:t>cluster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1" idx="3"/>
            </p:cNvCxnSpPr>
            <p:nvPr/>
          </p:nvCxnSpPr>
          <p:spPr>
            <a:xfrm>
              <a:off x="1763688" y="5912406"/>
              <a:ext cx="288032" cy="36874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968552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GB" sz="2800" dirty="0" smtClean="0"/>
              <a:t>Open source mapping and navigation software “Open Street Map for Android”</a:t>
            </a:r>
            <a:endParaRPr lang="en-GB" sz="2800" dirty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GB" sz="2800" dirty="0" smtClean="0"/>
              <a:t>This version works offline, no need for telephone or internet connection, but device needs to have GPS capacity</a:t>
            </a:r>
            <a:endParaRPr lang="en-GB" sz="2800" dirty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GB" sz="2800" dirty="0" smtClean="0"/>
              <a:t>Remember that to show your own location the tablet needs to connect to at least 3 satellites to find your position (within ~5-10 m)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-GB" sz="2400" dirty="0" smtClean="0"/>
              <a:t>Does not work inside!</a:t>
            </a:r>
            <a:endParaRPr lang="en-GB" sz="2400" dirty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6178" t="55629" r="75641" b="33775"/>
          <a:stretch>
            <a:fillRect/>
          </a:stretch>
        </p:blipFill>
        <p:spPr bwMode="auto">
          <a:xfrm>
            <a:off x="2987824" y="188640"/>
            <a:ext cx="33123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5301208"/>
            <a:ext cx="8229600" cy="1037186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GB" sz="2800" dirty="0" smtClean="0"/>
              <a:t>Click on </a:t>
            </a:r>
            <a:r>
              <a:rPr lang="en-GB" sz="2800" dirty="0" err="1" smtClean="0"/>
              <a:t>Osmand</a:t>
            </a:r>
            <a:r>
              <a:rPr lang="en-GB" sz="2800" dirty="0" smtClean="0"/>
              <a:t> symbol to open Application</a:t>
            </a:r>
            <a:endParaRPr lang="en-GB" sz="2800" dirty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6178" t="55629" r="75641" b="33775"/>
          <a:stretch>
            <a:fillRect/>
          </a:stretch>
        </p:blipFill>
        <p:spPr bwMode="auto">
          <a:xfrm>
            <a:off x="2987824" y="188640"/>
            <a:ext cx="33123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56792"/>
            <a:ext cx="6096000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3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458" y="116632"/>
            <a:ext cx="9134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Household listing</a:t>
            </a:r>
            <a:endParaRPr lang="en-US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7504" y="178187"/>
            <a:ext cx="2448272" cy="369332"/>
            <a:chOff x="179512" y="2410435"/>
            <a:chExt cx="2448272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Menu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9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07504" y="639852"/>
            <a:ext cx="2448272" cy="369332"/>
            <a:chOff x="179512" y="2410435"/>
            <a:chExt cx="2448272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North</a:t>
              </a:r>
              <a:endParaRPr lang="en-US" dirty="0"/>
            </a:p>
          </p:txBody>
        </p:sp>
        <p:cxnSp>
          <p:nvCxnSpPr>
            <p:cNvPr id="15" name="Straight Arrow Connector 14"/>
            <p:cNvCxnSpPr>
              <a:stCxn id="14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3192" y="3481681"/>
            <a:ext cx="4456800" cy="369332"/>
            <a:chOff x="179513" y="2410435"/>
            <a:chExt cx="2448271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179513" y="2410435"/>
              <a:ext cx="984684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Your</a:t>
              </a:r>
              <a:r>
                <a:rPr lang="es-ES" dirty="0" smtClean="0"/>
                <a:t> </a:t>
              </a:r>
              <a:r>
                <a:rPr lang="es-ES" dirty="0" err="1" smtClean="0"/>
                <a:t>location</a:t>
              </a:r>
              <a:endParaRPr lang="en-US" dirty="0"/>
            </a:p>
          </p:txBody>
        </p:sp>
        <p:cxnSp>
          <p:nvCxnSpPr>
            <p:cNvPr id="18" name="Straight Arrow Connector 17"/>
            <p:cNvCxnSpPr>
              <a:stCxn id="17" idx="3"/>
            </p:cNvCxnSpPr>
            <p:nvPr/>
          </p:nvCxnSpPr>
          <p:spPr>
            <a:xfrm flipV="1">
              <a:off x="1164197" y="2564905"/>
              <a:ext cx="1463587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07504" y="5877272"/>
            <a:ext cx="5616624" cy="646331"/>
            <a:chOff x="179512" y="2410435"/>
            <a:chExt cx="2580611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2410435"/>
              <a:ext cx="860204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Jump</a:t>
              </a:r>
              <a:r>
                <a:rPr lang="es-ES" dirty="0" smtClean="0"/>
                <a:t> </a:t>
              </a:r>
              <a:r>
                <a:rPr lang="es-ES" dirty="0" err="1" smtClean="0"/>
                <a:t>to</a:t>
              </a:r>
              <a:r>
                <a:rPr lang="es-ES" dirty="0" smtClean="0"/>
                <a:t> </a:t>
              </a:r>
              <a:r>
                <a:rPr lang="es-ES" dirty="0" err="1" smtClean="0"/>
                <a:t>your</a:t>
              </a:r>
              <a:r>
                <a:rPr lang="es-ES" dirty="0" smtClean="0"/>
                <a:t> </a:t>
              </a:r>
              <a:r>
                <a:rPr lang="es-ES" dirty="0" err="1" smtClean="0"/>
                <a:t>location</a:t>
              </a:r>
              <a:r>
                <a:rPr lang="es-ES" dirty="0" smtClean="0"/>
                <a:t> </a:t>
              </a:r>
              <a:r>
                <a:rPr lang="es-ES" dirty="0" err="1" smtClean="0"/>
                <a:t>detail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stCxn id="22" idx="3"/>
            </p:cNvCxnSpPr>
            <p:nvPr/>
          </p:nvCxnSpPr>
          <p:spPr>
            <a:xfrm>
              <a:off x="1039716" y="2733601"/>
              <a:ext cx="1720407" cy="323165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715125" y="6011652"/>
            <a:ext cx="1601291" cy="657708"/>
            <a:chOff x="6715125" y="6011652"/>
            <a:chExt cx="1601291" cy="657708"/>
          </a:xfrm>
        </p:grpSpPr>
        <p:sp>
          <p:nvSpPr>
            <p:cNvPr id="27" name="TextBox 26"/>
            <p:cNvSpPr txBox="1"/>
            <p:nvPr/>
          </p:nvSpPr>
          <p:spPr>
            <a:xfrm>
              <a:off x="7092280" y="6011652"/>
              <a:ext cx="1224136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Zoom in and </a:t>
              </a:r>
              <a:r>
                <a:rPr lang="es-ES" dirty="0" err="1" smtClean="0"/>
                <a:t>out</a:t>
              </a:r>
              <a:endParaRPr lang="en-US" dirty="0"/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6715125" y="6021288"/>
              <a:ext cx="305147" cy="648072"/>
            </a:xfrm>
            <a:prstGeom prst="rightBrac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183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7504" y="639852"/>
            <a:ext cx="2448272" cy="369332"/>
            <a:chOff x="179512" y="2410435"/>
            <a:chExt cx="244827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North</a:t>
              </a:r>
              <a:endParaRPr lang="en-US" dirty="0"/>
            </a:p>
          </p:txBody>
        </p:sp>
        <p:cxnSp>
          <p:nvCxnSpPr>
            <p:cNvPr id="6" name="Straight Arrow Connector 5"/>
            <p:cNvCxnSpPr>
              <a:stCxn id="5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28618" y="6309320"/>
            <a:ext cx="3335270" cy="369332"/>
            <a:chOff x="179512" y="2410435"/>
            <a:chExt cx="3335270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Scale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8" idx="3"/>
            </p:cNvCxnSpPr>
            <p:nvPr/>
          </p:nvCxnSpPr>
          <p:spPr>
            <a:xfrm>
              <a:off x="1763688" y="2595101"/>
              <a:ext cx="1751094" cy="10336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07332" y="2852936"/>
            <a:ext cx="3716596" cy="369332"/>
            <a:chOff x="179512" y="2410435"/>
            <a:chExt cx="3716596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179512" y="2410435"/>
              <a:ext cx="1844388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Accuracy</a:t>
              </a:r>
              <a:r>
                <a:rPr lang="es-ES" dirty="0" smtClean="0"/>
                <a:t> of GPS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>
              <a:off x="2023900" y="2595101"/>
              <a:ext cx="1872208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628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Example from </a:t>
            </a:r>
            <a:r>
              <a:rPr lang="en-US" dirty="0" err="1"/>
              <a:t>Ebonyi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23528" y="3703334"/>
            <a:ext cx="4243972" cy="445746"/>
            <a:chOff x="35496" y="2410435"/>
            <a:chExt cx="3597552" cy="445746"/>
          </a:xfrm>
        </p:grpSpPr>
        <p:sp>
          <p:nvSpPr>
            <p:cNvPr id="17" name="TextBox 16"/>
            <p:cNvSpPr txBox="1"/>
            <p:nvPr/>
          </p:nvSpPr>
          <p:spPr>
            <a:xfrm>
              <a:off x="35496" y="2410435"/>
              <a:ext cx="1728192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Clusters</a:t>
              </a:r>
              <a:r>
                <a:rPr lang="es-ES" dirty="0" smtClean="0"/>
                <a:t> </a:t>
              </a:r>
              <a:r>
                <a:rPr lang="es-ES" dirty="0" err="1" smtClean="0"/>
                <a:t>with</a:t>
              </a:r>
              <a:r>
                <a:rPr lang="es-ES" dirty="0" smtClean="0"/>
                <a:t> HH</a:t>
              </a:r>
              <a:endParaRPr lang="en-US" dirty="0"/>
            </a:p>
          </p:txBody>
        </p:sp>
        <p:cxnSp>
          <p:nvCxnSpPr>
            <p:cNvPr id="19" name="Straight Arrow Connector 18"/>
            <p:cNvCxnSpPr>
              <a:stCxn id="17" idx="3"/>
            </p:cNvCxnSpPr>
            <p:nvPr/>
          </p:nvCxnSpPr>
          <p:spPr>
            <a:xfrm>
              <a:off x="1763688" y="2595101"/>
              <a:ext cx="1869360" cy="26108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FA3BE095-5F8A-4AB0-B395-00B481E9B64A}"/>
</file>

<file path=customXml/itemProps2.xml><?xml version="1.0" encoding="utf-8"?>
<ds:datastoreItem xmlns:ds="http://schemas.openxmlformats.org/officeDocument/2006/customXml" ds:itemID="{C5F5E0D3-4CB7-404A-8544-7421CBAB2DE1}"/>
</file>

<file path=customXml/itemProps3.xml><?xml version="1.0" encoding="utf-8"?>
<ds:datastoreItem xmlns:ds="http://schemas.openxmlformats.org/officeDocument/2006/customXml" ds:itemID="{B04ADD60-69D1-4792-BC2F-F7454548CB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3353</TotalTime>
  <Words>320</Words>
  <Application>Microsoft Office PowerPoint</Application>
  <PresentationFormat>On-screen Show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MS PGothic</vt:lpstr>
      <vt:lpstr>Arial</vt:lpstr>
      <vt:lpstr>Calibri</vt:lpstr>
      <vt:lpstr>Comic Sans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Harriet</dc:creator>
  <cp:lastModifiedBy>Koenker, Hannah</cp:lastModifiedBy>
  <cp:revision>106</cp:revision>
  <dcterms:created xsi:type="dcterms:W3CDTF">2015-07-28T05:18:57Z</dcterms:created>
  <dcterms:modified xsi:type="dcterms:W3CDTF">2017-01-26T19:58:15Z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  <property fmtid="{D5CDD505-2E9C-101B-9397-08002B2CF9AE}" pid="3" name="Order">
    <vt:r8>274500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