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5" r:id="rId4"/>
    <p:sldId id="267" r:id="rId5"/>
    <p:sldId id="278" r:id="rId6"/>
    <p:sldId id="279" r:id="rId7"/>
    <p:sldId id="280" r:id="rId8"/>
    <p:sldId id="281" r:id="rId9"/>
    <p:sldId id="269" r:id="rId10"/>
    <p:sldId id="282" r:id="rId11"/>
    <p:sldId id="283" r:id="rId12"/>
    <p:sldId id="284" r:id="rId13"/>
    <p:sldId id="285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Obi" initials="E" lastIdx="3" clrIdx="0">
    <p:extLst>
      <p:ext uri="{19B8F6BF-5375-455C-9EA6-DF929625EA0E}">
        <p15:presenceInfo xmlns:p15="http://schemas.microsoft.com/office/powerpoint/2012/main" userId="EmmaOb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3EB0D-5914-4843-97FF-A3C7D9529F2A}" type="datetimeFigureOut">
              <a:rPr lang="en-GB" smtClean="0"/>
              <a:pPr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60D7A-40E6-4B03-B5CB-005A386828B0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95536" y="260648"/>
            <a:ext cx="835292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Surveillance de la durabilité [Pays]</a:t>
            </a:r>
            <a:endParaRPr lang="fr-FR" dirty="0"/>
          </a:p>
          <a:p>
            <a:endParaRPr lang="fr-FR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117" y="2923133"/>
            <a:ext cx="84969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Retrouver des ménages grâce au GPS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77072"/>
            <a:ext cx="376335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4360" y="1591300"/>
            <a:ext cx="84969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Formation pour l’étude de suivi après 12/24/36 mois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8358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Exemple à Ebonyi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0" y="1188000"/>
            <a:ext cx="3375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23528" y="3429000"/>
            <a:ext cx="4104456" cy="646331"/>
            <a:chOff x="179512" y="2410435"/>
            <a:chExt cx="3335270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179512" y="2410435"/>
              <a:ext cx="1584176" cy="646331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Cliquez sur le ménage </a:t>
              </a:r>
            </a:p>
          </p:txBody>
        </p:sp>
        <p:cxnSp>
          <p:nvCxnSpPr>
            <p:cNvPr id="7" name="Straight Arrow Connector 6"/>
            <p:cNvCxnSpPr>
              <a:stCxn id="6" idx="3"/>
            </p:cNvCxnSpPr>
            <p:nvPr/>
          </p:nvCxnSpPr>
          <p:spPr>
            <a:xfrm flipV="1">
              <a:off x="1763688" y="2698468"/>
              <a:ext cx="1751094" cy="35133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937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Exemple à Ebonyi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0" y="1188000"/>
            <a:ext cx="3375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0589" y="5517232"/>
            <a:ext cx="2863483" cy="1200329"/>
            <a:chOff x="182115" y="2266419"/>
            <a:chExt cx="3325782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182115" y="2266419"/>
              <a:ext cx="2958701" cy="1200329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Le numéro du ménage apparaîtra.</a:t>
              </a:r>
            </a:p>
            <a:p>
              <a:r>
                <a:rPr lang="fr-FR" dirty="0"/>
                <a:t>Cliquez sur le point rouge...</a:t>
              </a:r>
            </a:p>
          </p:txBody>
        </p:sp>
        <p:cxnSp>
          <p:nvCxnSpPr>
            <p:cNvPr id="8" name="Straight Arrow Connector 7"/>
            <p:cNvCxnSpPr>
              <a:cxnSpLocks/>
              <a:stCxn id="7" idx="3"/>
            </p:cNvCxnSpPr>
            <p:nvPr/>
          </p:nvCxnSpPr>
          <p:spPr>
            <a:xfrm flipV="1">
              <a:off x="3140816" y="2770475"/>
              <a:ext cx="367081" cy="96109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9375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Exemple à Ebonyi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0" y="1188000"/>
            <a:ext cx="3375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45158" y="5939988"/>
            <a:ext cx="2734842" cy="923330"/>
            <a:chOff x="179511" y="2410435"/>
            <a:chExt cx="3335271" cy="923330"/>
          </a:xfrm>
        </p:grpSpPr>
        <p:sp>
          <p:nvSpPr>
            <p:cNvPr id="6" name="TextBox 5"/>
            <p:cNvSpPr txBox="1"/>
            <p:nvPr/>
          </p:nvSpPr>
          <p:spPr>
            <a:xfrm>
              <a:off x="179511" y="2410435"/>
              <a:ext cx="2459722" cy="923330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Le nom et les coordonnées GPS apparaîtront</a:t>
              </a:r>
            </a:p>
          </p:txBody>
        </p:sp>
        <p:cxnSp>
          <p:nvCxnSpPr>
            <p:cNvPr id="7" name="Straight Arrow Connector 6"/>
            <p:cNvCxnSpPr>
              <a:stCxn id="6" idx="3"/>
            </p:cNvCxnSpPr>
            <p:nvPr/>
          </p:nvCxnSpPr>
          <p:spPr>
            <a:xfrm flipV="1">
              <a:off x="2639233" y="2698468"/>
              <a:ext cx="875549" cy="173632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5441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312811"/>
            <a:ext cx="91345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Procédure sur le terrain</a:t>
            </a:r>
            <a:endParaRPr lang="fr-FR" dirty="0"/>
          </a:p>
        </p:txBody>
      </p:sp>
      <p:sp>
        <p:nvSpPr>
          <p:cNvPr id="11" name="Content Placeholder 5"/>
          <p:cNvSpPr>
            <a:spLocks noGrp="1"/>
          </p:cNvSpPr>
          <p:nvPr>
            <p:ph idx="1"/>
          </p:nvPr>
        </p:nvSpPr>
        <p:spPr>
          <a:xfrm>
            <a:off x="467544" y="980728"/>
            <a:ext cx="8430559" cy="511256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200" dirty="0"/>
              <a:t>En vous aidant de la liste et de la carte, choisissez l’ordre le plus approprié pour rendre visite aux ménages.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200" dirty="0"/>
              <a:t>Vous pouvez voir votre position ainsi qu’une flèche lorsque vous vous déplacez.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fr-FR" sz="2200" dirty="0"/>
              <a:t>Cela vous indiquera l’itinéraire qui conduit à la maison (si vous en avez besoin).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56992"/>
            <a:ext cx="5313784" cy="332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348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Exercice</a:t>
            </a:r>
            <a:endParaRPr lang="fr-FR" dirty="0"/>
          </a:p>
        </p:txBody>
      </p:sp>
      <p:sp>
        <p:nvSpPr>
          <p:cNvPr id="48" name="Content Placeholder 5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968552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Nous avons identifié quatre emplacements à proximité du site de formation.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Ils sont numérotés du « point 1 » au « point 6 » et possèdent un nom.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Formez des groupes et partez à la recherche de ces points.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Le groupe 1 commencera par le point 1 et ainsi de suite.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Rendez-vous ensuite au prochain point le plus proche de vous.</a:t>
            </a:r>
          </a:p>
        </p:txBody>
      </p:sp>
    </p:spTree>
    <p:extLst>
      <p:ext uri="{BB962C8B-B14F-4D97-AF65-F5344CB8AC3E}">
        <p14:creationId xmlns:p14="http://schemas.microsoft.com/office/powerpoint/2010/main" val="393954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312811"/>
            <a:ext cx="91345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Retrouver tous les ménages</a:t>
            </a:r>
            <a:endParaRPr lang="fr-FR" dirty="0"/>
          </a:p>
        </p:txBody>
      </p:sp>
      <p:sp>
        <p:nvSpPr>
          <p:cNvPr id="11" name="Content Placeholder 5"/>
          <p:cNvSpPr>
            <a:spLocks noGrp="1"/>
          </p:cNvSpPr>
          <p:nvPr>
            <p:ph idx="1"/>
          </p:nvPr>
        </p:nvSpPr>
        <p:spPr>
          <a:xfrm>
            <a:off x="461921" y="917554"/>
            <a:ext cx="8229600" cy="511256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b="1" dirty="0"/>
              <a:t>Il est essentiel de déterminer le bilan pour chacun des ménages et de le consigner sur la tablette électronique.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fr-FR" sz="2200" dirty="0"/>
              <a:t>Trouvé, mais absent du domicile (ménage toujours installé à cet endroit)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fr-FR" sz="2200" dirty="0"/>
              <a:t>Trouvé, acceptation et entretien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fr-FR" sz="2200" dirty="0"/>
              <a:t>Trouvé, mais refus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fr-FR" sz="2200" dirty="0"/>
              <a:t>Non trouvé, a déménagé (installation dans une zone différente)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Deux outils sont disponibles pour permettre d’identifier tous les ménages échantillonnés précédemment :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fr-FR" sz="2200" dirty="0"/>
              <a:t>Listes des ménages par grappe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fr-FR" sz="2200" dirty="0"/>
              <a:t>Outil de cartographie sur tablette électronique avec position GPS de chaque maison</a:t>
            </a:r>
          </a:p>
        </p:txBody>
      </p:sp>
    </p:spTree>
    <p:extLst>
      <p:ext uri="{BB962C8B-B14F-4D97-AF65-F5344CB8AC3E}">
        <p14:creationId xmlns:p14="http://schemas.microsoft.com/office/powerpoint/2010/main" val="2279138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1345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Liste des ménages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00233"/>
            <a:ext cx="7056784" cy="54905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27984" y="1472462"/>
            <a:ext cx="2160240" cy="7920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7704" y="2348880"/>
            <a:ext cx="3744416" cy="403244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79512" y="2564905"/>
            <a:ext cx="2448272" cy="923330"/>
            <a:chOff x="179512" y="2564904"/>
            <a:chExt cx="2448272" cy="753422"/>
          </a:xfrm>
        </p:grpSpPr>
        <p:sp>
          <p:nvSpPr>
            <p:cNvPr id="5" name="TextBox 4"/>
            <p:cNvSpPr txBox="1"/>
            <p:nvPr/>
          </p:nvSpPr>
          <p:spPr>
            <a:xfrm>
              <a:off x="179512" y="2564904"/>
              <a:ext cx="1584176" cy="75342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Ménages classés par numéro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1763688" y="2888069"/>
              <a:ext cx="864096" cy="252899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07504" y="5589240"/>
            <a:ext cx="1944216" cy="923330"/>
            <a:chOff x="107504" y="5589240"/>
            <a:chExt cx="1944216" cy="923330"/>
          </a:xfrm>
        </p:grpSpPr>
        <p:sp>
          <p:nvSpPr>
            <p:cNvPr id="11" name="TextBox 10"/>
            <p:cNvSpPr txBox="1"/>
            <p:nvPr/>
          </p:nvSpPr>
          <p:spPr>
            <a:xfrm>
              <a:off x="107504" y="5589240"/>
              <a:ext cx="1656184" cy="923330"/>
            </a:xfrm>
            <a:prstGeom prst="rect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Nombre total de ménages dans la grappe</a:t>
              </a:r>
            </a:p>
          </p:txBody>
        </p:sp>
        <p:cxnSp>
          <p:nvCxnSpPr>
            <p:cNvPr id="13" name="Straight Arrow Connector 12"/>
            <p:cNvCxnSpPr>
              <a:stCxn id="11" idx="3"/>
            </p:cNvCxnSpPr>
            <p:nvPr/>
          </p:nvCxnSpPr>
          <p:spPr>
            <a:xfrm flipV="1">
              <a:off x="1763688" y="5949281"/>
              <a:ext cx="288032" cy="101624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954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5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968552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Cartographie open source et logiciel de navigation « OpenStreetMap pour Android »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Cette version fonctionne hors ligne : pas besoin de connexion téléphonique ou Internet, mais l’appareil doit disposer d’une capacité GPS.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N’oubliez pas que pour indiquer votre propre position, la tablette a besoin de se connecter à au moins 3 satellites afin de vous localiser (à 5-10 m près)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fr-FR" sz="2400" dirty="0"/>
              <a:t>Ne fonctionne pas en intérieur !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endParaRPr lang="fr-FR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6178" t="55629" r="75641" b="33775"/>
          <a:stretch>
            <a:fillRect/>
          </a:stretch>
        </p:blipFill>
        <p:spPr bwMode="auto">
          <a:xfrm>
            <a:off x="2987824" y="188640"/>
            <a:ext cx="33123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9544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5"/>
          <p:cNvSpPr>
            <a:spLocks noGrp="1"/>
          </p:cNvSpPr>
          <p:nvPr>
            <p:ph idx="1"/>
          </p:nvPr>
        </p:nvSpPr>
        <p:spPr>
          <a:xfrm>
            <a:off x="395536" y="5301208"/>
            <a:ext cx="8229600" cy="1037186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800" dirty="0"/>
              <a:t>Cliquer sur l’icône OsmAnd pour ouvrir l’application.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endParaRPr lang="fr-FR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6178" t="55629" r="75641" b="33775"/>
          <a:stretch>
            <a:fillRect/>
          </a:stretch>
        </p:blipFill>
        <p:spPr bwMode="auto">
          <a:xfrm>
            <a:off x="2987824" y="188640"/>
            <a:ext cx="33123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56792"/>
            <a:ext cx="6096000" cy="326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32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458" y="116632"/>
            <a:ext cx="9134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C00000"/>
                </a:solidFill>
                <a:latin typeface="Comic Sans MS" pitchFamily="66" charset="0"/>
              </a:rPr>
              <a:t>Liste des ménages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0"/>
            <a:ext cx="428625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07504" y="178187"/>
            <a:ext cx="2448272" cy="369332"/>
            <a:chOff x="179512" y="2410435"/>
            <a:chExt cx="2448272" cy="369332"/>
          </a:xfrm>
        </p:grpSpPr>
        <p:sp>
          <p:nvSpPr>
            <p:cNvPr id="9" name="TextBox 8"/>
            <p:cNvSpPr txBox="1"/>
            <p:nvPr/>
          </p:nvSpPr>
          <p:spPr>
            <a:xfrm>
              <a:off x="179512" y="2410435"/>
              <a:ext cx="1584176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/>
                <a:t>Menu</a:t>
              </a:r>
              <a:endParaRPr lang="fr-FR" dirty="0"/>
            </a:p>
          </p:txBody>
        </p:sp>
        <p:cxnSp>
          <p:nvCxnSpPr>
            <p:cNvPr id="10" name="Straight Arrow Connector 9"/>
            <p:cNvCxnSpPr>
              <a:stCxn id="9" idx="3"/>
            </p:cNvCxnSpPr>
            <p:nvPr/>
          </p:nvCxnSpPr>
          <p:spPr>
            <a:xfrm flipV="1">
              <a:off x="1763688" y="2564905"/>
              <a:ext cx="864096" cy="3019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107504" y="639852"/>
            <a:ext cx="2448272" cy="369332"/>
            <a:chOff x="179512" y="2410435"/>
            <a:chExt cx="2448272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179512" y="2410435"/>
              <a:ext cx="1584176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/>
                <a:t>Nord</a:t>
              </a:r>
              <a:endParaRPr lang="fr-FR" dirty="0"/>
            </a:p>
          </p:txBody>
        </p:sp>
        <p:cxnSp>
          <p:nvCxnSpPr>
            <p:cNvPr id="15" name="Straight Arrow Connector 14"/>
            <p:cNvCxnSpPr>
              <a:stCxn id="14" idx="3"/>
            </p:cNvCxnSpPr>
            <p:nvPr/>
          </p:nvCxnSpPr>
          <p:spPr>
            <a:xfrm flipV="1">
              <a:off x="1763688" y="2564905"/>
              <a:ext cx="864096" cy="3019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43192" y="3481681"/>
            <a:ext cx="4456800" cy="369332"/>
            <a:chOff x="179513" y="2410435"/>
            <a:chExt cx="2448271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179513" y="2410435"/>
              <a:ext cx="984684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/>
                <a:t>Votre position</a:t>
              </a:r>
              <a:endParaRPr lang="fr-FR" dirty="0"/>
            </a:p>
          </p:txBody>
        </p:sp>
        <p:cxnSp>
          <p:nvCxnSpPr>
            <p:cNvPr id="18" name="Straight Arrow Connector 17"/>
            <p:cNvCxnSpPr>
              <a:stCxn id="17" idx="3"/>
            </p:cNvCxnSpPr>
            <p:nvPr/>
          </p:nvCxnSpPr>
          <p:spPr>
            <a:xfrm flipV="1">
              <a:off x="1164197" y="2564905"/>
              <a:ext cx="1463587" cy="3019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07504" y="5877272"/>
            <a:ext cx="5616624" cy="646331"/>
            <a:chOff x="179512" y="2410435"/>
            <a:chExt cx="2580611" cy="646331"/>
          </a:xfrm>
        </p:grpSpPr>
        <p:sp>
          <p:nvSpPr>
            <p:cNvPr id="22" name="TextBox 21"/>
            <p:cNvSpPr txBox="1"/>
            <p:nvPr/>
          </p:nvSpPr>
          <p:spPr>
            <a:xfrm>
              <a:off x="179512" y="2410435"/>
              <a:ext cx="860204" cy="646331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/>
                <a:t>Accédez à votre position exacte</a:t>
              </a:r>
              <a:endParaRPr lang="fr-FR" dirty="0"/>
            </a:p>
          </p:txBody>
        </p:sp>
        <p:cxnSp>
          <p:nvCxnSpPr>
            <p:cNvPr id="23" name="Straight Arrow Connector 22"/>
            <p:cNvCxnSpPr>
              <a:stCxn id="22" idx="3"/>
            </p:cNvCxnSpPr>
            <p:nvPr/>
          </p:nvCxnSpPr>
          <p:spPr>
            <a:xfrm>
              <a:off x="1039716" y="2733601"/>
              <a:ext cx="1720407" cy="323165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715125" y="6011652"/>
            <a:ext cx="1601291" cy="657708"/>
            <a:chOff x="6715125" y="6011652"/>
            <a:chExt cx="1601291" cy="657708"/>
          </a:xfrm>
        </p:grpSpPr>
        <p:sp>
          <p:nvSpPr>
            <p:cNvPr id="27" name="TextBox 26"/>
            <p:cNvSpPr txBox="1"/>
            <p:nvPr/>
          </p:nvSpPr>
          <p:spPr>
            <a:xfrm>
              <a:off x="7092280" y="6011652"/>
              <a:ext cx="1224136" cy="646331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Zoomer/ dézoomer</a:t>
              </a:r>
            </a:p>
          </p:txBody>
        </p:sp>
        <p:sp>
          <p:nvSpPr>
            <p:cNvPr id="25" name="Right Brace 24"/>
            <p:cNvSpPr/>
            <p:nvPr/>
          </p:nvSpPr>
          <p:spPr>
            <a:xfrm>
              <a:off x="6715125" y="6021288"/>
              <a:ext cx="305147" cy="648072"/>
            </a:xfrm>
            <a:prstGeom prst="rightBrac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183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0"/>
            <a:ext cx="4286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79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0"/>
            <a:ext cx="4286250" cy="685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07504" y="639852"/>
            <a:ext cx="2448272" cy="369332"/>
            <a:chOff x="179512" y="2410435"/>
            <a:chExt cx="2448272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179512" y="2410435"/>
              <a:ext cx="1584176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/>
                <a:t>Nord</a:t>
              </a:r>
              <a:endParaRPr lang="fr-FR" dirty="0"/>
            </a:p>
          </p:txBody>
        </p:sp>
        <p:cxnSp>
          <p:nvCxnSpPr>
            <p:cNvPr id="6" name="Straight Arrow Connector 5"/>
            <p:cNvCxnSpPr>
              <a:stCxn id="5" idx="3"/>
            </p:cNvCxnSpPr>
            <p:nvPr/>
          </p:nvCxnSpPr>
          <p:spPr>
            <a:xfrm flipV="1">
              <a:off x="1763688" y="2564905"/>
              <a:ext cx="864096" cy="3019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28618" y="6309320"/>
            <a:ext cx="3335270" cy="369332"/>
            <a:chOff x="179512" y="2410435"/>
            <a:chExt cx="3335270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179512" y="2410435"/>
              <a:ext cx="1584176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/>
                <a:t>Échelle</a:t>
              </a:r>
              <a:endParaRPr lang="fr-FR" dirty="0"/>
            </a:p>
          </p:txBody>
        </p:sp>
        <p:cxnSp>
          <p:nvCxnSpPr>
            <p:cNvPr id="9" name="Straight Arrow Connector 8"/>
            <p:cNvCxnSpPr>
              <a:stCxn id="8" idx="3"/>
            </p:cNvCxnSpPr>
            <p:nvPr/>
          </p:nvCxnSpPr>
          <p:spPr>
            <a:xfrm>
              <a:off x="1763688" y="2595101"/>
              <a:ext cx="1751094" cy="103366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07332" y="2852936"/>
            <a:ext cx="3716596" cy="369332"/>
            <a:chOff x="179512" y="2410435"/>
            <a:chExt cx="3716596" cy="369332"/>
          </a:xfrm>
        </p:grpSpPr>
        <p:sp>
          <p:nvSpPr>
            <p:cNvPr id="12" name="TextBox 11"/>
            <p:cNvSpPr txBox="1"/>
            <p:nvPr/>
          </p:nvSpPr>
          <p:spPr>
            <a:xfrm>
              <a:off x="179512" y="2410435"/>
              <a:ext cx="1844388" cy="36933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/>
                <a:t>Précision du GPS</a:t>
              </a:r>
              <a:endParaRPr lang="fr-FR" dirty="0"/>
            </a:p>
          </p:txBody>
        </p:sp>
        <p:cxnSp>
          <p:nvCxnSpPr>
            <p:cNvPr id="13" name="Straight Arrow Connector 12"/>
            <p:cNvCxnSpPr>
              <a:stCxn id="12" idx="3"/>
            </p:cNvCxnSpPr>
            <p:nvPr/>
          </p:nvCxnSpPr>
          <p:spPr>
            <a:xfrm>
              <a:off x="2023900" y="2595101"/>
              <a:ext cx="1872208" cy="0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628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" y="292347"/>
            <a:ext cx="9252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Calibri" panose="020F0502020204030204" pitchFamily="34" charset="0"/>
                <a:ea typeface="MS PGothic" pitchFamily="34" charset="-128"/>
                <a:cs typeface="MS PGothic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/>
              <a:t>Exemple à Ebonyi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0" y="1188000"/>
            <a:ext cx="3375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323528" y="3703334"/>
            <a:ext cx="4243972" cy="646331"/>
            <a:chOff x="35496" y="2410435"/>
            <a:chExt cx="3597552" cy="646331"/>
          </a:xfrm>
        </p:grpSpPr>
        <p:sp>
          <p:nvSpPr>
            <p:cNvPr id="17" name="TextBox 16"/>
            <p:cNvSpPr txBox="1"/>
            <p:nvPr/>
          </p:nvSpPr>
          <p:spPr>
            <a:xfrm>
              <a:off x="35496" y="2410435"/>
              <a:ext cx="1728192" cy="646331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Grappes contenant des ménages</a:t>
              </a:r>
            </a:p>
          </p:txBody>
        </p:sp>
        <p:cxnSp>
          <p:nvCxnSpPr>
            <p:cNvPr id="19" name="Straight Arrow Connector 18"/>
            <p:cNvCxnSpPr>
              <a:stCxn id="17" idx="3"/>
            </p:cNvCxnSpPr>
            <p:nvPr/>
          </p:nvCxnSpPr>
          <p:spPr>
            <a:xfrm>
              <a:off x="1763688" y="2733601"/>
              <a:ext cx="1869360" cy="122581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9544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2CA9FA2906D49A87928E07A90BDE1" ma:contentTypeVersion="21" ma:contentTypeDescription="Create a new document." ma:contentTypeScope="" ma:versionID="31127b67fb1a5c47e7227c478b0e3e9e">
  <xsd:schema xmlns:xsd="http://www.w3.org/2001/XMLSchema" xmlns:xs="http://www.w3.org/2001/XMLSchema" xmlns:p="http://schemas.microsoft.com/office/2006/metadata/properties" xmlns:ns2="0bd7d161-68aa-4378-85c6-89c84e437c65" xmlns:ns3="6b9857c5-041e-4fc1-9d7d-8b03587acb27" xmlns:ns4="2b04e3bf-eb77-48e0-9993-e01b67b1c33a" targetNamespace="http://schemas.microsoft.com/office/2006/metadata/properties" ma:root="true" ma:fieldsID="23e7c49f4820a4d2ea64d6868ca5e24a" ns2:_="" ns3:_="" ns4:_="">
    <xsd:import namespace="0bd7d161-68aa-4378-85c6-89c84e437c65"/>
    <xsd:import namespace="6b9857c5-041e-4fc1-9d7d-8b03587acb27"/>
    <xsd:import namespace="2b04e3bf-eb77-48e0-9993-e01b67b1c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Type_x0020_l" minOccurs="0"/>
                <xsd:element ref="ns2:Status" minOccurs="0"/>
                <xsd:element ref="ns2:v9p6" minOccurs="0"/>
                <xsd:element ref="ns2:ddqa" minOccurs="0"/>
                <xsd:element ref="ns2:r7ph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d7d161-68aa-4378-85c6-89c84e437c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Type_x0020_l" ma:index="20" nillable="true" ma:displayName="Type" ma:description="Budget&#10;Consultant&#10;IRB&#10;Labor&#10;NXP/Equipment&#10;Subcontract&#10;Travel&#10;Waiver - Allowances&#10;Waiver - CDR/FSN&#10;Waiver - Increase" ma:internalName="Type_x0020_l">
      <xsd:simpleType>
        <xsd:restriction base="dms:Note">
          <xsd:maxLength value="255"/>
        </xsd:restriction>
      </xsd:simpleType>
    </xsd:element>
    <xsd:element name="Status" ma:index="21" nillable="true" ma:displayName="Status" ma:format="Dropdown" ma:internalName="Status">
      <xsd:simpleType>
        <xsd:restriction base="dms:Choice">
          <xsd:enumeration value="Preparing"/>
          <xsd:enumeration value="Pending"/>
          <xsd:enumeration value="Approved"/>
          <xsd:enumeration value="Denied"/>
          <xsd:enumeration value="Cancelled"/>
        </xsd:restriction>
      </xsd:simpleType>
    </xsd:element>
    <xsd:element name="v9p6" ma:index="22" nillable="true" ma:displayName="Date and Time" ma:internalName="v9p6">
      <xsd:simpleType>
        <xsd:restriction base="dms:DateTime"/>
      </xsd:simpleType>
    </xsd:element>
    <xsd:element name="ddqa" ma:index="23" nillable="true" ma:displayName="Request" ma:internalName="ddqa">
      <xsd:simpleType>
        <xsd:restriction base="dms:Text"/>
      </xsd:simpleType>
    </xsd:element>
    <xsd:element name="r7ph" ma:index="24" nillable="true" ma:displayName="Employee or Consultant Name" ma:internalName="r7ph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5be66e25-6253-4f8b-9755-5684a1ad78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9857c5-041e-4fc1-9d7d-8b03587ac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4e3bf-eb77-48e0-9993-e01b67b1c33a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5b085eb6-aa09-4d8e-acda-07d90d1c8499}" ma:internalName="TaxCatchAll" ma:showField="CatchAllData" ma:web="6b9857c5-041e-4fc1-9d7d-8b03587ac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9p6 xmlns="0bd7d161-68aa-4378-85c6-89c84e437c65" xsi:nil="true"/>
    <Status xmlns="0bd7d161-68aa-4378-85c6-89c84e437c65" xsi:nil="true"/>
    <Type_x0020_l xmlns="0bd7d161-68aa-4378-85c6-89c84e437c65" xsi:nil="true"/>
    <r7ph xmlns="0bd7d161-68aa-4378-85c6-89c84e437c65" xsi:nil="true"/>
    <ddqa xmlns="0bd7d161-68aa-4378-85c6-89c84e437c65" xsi:nil="true"/>
    <lcf76f155ced4ddcb4097134ff3c332f xmlns="0bd7d161-68aa-4378-85c6-89c84e437c65">
      <Terms xmlns="http://schemas.microsoft.com/office/infopath/2007/PartnerControls"/>
    </lcf76f155ced4ddcb4097134ff3c332f>
    <TaxCatchAll xmlns="2b04e3bf-eb77-48e0-9993-e01b67b1c33a" xsi:nil="true"/>
  </documentManagement>
</p:properties>
</file>

<file path=customXml/itemProps1.xml><?xml version="1.0" encoding="utf-8"?>
<ds:datastoreItem xmlns:ds="http://schemas.openxmlformats.org/officeDocument/2006/customXml" ds:itemID="{7A7D1FEB-597D-44F0-9D29-F3FFEACC9BD9}"/>
</file>

<file path=customXml/itemProps2.xml><?xml version="1.0" encoding="utf-8"?>
<ds:datastoreItem xmlns:ds="http://schemas.openxmlformats.org/officeDocument/2006/customXml" ds:itemID="{D1BB19E9-4A62-41CB-91AE-2ADF8C819652}"/>
</file>

<file path=customXml/itemProps3.xml><?xml version="1.0" encoding="utf-8"?>
<ds:datastoreItem xmlns:ds="http://schemas.openxmlformats.org/officeDocument/2006/customXml" ds:itemID="{102B746C-E808-4A69-9CB3-DB846ECE3F0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3355</TotalTime>
  <Words>253</Words>
  <Application>Microsoft Office PowerPoint</Application>
  <PresentationFormat>Affichage à l'écran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MS PGothic</vt:lpstr>
      <vt:lpstr>Arial</vt:lpstr>
      <vt:lpstr>Calibri</vt:lpstr>
      <vt:lpstr>Comic Sans MS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Harriet</dc:creator>
  <cp:lastModifiedBy>Marine Gandit</cp:lastModifiedBy>
  <cp:revision>107</cp:revision>
  <dcterms:created xsi:type="dcterms:W3CDTF">2015-07-28T05:18:57Z</dcterms:created>
  <dcterms:modified xsi:type="dcterms:W3CDTF">2017-11-10T12:54:41Z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0x0101008542CA9FA2906D49A87928E07A90BDE1</vt:lpwstr>
  </property>
</Properties>
</file>