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601" r:id="rId1"/>
  </p:sldMasterIdLst>
  <p:notesMasterIdLst>
    <p:notesMasterId r:id="rId8"/>
  </p:notes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2424" autoAdjust="0"/>
  </p:normalViewPr>
  <p:slideViewPr>
    <p:cSldViewPr snapToGrid="0" snapToObjects="1">
      <p:cViewPr varScale="1">
        <p:scale>
          <a:sx n="84" d="100"/>
          <a:sy n="84" d="100"/>
        </p:scale>
        <p:origin x="23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51EBE9-3C6F-4A1C-AA31-875CC880B0C8}" type="datetimeFigureOut">
              <a:rPr lang="en-US" smtClean="0"/>
              <a:t>3/30/2016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702A8-D2BD-4A7D-8A56-D0CD2C3A11A8}" type="slidenum">
              <a:rPr lang="en-US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5090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mtClean="0"/>
              <a:t>Le coordinateur est le responsable global de la mise en œuvre pendant le travail / les activités sur le terrain. Il travaille depuis la zone de ces activités de terrain (quartier, province, etc.).</a:t>
            </a:r>
            <a:endParaRPr lang="fr-FR" baseline="0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702A8-D2BD-4A7D-8A56-D0CD2C3A11A8}" type="slidenum">
              <a:rPr lang="en-US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1723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mtClean="0"/>
              <a:t>Chaque équipe est dirigée par un chef de groupe.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702A8-D2BD-4A7D-8A56-D0CD2C3A11A8}" type="slidenum">
              <a:rPr lang="en-US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9577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mtClean="0"/>
              <a:t>Chaque équipe est constituée de deux ou trois investigateurs.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702A8-D2BD-4A7D-8A56-D0CD2C3A11A8}" type="slidenum">
              <a:rPr lang="en-US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9228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10842-C002-C14A-A82E-D32910A7950A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506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10842-C002-C14A-A82E-D32910A7950A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06F55-48F6-DD46-AC48-759CC2350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585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10842-C002-C14A-A82E-D32910A7950A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06F55-48F6-DD46-AC48-759CC2350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671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10842-C002-C14A-A82E-D32910A7950A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06F55-48F6-DD46-AC48-759CC2350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001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10842-C002-C14A-A82E-D32910A7950A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540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10842-C002-C14A-A82E-D32910A7950A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06F55-48F6-DD46-AC48-759CC2350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893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10842-C002-C14A-A82E-D32910A7950A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06F55-48F6-DD46-AC48-759CC2350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035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10842-C002-C14A-A82E-D32910A7950A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06F55-48F6-DD46-AC48-759CC2350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109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10842-C002-C14A-A82E-D32910A7950A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06F55-48F6-DD46-AC48-759CC2350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12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10842-C002-C14A-A82E-D32910A7950A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338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10842-C002-C14A-A82E-D32910A7950A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06F55-48F6-DD46-AC48-759CC2350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216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10842-C002-C14A-A82E-D32910A7950A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06F55-48F6-DD46-AC48-759CC2350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43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02" r:id="rId1"/>
    <p:sldLayoutId id="2147484603" r:id="rId2"/>
    <p:sldLayoutId id="2147484604" r:id="rId3"/>
    <p:sldLayoutId id="2147484605" r:id="rId4"/>
    <p:sldLayoutId id="2147484606" r:id="rId5"/>
    <p:sldLayoutId id="2147484607" r:id="rId6"/>
    <p:sldLayoutId id="2147484608" r:id="rId7"/>
    <p:sldLayoutId id="2147484609" r:id="rId8"/>
    <p:sldLayoutId id="2147484610" r:id="rId9"/>
    <p:sldLayoutId id="2147484611" r:id="rId10"/>
    <p:sldLayoutId id="214748461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Rôles et responsabilités</a:t>
            </a:r>
            <a:r>
              <a:rPr dirty="0"/>
              <a:t/>
            </a:r>
            <a:br>
              <a:rPr dirty="0"/>
            </a:br>
            <a:r>
              <a:rPr lang="fr-FR" dirty="0" smtClean="0"/>
              <a:t>« Professionnalisme.</a:t>
            </a:r>
            <a:r>
              <a:rPr lang="fr-FR" sz="3600" dirty="0" smtClean="0"/>
              <a:t> </a:t>
            </a:r>
            <a:r>
              <a:rPr lang="fr-FR" dirty="0"/>
              <a:t>Rigueur. Respect. »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Surveillance de la durabilité</a:t>
            </a:r>
            <a:endParaRPr lang="fr-FR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7601" y="4665565"/>
            <a:ext cx="4128798" cy="1368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873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400" b="1" dirty="0" smtClean="0"/>
              <a:t>Rôle et responsabilité du coordinateur</a:t>
            </a:r>
            <a:endParaRPr lang="fr-FR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Coordonner globalement les équipes pendant le travail de terrain.</a:t>
            </a:r>
          </a:p>
          <a:p>
            <a:r>
              <a:rPr lang="fr-FR" sz="2800" dirty="0" smtClean="0"/>
              <a:t>Rendre compte quotidiennement du travail accompli, au chef de groupe.</a:t>
            </a:r>
          </a:p>
          <a:p>
            <a:r>
              <a:rPr lang="fr-FR" sz="2800" dirty="0" smtClean="0"/>
              <a:t>Résoudre les questions techniques et autres problèmes, le cas échéant.</a:t>
            </a:r>
          </a:p>
          <a:p>
            <a:r>
              <a:rPr lang="fr-FR" sz="2800" dirty="0" smtClean="0"/>
              <a:t>Rémunérer le travail de terrain : 50 % au début et 50 % à la fin, en cas de travail satisfaisant.</a:t>
            </a:r>
          </a:p>
          <a:p>
            <a:r>
              <a:rPr lang="fr-FR" sz="2800" dirty="0" smtClean="0"/>
              <a:t>Transférer de manière sécurisée les questionnaires remplis, pour la saisie des données.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038917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400" b="1" dirty="0" smtClean="0"/>
              <a:t>Rôle et responsabilité du chef de groupe</a:t>
            </a:r>
            <a:endParaRPr lang="fr-FR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Contrôle qualité</a:t>
            </a:r>
          </a:p>
          <a:p>
            <a:pPr lvl="1"/>
            <a:r>
              <a:rPr lang="fr-FR" sz="2800" dirty="0" smtClean="0"/>
              <a:t>Veiller à ce qu’une liste complète soit établie au </a:t>
            </a:r>
            <a:r>
              <a:rPr lang="fr-FR" sz="2800" dirty="0"/>
              <a:t>sein du village ou de la section.</a:t>
            </a:r>
          </a:p>
          <a:p>
            <a:pPr lvl="1"/>
            <a:r>
              <a:rPr lang="fr-FR" sz="2800" dirty="0"/>
              <a:t>Sélectionner les sections et ménages à l’aide d’une liste de numéros aléatoires.</a:t>
            </a:r>
          </a:p>
          <a:p>
            <a:pPr lvl="1"/>
            <a:r>
              <a:rPr lang="fr-FR" sz="2800" dirty="0" smtClean="0"/>
              <a:t>Vérifier les questionnaires remplis AVANT de quitter la zone, pour s’assurer qu’une réponse a été fournie pour toutes les questions et que l’enchaînement des questionnaires a été respecté.</a:t>
            </a:r>
          </a:p>
          <a:p>
            <a:pPr lvl="1"/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644430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400" b="1" dirty="0" smtClean="0"/>
              <a:t>Rôle et responsabilité du chef de groupe</a:t>
            </a:r>
            <a:endParaRPr lang="fr-FR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Gestion du matériel et des documents</a:t>
            </a:r>
          </a:p>
          <a:p>
            <a:pPr lvl="1"/>
            <a:r>
              <a:rPr lang="fr-FR" sz="2400" dirty="0" smtClean="0"/>
              <a:t>Veiller à ce que l’équipe ait suffisamment de questionnaires et de documents (formulaires de consentement, etc.) pour le travail quotidien sur le terrain.</a:t>
            </a:r>
          </a:p>
          <a:p>
            <a:pPr lvl="1"/>
            <a:r>
              <a:rPr lang="fr-FR" sz="2400" dirty="0" smtClean="0"/>
              <a:t>Conserver les questionnaires remplis dans une enveloppe, en indiquant la date ainsi que le numéro et le nom de la grappe.</a:t>
            </a:r>
          </a:p>
          <a:p>
            <a:pPr lvl="1"/>
            <a:r>
              <a:rPr lang="fr-FR" sz="2400" dirty="0" smtClean="0"/>
              <a:t>Conserver en permanence les questionnaires de manière sécurisée et à l’abri de l’eau, puis les transmettre régulièrement au coordinateur.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75119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400" b="1" dirty="0" smtClean="0"/>
              <a:t>Rôle et responsabilité du chef de groupe</a:t>
            </a:r>
            <a:endParaRPr lang="fr-FR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dirty="0" smtClean="0"/>
              <a:t>Organisation</a:t>
            </a:r>
          </a:p>
          <a:p>
            <a:pPr lvl="1"/>
            <a:r>
              <a:rPr lang="fr-FR" sz="2100" dirty="0" smtClean="0"/>
              <a:t>Organiser les déplacements de l’équipe pour une efficacité maximale.</a:t>
            </a:r>
          </a:p>
          <a:p>
            <a:pPr lvl="1"/>
            <a:r>
              <a:rPr lang="fr-FR" sz="2100" dirty="0" smtClean="0"/>
              <a:t>Se coordonner avec les chefs / autorités locales.</a:t>
            </a:r>
          </a:p>
          <a:p>
            <a:pPr lvl="1"/>
            <a:r>
              <a:rPr lang="fr-FR" sz="2100" dirty="0" smtClean="0"/>
              <a:t>Veiller à ce que l’équipe travaille selon les mêmes principes.</a:t>
            </a:r>
          </a:p>
          <a:p>
            <a:pPr lvl="1"/>
            <a:r>
              <a:rPr lang="fr-FR" sz="2100" dirty="0" smtClean="0"/>
              <a:t>Signaler les éventuels problèmes au coordinateur.</a:t>
            </a:r>
          </a:p>
          <a:p>
            <a:pPr lvl="1"/>
            <a:r>
              <a:rPr lang="fr-FR" sz="2100" dirty="0" smtClean="0"/>
              <a:t>Rendre compte quotidiennement du travail effectué (y compris la fiche de surveillance des grappes), au coordinateur.</a:t>
            </a:r>
            <a:endParaRPr lang="fr-FR" sz="2100" dirty="0"/>
          </a:p>
        </p:txBody>
      </p:sp>
    </p:spTree>
    <p:extLst>
      <p:ext uri="{BB962C8B-B14F-4D97-AF65-F5344CB8AC3E}">
        <p14:creationId xmlns:p14="http://schemas.microsoft.com/office/powerpoint/2010/main" val="1001890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400" b="1" dirty="0" smtClean="0"/>
              <a:t>Rôle et responsabilité de l’investigateur</a:t>
            </a:r>
            <a:endParaRPr lang="fr-FR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sz="2400" dirty="0" smtClean="0"/>
              <a:t>Bien répertorier correctement et rigoureusement les ménages.</a:t>
            </a:r>
          </a:p>
          <a:p>
            <a:r>
              <a:rPr lang="fr-FR" sz="2400" dirty="0" smtClean="0"/>
              <a:t>Mener les entretiens en toute </a:t>
            </a:r>
            <a:r>
              <a:rPr lang="fr-FR" sz="2400" b="1" dirty="0" smtClean="0"/>
              <a:t>neutralité</a:t>
            </a:r>
            <a:r>
              <a:rPr lang="fr-FR" sz="2400" dirty="0" smtClean="0"/>
              <a:t>, avec politesse et professionnalisme.</a:t>
            </a:r>
          </a:p>
          <a:p>
            <a:r>
              <a:rPr lang="fr-FR" sz="2400" dirty="0" smtClean="0"/>
              <a:t>Mener les entretiens en toute </a:t>
            </a:r>
            <a:r>
              <a:rPr lang="fr-FR" sz="2400" b="1" dirty="0" smtClean="0"/>
              <a:t>rigueur</a:t>
            </a:r>
            <a:r>
              <a:rPr lang="fr-FR" sz="2400" dirty="0" smtClean="0"/>
              <a:t>, puis vérifier qu’aucun enchaînement ni aucune question n’a été oubliée.</a:t>
            </a:r>
          </a:p>
          <a:p>
            <a:r>
              <a:rPr lang="fr-FR" sz="2400" dirty="0" smtClean="0"/>
              <a:t>Respecter les règles déontologiques</a:t>
            </a:r>
          </a:p>
          <a:p>
            <a:r>
              <a:rPr lang="fr-FR" sz="2400" dirty="0" smtClean="0"/>
              <a:t>Compter </a:t>
            </a:r>
            <a:r>
              <a:rPr lang="fr-FR" sz="2400" b="1" dirty="0" smtClean="0"/>
              <a:t>rigoureusement et attentivement</a:t>
            </a:r>
            <a:r>
              <a:rPr lang="fr-FR" sz="2400" dirty="0" smtClean="0"/>
              <a:t> les trous et les réparations au niveau des moustiquaires issues de la campagne.</a:t>
            </a:r>
          </a:p>
          <a:p>
            <a:r>
              <a:rPr lang="fr-FR" sz="2400" dirty="0" smtClean="0"/>
              <a:t>Signaler les éventuels problèmes ou difficultés au chef de groupe.</a:t>
            </a:r>
          </a:p>
        </p:txBody>
      </p:sp>
    </p:spTree>
    <p:extLst>
      <p:ext uri="{BB962C8B-B14F-4D97-AF65-F5344CB8AC3E}">
        <p14:creationId xmlns:p14="http://schemas.microsoft.com/office/powerpoint/2010/main" val="2981863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42CA9FA2906D49A87928E07A90BDE1" ma:contentTypeVersion="21" ma:contentTypeDescription="Create a new document." ma:contentTypeScope="" ma:versionID="31127b67fb1a5c47e7227c478b0e3e9e">
  <xsd:schema xmlns:xsd="http://www.w3.org/2001/XMLSchema" xmlns:xs="http://www.w3.org/2001/XMLSchema" xmlns:p="http://schemas.microsoft.com/office/2006/metadata/properties" xmlns:ns2="0bd7d161-68aa-4378-85c6-89c84e437c65" xmlns:ns3="6b9857c5-041e-4fc1-9d7d-8b03587acb27" xmlns:ns4="2b04e3bf-eb77-48e0-9993-e01b67b1c33a" targetNamespace="http://schemas.microsoft.com/office/2006/metadata/properties" ma:root="true" ma:fieldsID="23e7c49f4820a4d2ea64d6868ca5e24a" ns2:_="" ns3:_="" ns4:_="">
    <xsd:import namespace="0bd7d161-68aa-4378-85c6-89c84e437c65"/>
    <xsd:import namespace="6b9857c5-041e-4fc1-9d7d-8b03587acb27"/>
    <xsd:import namespace="2b04e3bf-eb77-48e0-9993-e01b67b1c33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Type_x0020_l" minOccurs="0"/>
                <xsd:element ref="ns2:Status" minOccurs="0"/>
                <xsd:element ref="ns2:v9p6" minOccurs="0"/>
                <xsd:element ref="ns2:ddqa" minOccurs="0"/>
                <xsd:element ref="ns2:r7ph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d7d161-68aa-4378-85c6-89c84e437c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Type_x0020_l" ma:index="20" nillable="true" ma:displayName="Type" ma:description="Budget&#10;Consultant&#10;IRB&#10;Labor&#10;NXP/Equipment&#10;Subcontract&#10;Travel&#10;Waiver - Allowances&#10;Waiver - CDR/FSN&#10;Waiver - Increase" ma:internalName="Type_x0020_l">
      <xsd:simpleType>
        <xsd:restriction base="dms:Note">
          <xsd:maxLength value="255"/>
        </xsd:restriction>
      </xsd:simpleType>
    </xsd:element>
    <xsd:element name="Status" ma:index="21" nillable="true" ma:displayName="Status" ma:format="Dropdown" ma:internalName="Status">
      <xsd:simpleType>
        <xsd:restriction base="dms:Choice">
          <xsd:enumeration value="Preparing"/>
          <xsd:enumeration value="Pending"/>
          <xsd:enumeration value="Approved"/>
          <xsd:enumeration value="Denied"/>
          <xsd:enumeration value="Cancelled"/>
        </xsd:restriction>
      </xsd:simpleType>
    </xsd:element>
    <xsd:element name="v9p6" ma:index="22" nillable="true" ma:displayName="Date and Time" ma:internalName="v9p6">
      <xsd:simpleType>
        <xsd:restriction base="dms:DateTime"/>
      </xsd:simpleType>
    </xsd:element>
    <xsd:element name="ddqa" ma:index="23" nillable="true" ma:displayName="Request" ma:internalName="ddqa">
      <xsd:simpleType>
        <xsd:restriction base="dms:Text"/>
      </xsd:simpleType>
    </xsd:element>
    <xsd:element name="r7ph" ma:index="24" nillable="true" ma:displayName="Employee or Consultant Name" ma:internalName="r7ph">
      <xsd:simpleType>
        <xsd:restriction base="dms:Text"/>
      </xsd:simple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7" nillable="true" ma:taxonomy="true" ma:internalName="lcf76f155ced4ddcb4097134ff3c332f" ma:taxonomyFieldName="MediaServiceImageTags" ma:displayName="Image Tags" ma:readOnly="false" ma:fieldId="{5cf76f15-5ced-4ddc-b409-7134ff3c332f}" ma:taxonomyMulti="true" ma:sspId="5be66e25-6253-4f8b-9755-5684a1ad782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9857c5-041e-4fc1-9d7d-8b03587acb27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04e3bf-eb77-48e0-9993-e01b67b1c33a" elementFormDefault="qualified">
    <xsd:import namespace="http://schemas.microsoft.com/office/2006/documentManagement/types"/>
    <xsd:import namespace="http://schemas.microsoft.com/office/infopath/2007/PartnerControls"/>
    <xsd:element name="TaxCatchAll" ma:index="28" nillable="true" ma:displayName="Taxonomy Catch All Column" ma:hidden="true" ma:list="{5b085eb6-aa09-4d8e-acda-07d90d1c8499}" ma:internalName="TaxCatchAll" ma:showField="CatchAllData" ma:web="6b9857c5-041e-4fc1-9d7d-8b03587acb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9p6 xmlns="0bd7d161-68aa-4378-85c6-89c84e437c65" xsi:nil="true"/>
    <Status xmlns="0bd7d161-68aa-4378-85c6-89c84e437c65" xsi:nil="true"/>
    <Type_x0020_l xmlns="0bd7d161-68aa-4378-85c6-89c84e437c65" xsi:nil="true"/>
    <r7ph xmlns="0bd7d161-68aa-4378-85c6-89c84e437c65" xsi:nil="true"/>
    <ddqa xmlns="0bd7d161-68aa-4378-85c6-89c84e437c65" xsi:nil="true"/>
    <lcf76f155ced4ddcb4097134ff3c332f xmlns="0bd7d161-68aa-4378-85c6-89c84e437c65">
      <Terms xmlns="http://schemas.microsoft.com/office/infopath/2007/PartnerControls"/>
    </lcf76f155ced4ddcb4097134ff3c332f>
    <TaxCatchAll xmlns="2b04e3bf-eb77-48e0-9993-e01b67b1c33a" xsi:nil="true"/>
  </documentManagement>
</p:properties>
</file>

<file path=customXml/itemProps1.xml><?xml version="1.0" encoding="utf-8"?>
<ds:datastoreItem xmlns:ds="http://schemas.openxmlformats.org/officeDocument/2006/customXml" ds:itemID="{376BECEF-B565-473A-BCA7-1177C7DE4E77}"/>
</file>

<file path=customXml/itemProps2.xml><?xml version="1.0" encoding="utf-8"?>
<ds:datastoreItem xmlns:ds="http://schemas.openxmlformats.org/officeDocument/2006/customXml" ds:itemID="{DF565FF1-366E-4FAE-ACAD-7757F23D4149}"/>
</file>

<file path=customXml/itemProps3.xml><?xml version="1.0" encoding="utf-8"?>
<ds:datastoreItem xmlns:ds="http://schemas.openxmlformats.org/officeDocument/2006/customXml" ds:itemID="{62BBE501-EFD9-4E28-A545-548D4C0ECB7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4535</TotalTime>
  <Words>405</Words>
  <Application>Microsoft Office PowerPoint</Application>
  <PresentationFormat>On-screen Show (4:3)</PresentationFormat>
  <Paragraphs>38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Rôles et responsabilités « Professionnalisme. Rigueur. Respect. »</vt:lpstr>
      <vt:lpstr>Rôle et responsabilité du coordinateur</vt:lpstr>
      <vt:lpstr>Rôle et responsabilité du chef de groupe</vt:lpstr>
      <vt:lpstr>Rôle et responsabilité du chef de groupe</vt:lpstr>
      <vt:lpstr>Rôle et responsabilité du chef de groupe</vt:lpstr>
      <vt:lpstr>Rôle et responsabilité de l’investigateur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Roles and Responsibilities</dc:title>
  <dc:creator>Hannah Koenker</dc:creator>
  <cp:lastModifiedBy>Marine Gandit</cp:lastModifiedBy>
  <cp:revision>11</cp:revision>
  <dcterms:created xsi:type="dcterms:W3CDTF">2014-04-09T14:23:29Z</dcterms:created>
  <dcterms:modified xsi:type="dcterms:W3CDTF">2016-03-30T19:05:09Z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0x0101008542CA9FA2906D49A87928E07A90BDE1</vt:lpwstr>
  </property>
</Properties>
</file>