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3" r:id="rId4"/>
    <p:sldId id="259" r:id="rId5"/>
    <p:sldId id="274" r:id="rId6"/>
    <p:sldId id="27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368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41C9-73AC-438F-87C4-9EC9BF497281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71FD6-459D-4E98-8F23-042D31EBC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109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41C9-73AC-438F-87C4-9EC9BF497281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71FD6-459D-4E98-8F23-042D31EBC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319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41C9-73AC-438F-87C4-9EC9BF497281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71FD6-459D-4E98-8F23-042D31EBC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66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41C9-73AC-438F-87C4-9EC9BF497281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71FD6-459D-4E98-8F23-042D31EBC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896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41C9-73AC-438F-87C4-9EC9BF497281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71FD6-459D-4E98-8F23-042D31EBC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705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41C9-73AC-438F-87C4-9EC9BF497281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71FD6-459D-4E98-8F23-042D31EBC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232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41C9-73AC-438F-87C4-9EC9BF497281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71FD6-459D-4E98-8F23-042D31EBC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10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41C9-73AC-438F-87C4-9EC9BF497281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71FD6-459D-4E98-8F23-042D31EBC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825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41C9-73AC-438F-87C4-9EC9BF497281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71FD6-459D-4E98-8F23-042D31EBC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447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41C9-73AC-438F-87C4-9EC9BF497281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71FD6-459D-4E98-8F23-042D31EBC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429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41C9-73AC-438F-87C4-9EC9BF497281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71FD6-459D-4E98-8F23-042D31EBC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894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7841C9-73AC-438F-87C4-9EC9BF497281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71FD6-459D-4E98-8F23-042D31EBC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247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31424" y="116633"/>
            <a:ext cx="6812267" cy="5553909"/>
            <a:chOff x="131424" y="116633"/>
            <a:chExt cx="6812267" cy="5553909"/>
          </a:xfrm>
        </p:grpSpPr>
        <p:sp>
          <p:nvSpPr>
            <p:cNvPr id="4" name="TextBox 3"/>
            <p:cNvSpPr txBox="1"/>
            <p:nvPr/>
          </p:nvSpPr>
          <p:spPr>
            <a:xfrm>
              <a:off x="537030" y="573779"/>
              <a:ext cx="115212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Enquête</a:t>
              </a:r>
              <a:r>
                <a:rPr lang="en-US" dirty="0"/>
                <a:t> de base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71936" y="1491302"/>
              <a:ext cx="14747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12ème  </a:t>
              </a:r>
              <a:r>
                <a:rPr lang="en-US" dirty="0" err="1"/>
                <a:t>mois</a:t>
              </a:r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65022" y="3294277"/>
              <a:ext cx="14791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24ème  </a:t>
              </a:r>
              <a:r>
                <a:rPr lang="en-US" dirty="0" err="1"/>
                <a:t>mois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90962" y="5166486"/>
              <a:ext cx="14452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36ème  </a:t>
              </a:r>
              <a:r>
                <a:rPr lang="en-US" dirty="0" err="1"/>
                <a:t>mois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044641" y="544035"/>
              <a:ext cx="4896544" cy="4413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X </a:t>
              </a:r>
              <a:r>
                <a:rPr lang="en-US" dirty="0" err="1">
                  <a:solidFill>
                    <a:schemeClr val="tx1"/>
                  </a:solidFill>
                </a:rPr>
                <a:t>Mén</a:t>
              </a:r>
              <a:r>
                <a:rPr lang="en-US" dirty="0">
                  <a:solidFill>
                    <a:schemeClr val="tx1"/>
                  </a:solidFill>
                </a:rPr>
                <a:t> </a:t>
              </a:r>
              <a:r>
                <a:rPr lang="en-US" dirty="0" err="1">
                  <a:solidFill>
                    <a:schemeClr val="tx1"/>
                  </a:solidFill>
                </a:rPr>
                <a:t>sélectionnés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047147" y="116633"/>
              <a:ext cx="48965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dirty="0"/>
                <a:t>Site </a:t>
              </a:r>
              <a:r>
                <a:rPr lang="es-ES" dirty="0" err="1"/>
                <a:t>d’étude</a:t>
              </a:r>
              <a:r>
                <a:rPr lang="es-ES" dirty="0"/>
                <a:t> 1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047147" y="1494077"/>
              <a:ext cx="1080120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X </a:t>
              </a:r>
              <a:r>
                <a:rPr lang="en-US" sz="1200" dirty="0">
                  <a:solidFill>
                    <a:schemeClr val="tx1"/>
                  </a:solidFill>
                </a:rPr>
                <a:t>(</a:t>
              </a:r>
              <a:r>
                <a:rPr lang="en-US" sz="1200" dirty="0" err="1">
                  <a:solidFill>
                    <a:schemeClr val="tx1"/>
                  </a:solidFill>
                </a:rPr>
                <a:t>x.x</a:t>
              </a:r>
              <a:r>
                <a:rPr lang="en-US" sz="1200" dirty="0">
                  <a:solidFill>
                    <a:schemeClr val="tx1"/>
                  </a:solidFill>
                </a:rPr>
                <a:t>%)</a:t>
              </a:r>
            </a:p>
            <a:p>
              <a:pPr algn="ctr"/>
              <a:r>
                <a:rPr lang="en-US" sz="1200" dirty="0" err="1">
                  <a:solidFill>
                    <a:schemeClr val="tx1"/>
                  </a:solidFill>
                </a:rPr>
                <a:t>Interviéwés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252845" y="1494077"/>
              <a:ext cx="1080120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X (</a:t>
              </a:r>
              <a:r>
                <a:rPr lang="en-US" sz="1400" dirty="0" err="1">
                  <a:solidFill>
                    <a:schemeClr val="tx1"/>
                  </a:solidFill>
                </a:rPr>
                <a:t>x</a:t>
              </a:r>
              <a:r>
                <a:rPr lang="en-US" sz="1200" dirty="0" err="1">
                  <a:solidFill>
                    <a:schemeClr val="tx1"/>
                  </a:solidFill>
                </a:rPr>
                <a:t>.x</a:t>
              </a:r>
              <a:r>
                <a:rPr lang="en-US" sz="1200" dirty="0">
                  <a:solidFill>
                    <a:schemeClr val="tx1"/>
                  </a:solidFill>
                </a:rPr>
                <a:t>%)</a:t>
              </a:r>
            </a:p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Pas de </a:t>
              </a:r>
              <a:r>
                <a:rPr lang="en-US" sz="1200" dirty="0" err="1">
                  <a:solidFill>
                    <a:schemeClr val="tx1"/>
                  </a:solidFill>
                </a:rPr>
                <a:t>répondant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449398" y="1494078"/>
              <a:ext cx="1080120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>
                  <a:solidFill>
                    <a:schemeClr val="tx1"/>
                  </a:solidFill>
                </a:rPr>
                <a:t>X </a:t>
              </a:r>
              <a:r>
                <a:rPr lang="es-ES" sz="1200" dirty="0">
                  <a:solidFill>
                    <a:schemeClr val="tx1"/>
                  </a:solidFill>
                </a:rPr>
                <a:t>(</a:t>
              </a:r>
              <a:r>
                <a:rPr lang="es-ES" sz="1200" dirty="0" err="1">
                  <a:solidFill>
                    <a:schemeClr val="tx1"/>
                  </a:solidFill>
                </a:rPr>
                <a:t>x.x</a:t>
              </a:r>
              <a:r>
                <a:rPr lang="es-ES" sz="1200" dirty="0">
                  <a:solidFill>
                    <a:schemeClr val="tx1"/>
                  </a:solidFill>
                </a:rPr>
                <a:t>%)</a:t>
              </a:r>
              <a:endParaRPr lang="en-US" sz="14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Inconnu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647547" y="1494077"/>
              <a:ext cx="1296144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>
                  <a:solidFill>
                    <a:schemeClr val="tx1"/>
                  </a:solidFill>
                </a:rPr>
                <a:t>X </a:t>
              </a:r>
              <a:r>
                <a:rPr lang="es-ES" sz="1200" dirty="0">
                  <a:solidFill>
                    <a:schemeClr val="tx1"/>
                  </a:solidFill>
                </a:rPr>
                <a:t>(</a:t>
              </a:r>
              <a:r>
                <a:rPr lang="es-ES" sz="1200" dirty="0" err="1">
                  <a:solidFill>
                    <a:schemeClr val="tx1"/>
                  </a:solidFill>
                </a:rPr>
                <a:t>x.x</a:t>
              </a:r>
              <a:r>
                <a:rPr lang="es-ES" sz="1200" dirty="0">
                  <a:solidFill>
                    <a:schemeClr val="tx1"/>
                  </a:solidFill>
                </a:rPr>
                <a:t>%)</a:t>
              </a:r>
              <a:endParaRPr lang="en-US" sz="14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 err="1">
                  <a:solidFill>
                    <a:schemeClr val="tx1"/>
                  </a:solidFill>
                </a:rPr>
                <a:t>Déménagé</a:t>
              </a:r>
              <a:r>
                <a:rPr lang="en-US" sz="1200" dirty="0">
                  <a:solidFill>
                    <a:schemeClr val="tx1"/>
                  </a:solidFill>
                </a:rPr>
                <a:t> </a:t>
              </a:r>
              <a:r>
                <a:rPr lang="en-US" sz="1200" dirty="0" err="1">
                  <a:solidFill>
                    <a:schemeClr val="tx1"/>
                  </a:solidFill>
                </a:rPr>
                <a:t>ou</a:t>
              </a:r>
              <a:r>
                <a:rPr lang="en-US" sz="1200" dirty="0">
                  <a:solidFill>
                    <a:schemeClr val="tx1"/>
                  </a:solidFill>
                </a:rPr>
                <a:t> </a:t>
              </a:r>
              <a:r>
                <a:rPr lang="en-US" sz="1200" dirty="0" err="1">
                  <a:solidFill>
                    <a:schemeClr val="tx1"/>
                  </a:solidFill>
                </a:rPr>
                <a:t>Refus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045766" y="2367957"/>
              <a:ext cx="4897925" cy="3600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X </a:t>
              </a:r>
              <a:r>
                <a:rPr lang="en-US" sz="1400" dirty="0" err="1">
                  <a:solidFill>
                    <a:schemeClr val="tx1"/>
                  </a:solidFill>
                </a:rPr>
                <a:t>Mén</a:t>
              </a:r>
              <a:r>
                <a:rPr lang="en-US" sz="1400" dirty="0">
                  <a:solidFill>
                    <a:schemeClr val="tx1"/>
                  </a:solidFill>
                </a:rPr>
                <a:t> active (</a:t>
              </a:r>
              <a:r>
                <a:rPr lang="en-US" sz="1400" dirty="0" err="1">
                  <a:solidFill>
                    <a:schemeClr val="tx1"/>
                  </a:solidFill>
                </a:rPr>
                <a:t>x.x</a:t>
              </a:r>
              <a:r>
                <a:rPr lang="en-US" sz="1400" dirty="0">
                  <a:solidFill>
                    <a:schemeClr val="tx1"/>
                  </a:solidFill>
                </a:rPr>
                <a:t>%)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6" name="Elbow Connector 15"/>
            <p:cNvCxnSpPr>
              <a:stCxn id="8" idx="2"/>
              <a:endCxn id="10" idx="0"/>
            </p:cNvCxnSpPr>
            <p:nvPr/>
          </p:nvCxnSpPr>
          <p:spPr>
            <a:xfrm rot="5400000">
              <a:off x="3285709" y="286873"/>
              <a:ext cx="508702" cy="1905706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Elbow Connector 17"/>
            <p:cNvCxnSpPr>
              <a:stCxn id="8" idx="2"/>
              <a:endCxn id="11" idx="0"/>
            </p:cNvCxnSpPr>
            <p:nvPr/>
          </p:nvCxnSpPr>
          <p:spPr>
            <a:xfrm rot="5400000">
              <a:off x="3888558" y="889722"/>
              <a:ext cx="508702" cy="700008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Elbow Connector 19"/>
            <p:cNvCxnSpPr>
              <a:stCxn id="8" idx="2"/>
              <a:endCxn id="12" idx="0"/>
            </p:cNvCxnSpPr>
            <p:nvPr/>
          </p:nvCxnSpPr>
          <p:spPr>
            <a:xfrm rot="16200000" flipH="1">
              <a:off x="4486834" y="991453"/>
              <a:ext cx="508703" cy="496545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Elbow Connector 21"/>
            <p:cNvCxnSpPr>
              <a:stCxn id="8" idx="2"/>
              <a:endCxn id="13" idx="0"/>
            </p:cNvCxnSpPr>
            <p:nvPr/>
          </p:nvCxnSpPr>
          <p:spPr>
            <a:xfrm rot="16200000" flipH="1">
              <a:off x="5139915" y="338373"/>
              <a:ext cx="508702" cy="1802706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Elbow Connector 23"/>
            <p:cNvCxnSpPr>
              <a:stCxn id="10" idx="2"/>
              <a:endCxn id="14" idx="0"/>
            </p:cNvCxnSpPr>
            <p:nvPr/>
          </p:nvCxnSpPr>
          <p:spPr>
            <a:xfrm rot="16200000" flipH="1">
              <a:off x="3356056" y="1229284"/>
              <a:ext cx="369824" cy="1907522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Elbow Connector 25"/>
            <p:cNvCxnSpPr>
              <a:stCxn id="11" idx="2"/>
              <a:endCxn id="14" idx="0"/>
            </p:cNvCxnSpPr>
            <p:nvPr/>
          </p:nvCxnSpPr>
          <p:spPr>
            <a:xfrm rot="16200000" flipH="1">
              <a:off x="3958905" y="1832133"/>
              <a:ext cx="369824" cy="701824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Elbow Connector 27"/>
            <p:cNvCxnSpPr>
              <a:stCxn id="12" idx="2"/>
              <a:endCxn id="14" idx="0"/>
            </p:cNvCxnSpPr>
            <p:nvPr/>
          </p:nvCxnSpPr>
          <p:spPr>
            <a:xfrm rot="5400000">
              <a:off x="4557183" y="1935681"/>
              <a:ext cx="369823" cy="494729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ctangle 36"/>
            <p:cNvSpPr/>
            <p:nvPr/>
          </p:nvSpPr>
          <p:spPr>
            <a:xfrm>
              <a:off x="2044642" y="3294277"/>
              <a:ext cx="1080120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X </a:t>
              </a:r>
              <a:r>
                <a:rPr lang="en-US" sz="1200" dirty="0">
                  <a:solidFill>
                    <a:schemeClr val="tx1"/>
                  </a:solidFill>
                </a:rPr>
                <a:t>(x%)</a:t>
              </a:r>
              <a:endParaRPr lang="en-US" sz="14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 err="1">
                  <a:solidFill>
                    <a:schemeClr val="tx1"/>
                  </a:solidFill>
                </a:rPr>
                <a:t>Interviéwés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250340" y="3294277"/>
              <a:ext cx="1080120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>
                  <a:solidFill>
                    <a:schemeClr val="tx1"/>
                  </a:solidFill>
                </a:rPr>
                <a:t>X </a:t>
              </a:r>
              <a:r>
                <a:rPr lang="es-ES" sz="1200" dirty="0">
                  <a:solidFill>
                    <a:schemeClr val="tx1"/>
                  </a:solidFill>
                </a:rPr>
                <a:t>(x%)</a:t>
              </a:r>
              <a:endParaRPr lang="en-US" sz="14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Pas de </a:t>
              </a:r>
              <a:r>
                <a:rPr lang="en-US" sz="1200" dirty="0" err="1">
                  <a:solidFill>
                    <a:schemeClr val="tx1"/>
                  </a:solidFill>
                </a:rPr>
                <a:t>répondant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4446893" y="3294278"/>
              <a:ext cx="1080120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>
                  <a:solidFill>
                    <a:schemeClr val="tx1"/>
                  </a:solidFill>
                </a:rPr>
                <a:t>X </a:t>
              </a:r>
              <a:r>
                <a:rPr lang="es-ES" sz="1200" dirty="0">
                  <a:solidFill>
                    <a:schemeClr val="tx1"/>
                  </a:solidFill>
                </a:rPr>
                <a:t>(x%)</a:t>
              </a:r>
              <a:endParaRPr lang="en-US" sz="14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Inconnu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645042" y="3294277"/>
              <a:ext cx="1296144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>
                  <a:solidFill>
                    <a:schemeClr val="tx1"/>
                  </a:solidFill>
                </a:rPr>
                <a:t>X </a:t>
              </a:r>
              <a:r>
                <a:rPr lang="es-ES" sz="1200" dirty="0">
                  <a:solidFill>
                    <a:schemeClr val="tx1"/>
                  </a:solidFill>
                </a:rPr>
                <a:t>(x%)</a:t>
              </a:r>
              <a:endParaRPr lang="en-US" sz="14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 err="1">
                  <a:solidFill>
                    <a:schemeClr val="tx1"/>
                  </a:solidFill>
                </a:rPr>
                <a:t>Déménagé</a:t>
              </a:r>
              <a:r>
                <a:rPr lang="en-US" sz="1200" dirty="0">
                  <a:solidFill>
                    <a:schemeClr val="tx1"/>
                  </a:solidFill>
                </a:rPr>
                <a:t> </a:t>
              </a:r>
              <a:r>
                <a:rPr lang="en-US" sz="1200" dirty="0" err="1">
                  <a:solidFill>
                    <a:schemeClr val="tx1"/>
                  </a:solidFill>
                </a:rPr>
                <a:t>ou</a:t>
              </a:r>
              <a:r>
                <a:rPr lang="en-US" sz="1200" dirty="0">
                  <a:solidFill>
                    <a:schemeClr val="tx1"/>
                  </a:solidFill>
                </a:rPr>
                <a:t> </a:t>
              </a:r>
              <a:r>
                <a:rPr lang="en-US" sz="1200" dirty="0" err="1">
                  <a:solidFill>
                    <a:schemeClr val="tx1"/>
                  </a:solidFill>
                </a:rPr>
                <a:t>Refus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044641" y="4230381"/>
              <a:ext cx="4896544" cy="3600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X HH active (x%)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42" name="Elbow Connector 41"/>
            <p:cNvCxnSpPr>
              <a:stCxn id="37" idx="2"/>
              <a:endCxn id="41" idx="0"/>
            </p:cNvCxnSpPr>
            <p:nvPr/>
          </p:nvCxnSpPr>
          <p:spPr>
            <a:xfrm rot="16200000" flipH="1">
              <a:off x="3322783" y="3060251"/>
              <a:ext cx="432048" cy="1908211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Elbow Connector 42"/>
            <p:cNvCxnSpPr>
              <a:stCxn id="38" idx="2"/>
              <a:endCxn id="41" idx="0"/>
            </p:cNvCxnSpPr>
            <p:nvPr/>
          </p:nvCxnSpPr>
          <p:spPr>
            <a:xfrm rot="16200000" flipH="1">
              <a:off x="3925632" y="3663100"/>
              <a:ext cx="432048" cy="702513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Elbow Connector 43"/>
            <p:cNvCxnSpPr>
              <a:stCxn id="39" idx="2"/>
              <a:endCxn id="41" idx="0"/>
            </p:cNvCxnSpPr>
            <p:nvPr/>
          </p:nvCxnSpPr>
          <p:spPr>
            <a:xfrm rot="5400000">
              <a:off x="4523910" y="3767337"/>
              <a:ext cx="432047" cy="494040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Rectangle 65"/>
            <p:cNvSpPr/>
            <p:nvPr/>
          </p:nvSpPr>
          <p:spPr>
            <a:xfrm>
              <a:off x="2044641" y="5166485"/>
              <a:ext cx="1080120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>
                  <a:solidFill>
                    <a:schemeClr val="tx1"/>
                  </a:solidFill>
                </a:rPr>
                <a:t>X </a:t>
              </a:r>
              <a:r>
                <a:rPr lang="es-ES" sz="1200" dirty="0">
                  <a:solidFill>
                    <a:schemeClr val="tx1"/>
                  </a:solidFill>
                </a:rPr>
                <a:t>(x%)</a:t>
              </a:r>
              <a:endParaRPr lang="en-US" sz="14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 err="1">
                  <a:solidFill>
                    <a:schemeClr val="tx1"/>
                  </a:solidFill>
                </a:rPr>
                <a:t>Interviéwés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3250339" y="5166485"/>
              <a:ext cx="1080120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>
                  <a:solidFill>
                    <a:schemeClr val="tx1"/>
                  </a:solidFill>
                </a:rPr>
                <a:t>X </a:t>
              </a:r>
              <a:r>
                <a:rPr lang="es-ES" sz="1200" dirty="0">
                  <a:solidFill>
                    <a:schemeClr val="tx1"/>
                  </a:solidFill>
                </a:rPr>
                <a:t>(x%)</a:t>
              </a:r>
              <a:endParaRPr lang="en-US" sz="14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Pas de </a:t>
              </a:r>
              <a:r>
                <a:rPr lang="en-US" sz="1200" dirty="0" err="1">
                  <a:solidFill>
                    <a:schemeClr val="tx1"/>
                  </a:solidFill>
                </a:rPr>
                <a:t>répondant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4446892" y="5166486"/>
              <a:ext cx="1080120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>
                  <a:solidFill>
                    <a:schemeClr val="tx1"/>
                  </a:solidFill>
                </a:rPr>
                <a:t>X </a:t>
              </a:r>
              <a:r>
                <a:rPr lang="es-ES" sz="1200" dirty="0">
                  <a:solidFill>
                    <a:schemeClr val="tx1"/>
                  </a:solidFill>
                </a:rPr>
                <a:t>(x%)</a:t>
              </a:r>
              <a:endParaRPr lang="en-US" sz="14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Inconnu</a:t>
              </a: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645041" y="5166485"/>
              <a:ext cx="1296144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>
                  <a:solidFill>
                    <a:schemeClr val="tx1"/>
                  </a:solidFill>
                </a:rPr>
                <a:t>X </a:t>
              </a:r>
              <a:r>
                <a:rPr lang="es-ES" sz="1200" dirty="0">
                  <a:solidFill>
                    <a:schemeClr val="tx1"/>
                  </a:solidFill>
                </a:rPr>
                <a:t>(x%)</a:t>
              </a:r>
              <a:endParaRPr lang="en-US" sz="14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 err="1">
                  <a:solidFill>
                    <a:schemeClr val="tx1"/>
                  </a:solidFill>
                </a:rPr>
                <a:t>Déménagé</a:t>
              </a:r>
              <a:r>
                <a:rPr lang="en-US" sz="1200" dirty="0">
                  <a:solidFill>
                    <a:schemeClr val="tx1"/>
                  </a:solidFill>
                </a:rPr>
                <a:t> </a:t>
              </a:r>
              <a:r>
                <a:rPr lang="en-US" sz="1200" dirty="0" err="1">
                  <a:solidFill>
                    <a:schemeClr val="tx1"/>
                  </a:solidFill>
                </a:rPr>
                <a:t>ou</a:t>
              </a:r>
              <a:r>
                <a:rPr lang="en-US" sz="1200" dirty="0">
                  <a:solidFill>
                    <a:schemeClr val="tx1"/>
                  </a:solidFill>
                </a:rPr>
                <a:t> </a:t>
              </a:r>
              <a:r>
                <a:rPr lang="en-US" sz="1200" dirty="0" err="1">
                  <a:solidFill>
                    <a:schemeClr val="tx1"/>
                  </a:solidFill>
                </a:rPr>
                <a:t>Refus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81" name="Elbow Connector 80"/>
            <p:cNvCxnSpPr>
              <a:stCxn id="14" idx="2"/>
              <a:endCxn id="37" idx="0"/>
            </p:cNvCxnSpPr>
            <p:nvPr/>
          </p:nvCxnSpPr>
          <p:spPr>
            <a:xfrm rot="5400000">
              <a:off x="3256576" y="2056124"/>
              <a:ext cx="566280" cy="1910027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Elbow Connector 82"/>
            <p:cNvCxnSpPr>
              <a:stCxn id="14" idx="2"/>
              <a:endCxn id="38" idx="0"/>
            </p:cNvCxnSpPr>
            <p:nvPr/>
          </p:nvCxnSpPr>
          <p:spPr>
            <a:xfrm rot="5400000">
              <a:off x="3859425" y="2658973"/>
              <a:ext cx="566280" cy="704329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Elbow Connector 84"/>
            <p:cNvCxnSpPr>
              <a:stCxn id="14" idx="2"/>
              <a:endCxn id="39" idx="0"/>
            </p:cNvCxnSpPr>
            <p:nvPr/>
          </p:nvCxnSpPr>
          <p:spPr>
            <a:xfrm rot="16200000" flipH="1">
              <a:off x="4457701" y="2765025"/>
              <a:ext cx="566281" cy="492224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Elbow Connector 86"/>
            <p:cNvCxnSpPr>
              <a:stCxn id="14" idx="2"/>
              <a:endCxn id="40" idx="0"/>
            </p:cNvCxnSpPr>
            <p:nvPr/>
          </p:nvCxnSpPr>
          <p:spPr>
            <a:xfrm rot="16200000" flipH="1">
              <a:off x="5110781" y="2111944"/>
              <a:ext cx="566280" cy="1798385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Elbow Connector 92"/>
            <p:cNvCxnSpPr>
              <a:stCxn id="41" idx="2"/>
              <a:endCxn id="66" idx="0"/>
            </p:cNvCxnSpPr>
            <p:nvPr/>
          </p:nvCxnSpPr>
          <p:spPr>
            <a:xfrm rot="5400000">
              <a:off x="3250775" y="3924347"/>
              <a:ext cx="576064" cy="1908212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Elbow Connector 94"/>
            <p:cNvCxnSpPr>
              <a:stCxn id="41" idx="2"/>
              <a:endCxn id="67" idx="0"/>
            </p:cNvCxnSpPr>
            <p:nvPr/>
          </p:nvCxnSpPr>
          <p:spPr>
            <a:xfrm rot="5400000">
              <a:off x="3853624" y="4527196"/>
              <a:ext cx="576064" cy="702514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Elbow Connector 96"/>
            <p:cNvCxnSpPr>
              <a:stCxn id="41" idx="2"/>
              <a:endCxn id="68" idx="0"/>
            </p:cNvCxnSpPr>
            <p:nvPr/>
          </p:nvCxnSpPr>
          <p:spPr>
            <a:xfrm rot="16200000" flipH="1">
              <a:off x="4451900" y="4631433"/>
              <a:ext cx="576065" cy="494039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Elbow Connector 98"/>
            <p:cNvCxnSpPr>
              <a:stCxn id="41" idx="2"/>
              <a:endCxn id="69" idx="0"/>
            </p:cNvCxnSpPr>
            <p:nvPr/>
          </p:nvCxnSpPr>
          <p:spPr>
            <a:xfrm rot="16200000" flipH="1">
              <a:off x="5104981" y="3978353"/>
              <a:ext cx="576064" cy="1800200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TextBox 99"/>
            <p:cNvSpPr txBox="1"/>
            <p:nvPr/>
          </p:nvSpPr>
          <p:spPr>
            <a:xfrm>
              <a:off x="131424" y="116633"/>
              <a:ext cx="24051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Ménages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01105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31424" y="116633"/>
            <a:ext cx="6812267" cy="5553909"/>
            <a:chOff x="131424" y="116633"/>
            <a:chExt cx="6812267" cy="5553909"/>
          </a:xfrm>
        </p:grpSpPr>
        <p:sp>
          <p:nvSpPr>
            <p:cNvPr id="4" name="TextBox 3"/>
            <p:cNvSpPr txBox="1"/>
            <p:nvPr/>
          </p:nvSpPr>
          <p:spPr>
            <a:xfrm>
              <a:off x="537030" y="573779"/>
              <a:ext cx="115212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Enquête</a:t>
              </a:r>
              <a:r>
                <a:rPr lang="en-US" dirty="0"/>
                <a:t> de base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71936" y="1491302"/>
              <a:ext cx="14747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12ème  </a:t>
              </a:r>
              <a:r>
                <a:rPr lang="en-US" dirty="0" err="1"/>
                <a:t>mois</a:t>
              </a:r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65022" y="3294277"/>
              <a:ext cx="14791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24ème  </a:t>
              </a:r>
              <a:r>
                <a:rPr lang="en-US" dirty="0" err="1"/>
                <a:t>mois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90962" y="5166486"/>
              <a:ext cx="14452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36ème  </a:t>
              </a:r>
              <a:r>
                <a:rPr lang="en-US" dirty="0" err="1"/>
                <a:t>mois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044641" y="544035"/>
              <a:ext cx="4896544" cy="4413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X </a:t>
              </a:r>
              <a:r>
                <a:rPr lang="en-US" dirty="0" err="1">
                  <a:solidFill>
                    <a:schemeClr val="tx1"/>
                  </a:solidFill>
                </a:rPr>
                <a:t>Mén</a:t>
              </a:r>
              <a:r>
                <a:rPr lang="en-US" dirty="0">
                  <a:solidFill>
                    <a:schemeClr val="tx1"/>
                  </a:solidFill>
                </a:rPr>
                <a:t> </a:t>
              </a:r>
              <a:r>
                <a:rPr lang="en-US" dirty="0" err="1">
                  <a:solidFill>
                    <a:schemeClr val="tx1"/>
                  </a:solidFill>
                </a:rPr>
                <a:t>sélectionnés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047147" y="116633"/>
              <a:ext cx="48965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dirty="0"/>
                <a:t>Site </a:t>
              </a:r>
              <a:r>
                <a:rPr lang="es-ES" dirty="0" err="1"/>
                <a:t>d’étude</a:t>
              </a:r>
              <a:r>
                <a:rPr lang="es-ES" dirty="0"/>
                <a:t> 2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047147" y="1494077"/>
              <a:ext cx="1080120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X </a:t>
              </a:r>
              <a:r>
                <a:rPr lang="en-US" sz="1200" dirty="0">
                  <a:solidFill>
                    <a:schemeClr val="tx1"/>
                  </a:solidFill>
                </a:rPr>
                <a:t>(</a:t>
              </a:r>
              <a:r>
                <a:rPr lang="en-US" sz="1200" dirty="0" err="1">
                  <a:solidFill>
                    <a:schemeClr val="tx1"/>
                  </a:solidFill>
                </a:rPr>
                <a:t>x.x</a:t>
              </a:r>
              <a:r>
                <a:rPr lang="en-US" sz="1200" dirty="0">
                  <a:solidFill>
                    <a:schemeClr val="tx1"/>
                  </a:solidFill>
                </a:rPr>
                <a:t>%)</a:t>
              </a:r>
            </a:p>
            <a:p>
              <a:pPr algn="ctr"/>
              <a:r>
                <a:rPr lang="en-US" sz="1200" dirty="0" err="1">
                  <a:solidFill>
                    <a:schemeClr val="tx1"/>
                  </a:solidFill>
                </a:rPr>
                <a:t>Interviéwés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252845" y="1494077"/>
              <a:ext cx="1080120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X (</a:t>
              </a:r>
              <a:r>
                <a:rPr lang="en-US" sz="1400" dirty="0" err="1">
                  <a:solidFill>
                    <a:schemeClr val="tx1"/>
                  </a:solidFill>
                </a:rPr>
                <a:t>x</a:t>
              </a:r>
              <a:r>
                <a:rPr lang="en-US" sz="1200" dirty="0" err="1">
                  <a:solidFill>
                    <a:schemeClr val="tx1"/>
                  </a:solidFill>
                </a:rPr>
                <a:t>.x</a:t>
              </a:r>
              <a:r>
                <a:rPr lang="en-US" sz="1200" dirty="0">
                  <a:solidFill>
                    <a:schemeClr val="tx1"/>
                  </a:solidFill>
                </a:rPr>
                <a:t>%)</a:t>
              </a:r>
            </a:p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Pas de </a:t>
              </a:r>
              <a:r>
                <a:rPr lang="en-US" sz="1200" dirty="0" err="1">
                  <a:solidFill>
                    <a:schemeClr val="tx1"/>
                  </a:solidFill>
                </a:rPr>
                <a:t>répondant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449398" y="1494078"/>
              <a:ext cx="1080120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>
                  <a:solidFill>
                    <a:schemeClr val="tx1"/>
                  </a:solidFill>
                </a:rPr>
                <a:t>X </a:t>
              </a:r>
              <a:r>
                <a:rPr lang="es-ES" sz="1200" dirty="0">
                  <a:solidFill>
                    <a:schemeClr val="tx1"/>
                  </a:solidFill>
                </a:rPr>
                <a:t>(</a:t>
              </a:r>
              <a:r>
                <a:rPr lang="es-ES" sz="1200" dirty="0" err="1">
                  <a:solidFill>
                    <a:schemeClr val="tx1"/>
                  </a:solidFill>
                </a:rPr>
                <a:t>x.x</a:t>
              </a:r>
              <a:r>
                <a:rPr lang="es-ES" sz="1200" dirty="0">
                  <a:solidFill>
                    <a:schemeClr val="tx1"/>
                  </a:solidFill>
                </a:rPr>
                <a:t>%)</a:t>
              </a:r>
              <a:endParaRPr lang="en-US" sz="14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Inconnu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647547" y="1494077"/>
              <a:ext cx="1296144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>
                  <a:solidFill>
                    <a:schemeClr val="tx1"/>
                  </a:solidFill>
                </a:rPr>
                <a:t>X </a:t>
              </a:r>
              <a:r>
                <a:rPr lang="es-ES" sz="1200" dirty="0">
                  <a:solidFill>
                    <a:schemeClr val="tx1"/>
                  </a:solidFill>
                </a:rPr>
                <a:t>(</a:t>
              </a:r>
              <a:r>
                <a:rPr lang="es-ES" sz="1200" dirty="0" err="1">
                  <a:solidFill>
                    <a:schemeClr val="tx1"/>
                  </a:solidFill>
                </a:rPr>
                <a:t>x.x</a:t>
              </a:r>
              <a:r>
                <a:rPr lang="es-ES" sz="1200" dirty="0">
                  <a:solidFill>
                    <a:schemeClr val="tx1"/>
                  </a:solidFill>
                </a:rPr>
                <a:t>%)</a:t>
              </a:r>
              <a:endParaRPr lang="en-US" sz="14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 err="1">
                  <a:solidFill>
                    <a:schemeClr val="tx1"/>
                  </a:solidFill>
                </a:rPr>
                <a:t>Déménagé</a:t>
              </a:r>
              <a:r>
                <a:rPr lang="en-US" sz="1200" dirty="0">
                  <a:solidFill>
                    <a:schemeClr val="tx1"/>
                  </a:solidFill>
                </a:rPr>
                <a:t> </a:t>
              </a:r>
              <a:r>
                <a:rPr lang="en-US" sz="1200" dirty="0" err="1">
                  <a:solidFill>
                    <a:schemeClr val="tx1"/>
                  </a:solidFill>
                </a:rPr>
                <a:t>ou</a:t>
              </a:r>
              <a:r>
                <a:rPr lang="en-US" sz="1200" dirty="0">
                  <a:solidFill>
                    <a:schemeClr val="tx1"/>
                  </a:solidFill>
                </a:rPr>
                <a:t> </a:t>
              </a:r>
              <a:r>
                <a:rPr lang="en-US" sz="1200" dirty="0" err="1">
                  <a:solidFill>
                    <a:schemeClr val="tx1"/>
                  </a:solidFill>
                </a:rPr>
                <a:t>Refus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045766" y="2367957"/>
              <a:ext cx="4897925" cy="3600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X </a:t>
              </a:r>
              <a:r>
                <a:rPr lang="en-US" sz="1400" dirty="0" err="1">
                  <a:solidFill>
                    <a:schemeClr val="tx1"/>
                  </a:solidFill>
                </a:rPr>
                <a:t>Mén</a:t>
              </a:r>
              <a:r>
                <a:rPr lang="en-US" sz="1400" dirty="0">
                  <a:solidFill>
                    <a:schemeClr val="tx1"/>
                  </a:solidFill>
                </a:rPr>
                <a:t> active (</a:t>
              </a:r>
              <a:r>
                <a:rPr lang="en-US" sz="1400" dirty="0" err="1">
                  <a:solidFill>
                    <a:schemeClr val="tx1"/>
                  </a:solidFill>
                </a:rPr>
                <a:t>x.x</a:t>
              </a:r>
              <a:r>
                <a:rPr lang="en-US" sz="1400" dirty="0">
                  <a:solidFill>
                    <a:schemeClr val="tx1"/>
                  </a:solidFill>
                </a:rPr>
                <a:t>%)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6" name="Elbow Connector 15"/>
            <p:cNvCxnSpPr>
              <a:stCxn id="8" idx="2"/>
              <a:endCxn id="10" idx="0"/>
            </p:cNvCxnSpPr>
            <p:nvPr/>
          </p:nvCxnSpPr>
          <p:spPr>
            <a:xfrm rot="5400000">
              <a:off x="3285709" y="286873"/>
              <a:ext cx="508702" cy="1905706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Elbow Connector 17"/>
            <p:cNvCxnSpPr>
              <a:stCxn id="8" idx="2"/>
              <a:endCxn id="11" idx="0"/>
            </p:cNvCxnSpPr>
            <p:nvPr/>
          </p:nvCxnSpPr>
          <p:spPr>
            <a:xfrm rot="5400000">
              <a:off x="3888558" y="889722"/>
              <a:ext cx="508702" cy="700008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Elbow Connector 19"/>
            <p:cNvCxnSpPr>
              <a:stCxn id="8" idx="2"/>
              <a:endCxn id="12" idx="0"/>
            </p:cNvCxnSpPr>
            <p:nvPr/>
          </p:nvCxnSpPr>
          <p:spPr>
            <a:xfrm rot="16200000" flipH="1">
              <a:off x="4486834" y="991453"/>
              <a:ext cx="508703" cy="496545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Elbow Connector 21"/>
            <p:cNvCxnSpPr>
              <a:stCxn id="8" idx="2"/>
              <a:endCxn id="13" idx="0"/>
            </p:cNvCxnSpPr>
            <p:nvPr/>
          </p:nvCxnSpPr>
          <p:spPr>
            <a:xfrm rot="16200000" flipH="1">
              <a:off x="5139915" y="338373"/>
              <a:ext cx="508702" cy="1802706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Elbow Connector 23"/>
            <p:cNvCxnSpPr>
              <a:stCxn id="10" idx="2"/>
              <a:endCxn id="14" idx="0"/>
            </p:cNvCxnSpPr>
            <p:nvPr/>
          </p:nvCxnSpPr>
          <p:spPr>
            <a:xfrm rot="16200000" flipH="1">
              <a:off x="3356056" y="1229284"/>
              <a:ext cx="369824" cy="1907522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Elbow Connector 25"/>
            <p:cNvCxnSpPr>
              <a:stCxn id="11" idx="2"/>
              <a:endCxn id="14" idx="0"/>
            </p:cNvCxnSpPr>
            <p:nvPr/>
          </p:nvCxnSpPr>
          <p:spPr>
            <a:xfrm rot="16200000" flipH="1">
              <a:off x="3958905" y="1832133"/>
              <a:ext cx="369824" cy="701824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Elbow Connector 27"/>
            <p:cNvCxnSpPr>
              <a:stCxn id="12" idx="2"/>
              <a:endCxn id="14" idx="0"/>
            </p:cNvCxnSpPr>
            <p:nvPr/>
          </p:nvCxnSpPr>
          <p:spPr>
            <a:xfrm rot="5400000">
              <a:off x="4557183" y="1935681"/>
              <a:ext cx="369823" cy="494729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ctangle 36"/>
            <p:cNvSpPr/>
            <p:nvPr/>
          </p:nvSpPr>
          <p:spPr>
            <a:xfrm>
              <a:off x="2044642" y="3294277"/>
              <a:ext cx="1080120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X </a:t>
              </a:r>
              <a:r>
                <a:rPr lang="en-US" sz="1200" dirty="0">
                  <a:solidFill>
                    <a:schemeClr val="tx1"/>
                  </a:solidFill>
                </a:rPr>
                <a:t>(x%)</a:t>
              </a:r>
              <a:endParaRPr lang="en-US" sz="14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 err="1">
                  <a:solidFill>
                    <a:schemeClr val="tx1"/>
                  </a:solidFill>
                </a:rPr>
                <a:t>Interviéwés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250340" y="3294277"/>
              <a:ext cx="1080120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>
                  <a:solidFill>
                    <a:schemeClr val="tx1"/>
                  </a:solidFill>
                </a:rPr>
                <a:t>X </a:t>
              </a:r>
              <a:r>
                <a:rPr lang="es-ES" sz="1200" dirty="0">
                  <a:solidFill>
                    <a:schemeClr val="tx1"/>
                  </a:solidFill>
                </a:rPr>
                <a:t>(x%)</a:t>
              </a:r>
              <a:endParaRPr lang="en-US" sz="14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Pas de </a:t>
              </a:r>
              <a:r>
                <a:rPr lang="en-US" sz="1200" dirty="0" err="1">
                  <a:solidFill>
                    <a:schemeClr val="tx1"/>
                  </a:solidFill>
                </a:rPr>
                <a:t>répondant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4446893" y="3294278"/>
              <a:ext cx="1080120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>
                  <a:solidFill>
                    <a:schemeClr val="tx1"/>
                  </a:solidFill>
                </a:rPr>
                <a:t>X </a:t>
              </a:r>
              <a:r>
                <a:rPr lang="es-ES" sz="1200" dirty="0">
                  <a:solidFill>
                    <a:schemeClr val="tx1"/>
                  </a:solidFill>
                </a:rPr>
                <a:t>(x%)</a:t>
              </a:r>
              <a:endParaRPr lang="en-US" sz="14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Inconnu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645042" y="3294277"/>
              <a:ext cx="1296144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>
                  <a:solidFill>
                    <a:schemeClr val="tx1"/>
                  </a:solidFill>
                </a:rPr>
                <a:t>X </a:t>
              </a:r>
              <a:r>
                <a:rPr lang="es-ES" sz="1200" dirty="0">
                  <a:solidFill>
                    <a:schemeClr val="tx1"/>
                  </a:solidFill>
                </a:rPr>
                <a:t>(x%)</a:t>
              </a:r>
              <a:endParaRPr lang="en-US" sz="14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 err="1">
                  <a:solidFill>
                    <a:schemeClr val="tx1"/>
                  </a:solidFill>
                </a:rPr>
                <a:t>Déménagé</a:t>
              </a:r>
              <a:r>
                <a:rPr lang="en-US" sz="1200" dirty="0">
                  <a:solidFill>
                    <a:schemeClr val="tx1"/>
                  </a:solidFill>
                </a:rPr>
                <a:t> </a:t>
              </a:r>
              <a:r>
                <a:rPr lang="en-US" sz="1200" dirty="0" err="1">
                  <a:solidFill>
                    <a:schemeClr val="tx1"/>
                  </a:solidFill>
                </a:rPr>
                <a:t>ou</a:t>
              </a:r>
              <a:r>
                <a:rPr lang="en-US" sz="1200" dirty="0">
                  <a:solidFill>
                    <a:schemeClr val="tx1"/>
                  </a:solidFill>
                </a:rPr>
                <a:t> </a:t>
              </a:r>
              <a:r>
                <a:rPr lang="en-US" sz="1200" dirty="0" err="1">
                  <a:solidFill>
                    <a:schemeClr val="tx1"/>
                  </a:solidFill>
                </a:rPr>
                <a:t>Refus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044641" y="4230381"/>
              <a:ext cx="4896544" cy="3600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X HH active (x%)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42" name="Elbow Connector 41"/>
            <p:cNvCxnSpPr>
              <a:stCxn id="37" idx="2"/>
              <a:endCxn id="41" idx="0"/>
            </p:cNvCxnSpPr>
            <p:nvPr/>
          </p:nvCxnSpPr>
          <p:spPr>
            <a:xfrm rot="16200000" flipH="1">
              <a:off x="3322783" y="3060251"/>
              <a:ext cx="432048" cy="1908211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Elbow Connector 42"/>
            <p:cNvCxnSpPr>
              <a:stCxn id="38" idx="2"/>
              <a:endCxn id="41" idx="0"/>
            </p:cNvCxnSpPr>
            <p:nvPr/>
          </p:nvCxnSpPr>
          <p:spPr>
            <a:xfrm rot="16200000" flipH="1">
              <a:off x="3925632" y="3663100"/>
              <a:ext cx="432048" cy="702513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Elbow Connector 43"/>
            <p:cNvCxnSpPr>
              <a:stCxn id="39" idx="2"/>
              <a:endCxn id="41" idx="0"/>
            </p:cNvCxnSpPr>
            <p:nvPr/>
          </p:nvCxnSpPr>
          <p:spPr>
            <a:xfrm rot="5400000">
              <a:off x="4523910" y="3767337"/>
              <a:ext cx="432047" cy="494040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Rectangle 65"/>
            <p:cNvSpPr/>
            <p:nvPr/>
          </p:nvSpPr>
          <p:spPr>
            <a:xfrm>
              <a:off x="2044641" y="5166485"/>
              <a:ext cx="1080120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>
                  <a:solidFill>
                    <a:schemeClr val="tx1"/>
                  </a:solidFill>
                </a:rPr>
                <a:t>X </a:t>
              </a:r>
              <a:r>
                <a:rPr lang="es-ES" sz="1200" dirty="0">
                  <a:solidFill>
                    <a:schemeClr val="tx1"/>
                  </a:solidFill>
                </a:rPr>
                <a:t>(x%)</a:t>
              </a:r>
              <a:endParaRPr lang="en-US" sz="14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 err="1">
                  <a:solidFill>
                    <a:schemeClr val="tx1"/>
                  </a:solidFill>
                </a:rPr>
                <a:t>Interviéwés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3250339" y="5166485"/>
              <a:ext cx="1080120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>
                  <a:solidFill>
                    <a:schemeClr val="tx1"/>
                  </a:solidFill>
                </a:rPr>
                <a:t>X </a:t>
              </a:r>
              <a:r>
                <a:rPr lang="es-ES" sz="1200" dirty="0">
                  <a:solidFill>
                    <a:schemeClr val="tx1"/>
                  </a:solidFill>
                </a:rPr>
                <a:t>(x%)</a:t>
              </a:r>
              <a:endParaRPr lang="en-US" sz="14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Pas de </a:t>
              </a:r>
              <a:r>
                <a:rPr lang="en-US" sz="1200" dirty="0" err="1">
                  <a:solidFill>
                    <a:schemeClr val="tx1"/>
                  </a:solidFill>
                </a:rPr>
                <a:t>répondant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4446892" y="5166486"/>
              <a:ext cx="1080120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>
                  <a:solidFill>
                    <a:schemeClr val="tx1"/>
                  </a:solidFill>
                </a:rPr>
                <a:t>X </a:t>
              </a:r>
              <a:r>
                <a:rPr lang="es-ES" sz="1200" dirty="0">
                  <a:solidFill>
                    <a:schemeClr val="tx1"/>
                  </a:solidFill>
                </a:rPr>
                <a:t>(x%)</a:t>
              </a:r>
              <a:endParaRPr lang="en-US" sz="14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Inconnu</a:t>
              </a: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645041" y="5166485"/>
              <a:ext cx="1296144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>
                  <a:solidFill>
                    <a:schemeClr val="tx1"/>
                  </a:solidFill>
                </a:rPr>
                <a:t>X </a:t>
              </a:r>
              <a:r>
                <a:rPr lang="es-ES" sz="1200" dirty="0">
                  <a:solidFill>
                    <a:schemeClr val="tx1"/>
                  </a:solidFill>
                </a:rPr>
                <a:t>(x%)</a:t>
              </a:r>
              <a:endParaRPr lang="en-US" sz="14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 err="1">
                  <a:solidFill>
                    <a:schemeClr val="tx1"/>
                  </a:solidFill>
                </a:rPr>
                <a:t>Déménagé</a:t>
              </a:r>
              <a:r>
                <a:rPr lang="en-US" sz="1200" dirty="0">
                  <a:solidFill>
                    <a:schemeClr val="tx1"/>
                  </a:solidFill>
                </a:rPr>
                <a:t> </a:t>
              </a:r>
              <a:r>
                <a:rPr lang="en-US" sz="1200" dirty="0" err="1">
                  <a:solidFill>
                    <a:schemeClr val="tx1"/>
                  </a:solidFill>
                </a:rPr>
                <a:t>ou</a:t>
              </a:r>
              <a:r>
                <a:rPr lang="en-US" sz="1200" dirty="0">
                  <a:solidFill>
                    <a:schemeClr val="tx1"/>
                  </a:solidFill>
                </a:rPr>
                <a:t> </a:t>
              </a:r>
              <a:r>
                <a:rPr lang="en-US" sz="1200" dirty="0" err="1">
                  <a:solidFill>
                    <a:schemeClr val="tx1"/>
                  </a:solidFill>
                </a:rPr>
                <a:t>Refus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81" name="Elbow Connector 80"/>
            <p:cNvCxnSpPr>
              <a:stCxn id="14" idx="2"/>
              <a:endCxn id="37" idx="0"/>
            </p:cNvCxnSpPr>
            <p:nvPr/>
          </p:nvCxnSpPr>
          <p:spPr>
            <a:xfrm rot="5400000">
              <a:off x="3256576" y="2056124"/>
              <a:ext cx="566280" cy="1910027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Elbow Connector 82"/>
            <p:cNvCxnSpPr>
              <a:stCxn id="14" idx="2"/>
              <a:endCxn id="38" idx="0"/>
            </p:cNvCxnSpPr>
            <p:nvPr/>
          </p:nvCxnSpPr>
          <p:spPr>
            <a:xfrm rot="5400000">
              <a:off x="3859425" y="2658973"/>
              <a:ext cx="566280" cy="704329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Elbow Connector 84"/>
            <p:cNvCxnSpPr>
              <a:stCxn id="14" idx="2"/>
              <a:endCxn id="39" idx="0"/>
            </p:cNvCxnSpPr>
            <p:nvPr/>
          </p:nvCxnSpPr>
          <p:spPr>
            <a:xfrm rot="16200000" flipH="1">
              <a:off x="4457701" y="2765025"/>
              <a:ext cx="566281" cy="492224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Elbow Connector 86"/>
            <p:cNvCxnSpPr>
              <a:stCxn id="14" idx="2"/>
              <a:endCxn id="40" idx="0"/>
            </p:cNvCxnSpPr>
            <p:nvPr/>
          </p:nvCxnSpPr>
          <p:spPr>
            <a:xfrm rot="16200000" flipH="1">
              <a:off x="5110781" y="2111944"/>
              <a:ext cx="566280" cy="1798385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Elbow Connector 92"/>
            <p:cNvCxnSpPr>
              <a:stCxn id="41" idx="2"/>
              <a:endCxn id="66" idx="0"/>
            </p:cNvCxnSpPr>
            <p:nvPr/>
          </p:nvCxnSpPr>
          <p:spPr>
            <a:xfrm rot="5400000">
              <a:off x="3250775" y="3924347"/>
              <a:ext cx="576064" cy="1908212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Elbow Connector 94"/>
            <p:cNvCxnSpPr>
              <a:stCxn id="41" idx="2"/>
              <a:endCxn id="67" idx="0"/>
            </p:cNvCxnSpPr>
            <p:nvPr/>
          </p:nvCxnSpPr>
          <p:spPr>
            <a:xfrm rot="5400000">
              <a:off x="3853624" y="4527196"/>
              <a:ext cx="576064" cy="702514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Elbow Connector 96"/>
            <p:cNvCxnSpPr>
              <a:stCxn id="41" idx="2"/>
              <a:endCxn id="68" idx="0"/>
            </p:cNvCxnSpPr>
            <p:nvPr/>
          </p:nvCxnSpPr>
          <p:spPr>
            <a:xfrm rot="16200000" flipH="1">
              <a:off x="4451900" y="4631433"/>
              <a:ext cx="576065" cy="494039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Elbow Connector 98"/>
            <p:cNvCxnSpPr>
              <a:stCxn id="41" idx="2"/>
              <a:endCxn id="69" idx="0"/>
            </p:cNvCxnSpPr>
            <p:nvPr/>
          </p:nvCxnSpPr>
          <p:spPr>
            <a:xfrm rot="16200000" flipH="1">
              <a:off x="5104981" y="3978353"/>
              <a:ext cx="576064" cy="1800200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TextBox 99"/>
            <p:cNvSpPr txBox="1"/>
            <p:nvPr/>
          </p:nvSpPr>
          <p:spPr>
            <a:xfrm>
              <a:off x="131424" y="116633"/>
              <a:ext cx="24051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Ménages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69587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31424" y="116633"/>
            <a:ext cx="6812267" cy="5553909"/>
            <a:chOff x="131424" y="116633"/>
            <a:chExt cx="6812267" cy="5553909"/>
          </a:xfrm>
        </p:grpSpPr>
        <p:sp>
          <p:nvSpPr>
            <p:cNvPr id="4" name="TextBox 3"/>
            <p:cNvSpPr txBox="1"/>
            <p:nvPr/>
          </p:nvSpPr>
          <p:spPr>
            <a:xfrm>
              <a:off x="537030" y="573779"/>
              <a:ext cx="115212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Enquête</a:t>
              </a:r>
              <a:r>
                <a:rPr lang="en-US" dirty="0"/>
                <a:t> de base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71936" y="1491302"/>
              <a:ext cx="14747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12ème  </a:t>
              </a:r>
              <a:r>
                <a:rPr lang="en-US" dirty="0" err="1"/>
                <a:t>mois</a:t>
              </a:r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65022" y="3294277"/>
              <a:ext cx="14791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24ème  </a:t>
              </a:r>
              <a:r>
                <a:rPr lang="en-US" dirty="0" err="1"/>
                <a:t>mois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90962" y="5166486"/>
              <a:ext cx="14452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36ème  </a:t>
              </a:r>
              <a:r>
                <a:rPr lang="en-US" dirty="0" err="1"/>
                <a:t>mois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044641" y="544035"/>
              <a:ext cx="4896544" cy="4413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X </a:t>
              </a:r>
              <a:r>
                <a:rPr lang="en-US" dirty="0" err="1">
                  <a:solidFill>
                    <a:schemeClr val="tx1"/>
                  </a:solidFill>
                </a:rPr>
                <a:t>Mén</a:t>
              </a:r>
              <a:r>
                <a:rPr lang="en-US" dirty="0">
                  <a:solidFill>
                    <a:schemeClr val="tx1"/>
                  </a:solidFill>
                </a:rPr>
                <a:t> </a:t>
              </a:r>
              <a:r>
                <a:rPr lang="en-US" dirty="0" err="1">
                  <a:solidFill>
                    <a:schemeClr val="tx1"/>
                  </a:solidFill>
                </a:rPr>
                <a:t>sélectionnés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047147" y="116633"/>
              <a:ext cx="48965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dirty="0"/>
                <a:t>Site </a:t>
              </a:r>
              <a:r>
                <a:rPr lang="es-ES" dirty="0" err="1"/>
                <a:t>d’étude</a:t>
              </a:r>
              <a:r>
                <a:rPr lang="es-ES" dirty="0"/>
                <a:t> 3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047147" y="1494077"/>
              <a:ext cx="1080120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X </a:t>
              </a:r>
              <a:r>
                <a:rPr lang="en-US" sz="1200" dirty="0">
                  <a:solidFill>
                    <a:schemeClr val="tx1"/>
                  </a:solidFill>
                </a:rPr>
                <a:t>(</a:t>
              </a:r>
              <a:r>
                <a:rPr lang="en-US" sz="1200" dirty="0" err="1">
                  <a:solidFill>
                    <a:schemeClr val="tx1"/>
                  </a:solidFill>
                </a:rPr>
                <a:t>x.x</a:t>
              </a:r>
              <a:r>
                <a:rPr lang="en-US" sz="1200" dirty="0">
                  <a:solidFill>
                    <a:schemeClr val="tx1"/>
                  </a:solidFill>
                </a:rPr>
                <a:t>%)</a:t>
              </a:r>
            </a:p>
            <a:p>
              <a:pPr algn="ctr"/>
              <a:r>
                <a:rPr lang="en-US" sz="1200" dirty="0" err="1">
                  <a:solidFill>
                    <a:schemeClr val="tx1"/>
                  </a:solidFill>
                </a:rPr>
                <a:t>Interviéwés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252845" y="1494077"/>
              <a:ext cx="1080120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X (</a:t>
              </a:r>
              <a:r>
                <a:rPr lang="en-US" sz="1400" dirty="0" err="1">
                  <a:solidFill>
                    <a:schemeClr val="tx1"/>
                  </a:solidFill>
                </a:rPr>
                <a:t>x</a:t>
              </a:r>
              <a:r>
                <a:rPr lang="en-US" sz="1200" dirty="0" err="1">
                  <a:solidFill>
                    <a:schemeClr val="tx1"/>
                  </a:solidFill>
                </a:rPr>
                <a:t>.x</a:t>
              </a:r>
              <a:r>
                <a:rPr lang="en-US" sz="1200" dirty="0">
                  <a:solidFill>
                    <a:schemeClr val="tx1"/>
                  </a:solidFill>
                </a:rPr>
                <a:t>%)</a:t>
              </a:r>
            </a:p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Pas de </a:t>
              </a:r>
              <a:r>
                <a:rPr lang="en-US" sz="1200" dirty="0" err="1">
                  <a:solidFill>
                    <a:schemeClr val="tx1"/>
                  </a:solidFill>
                </a:rPr>
                <a:t>répondant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449398" y="1494078"/>
              <a:ext cx="1080120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>
                  <a:solidFill>
                    <a:schemeClr val="tx1"/>
                  </a:solidFill>
                </a:rPr>
                <a:t>X </a:t>
              </a:r>
              <a:r>
                <a:rPr lang="es-ES" sz="1200" dirty="0">
                  <a:solidFill>
                    <a:schemeClr val="tx1"/>
                  </a:solidFill>
                </a:rPr>
                <a:t>(</a:t>
              </a:r>
              <a:r>
                <a:rPr lang="es-ES" sz="1200" dirty="0" err="1">
                  <a:solidFill>
                    <a:schemeClr val="tx1"/>
                  </a:solidFill>
                </a:rPr>
                <a:t>x.x</a:t>
              </a:r>
              <a:r>
                <a:rPr lang="es-ES" sz="1200" dirty="0">
                  <a:solidFill>
                    <a:schemeClr val="tx1"/>
                  </a:solidFill>
                </a:rPr>
                <a:t>%)</a:t>
              </a:r>
              <a:endParaRPr lang="en-US" sz="14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Inconnu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647547" y="1494077"/>
              <a:ext cx="1296144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>
                  <a:solidFill>
                    <a:schemeClr val="tx1"/>
                  </a:solidFill>
                </a:rPr>
                <a:t>X </a:t>
              </a:r>
              <a:r>
                <a:rPr lang="es-ES" sz="1200" dirty="0">
                  <a:solidFill>
                    <a:schemeClr val="tx1"/>
                  </a:solidFill>
                </a:rPr>
                <a:t>(</a:t>
              </a:r>
              <a:r>
                <a:rPr lang="es-ES" sz="1200" dirty="0" err="1">
                  <a:solidFill>
                    <a:schemeClr val="tx1"/>
                  </a:solidFill>
                </a:rPr>
                <a:t>x.x</a:t>
              </a:r>
              <a:r>
                <a:rPr lang="es-ES" sz="1200" dirty="0">
                  <a:solidFill>
                    <a:schemeClr val="tx1"/>
                  </a:solidFill>
                </a:rPr>
                <a:t>%)</a:t>
              </a:r>
              <a:endParaRPr lang="en-US" sz="14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 err="1">
                  <a:solidFill>
                    <a:schemeClr val="tx1"/>
                  </a:solidFill>
                </a:rPr>
                <a:t>Déménagé</a:t>
              </a:r>
              <a:r>
                <a:rPr lang="en-US" sz="1200" dirty="0">
                  <a:solidFill>
                    <a:schemeClr val="tx1"/>
                  </a:solidFill>
                </a:rPr>
                <a:t> </a:t>
              </a:r>
              <a:r>
                <a:rPr lang="en-US" sz="1200" dirty="0" err="1">
                  <a:solidFill>
                    <a:schemeClr val="tx1"/>
                  </a:solidFill>
                </a:rPr>
                <a:t>ou</a:t>
              </a:r>
              <a:r>
                <a:rPr lang="en-US" sz="1200" dirty="0">
                  <a:solidFill>
                    <a:schemeClr val="tx1"/>
                  </a:solidFill>
                </a:rPr>
                <a:t> </a:t>
              </a:r>
              <a:r>
                <a:rPr lang="en-US" sz="1200" dirty="0" err="1">
                  <a:solidFill>
                    <a:schemeClr val="tx1"/>
                  </a:solidFill>
                </a:rPr>
                <a:t>Refus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045766" y="2367957"/>
              <a:ext cx="4897925" cy="3600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X </a:t>
              </a:r>
              <a:r>
                <a:rPr lang="en-US" sz="1400" dirty="0" err="1">
                  <a:solidFill>
                    <a:schemeClr val="tx1"/>
                  </a:solidFill>
                </a:rPr>
                <a:t>Mén</a:t>
              </a:r>
              <a:r>
                <a:rPr lang="en-US" sz="1400" dirty="0">
                  <a:solidFill>
                    <a:schemeClr val="tx1"/>
                  </a:solidFill>
                </a:rPr>
                <a:t> active (</a:t>
              </a:r>
              <a:r>
                <a:rPr lang="en-US" sz="1400" dirty="0" err="1">
                  <a:solidFill>
                    <a:schemeClr val="tx1"/>
                  </a:solidFill>
                </a:rPr>
                <a:t>x.x</a:t>
              </a:r>
              <a:r>
                <a:rPr lang="en-US" sz="1400" dirty="0">
                  <a:solidFill>
                    <a:schemeClr val="tx1"/>
                  </a:solidFill>
                </a:rPr>
                <a:t>%)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6" name="Elbow Connector 15"/>
            <p:cNvCxnSpPr>
              <a:stCxn id="8" idx="2"/>
              <a:endCxn id="10" idx="0"/>
            </p:cNvCxnSpPr>
            <p:nvPr/>
          </p:nvCxnSpPr>
          <p:spPr>
            <a:xfrm rot="5400000">
              <a:off x="3285709" y="286873"/>
              <a:ext cx="508702" cy="1905706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Elbow Connector 17"/>
            <p:cNvCxnSpPr>
              <a:stCxn id="8" idx="2"/>
              <a:endCxn id="11" idx="0"/>
            </p:cNvCxnSpPr>
            <p:nvPr/>
          </p:nvCxnSpPr>
          <p:spPr>
            <a:xfrm rot="5400000">
              <a:off x="3888558" y="889722"/>
              <a:ext cx="508702" cy="700008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Elbow Connector 19"/>
            <p:cNvCxnSpPr>
              <a:stCxn id="8" idx="2"/>
              <a:endCxn id="12" idx="0"/>
            </p:cNvCxnSpPr>
            <p:nvPr/>
          </p:nvCxnSpPr>
          <p:spPr>
            <a:xfrm rot="16200000" flipH="1">
              <a:off x="4486834" y="991453"/>
              <a:ext cx="508703" cy="496545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Elbow Connector 21"/>
            <p:cNvCxnSpPr>
              <a:stCxn id="8" idx="2"/>
              <a:endCxn id="13" idx="0"/>
            </p:cNvCxnSpPr>
            <p:nvPr/>
          </p:nvCxnSpPr>
          <p:spPr>
            <a:xfrm rot="16200000" flipH="1">
              <a:off x="5139915" y="338373"/>
              <a:ext cx="508702" cy="1802706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Elbow Connector 23"/>
            <p:cNvCxnSpPr>
              <a:stCxn id="10" idx="2"/>
              <a:endCxn id="14" idx="0"/>
            </p:cNvCxnSpPr>
            <p:nvPr/>
          </p:nvCxnSpPr>
          <p:spPr>
            <a:xfrm rot="16200000" flipH="1">
              <a:off x="3356056" y="1229284"/>
              <a:ext cx="369824" cy="1907522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Elbow Connector 25"/>
            <p:cNvCxnSpPr>
              <a:stCxn id="11" idx="2"/>
              <a:endCxn id="14" idx="0"/>
            </p:cNvCxnSpPr>
            <p:nvPr/>
          </p:nvCxnSpPr>
          <p:spPr>
            <a:xfrm rot="16200000" flipH="1">
              <a:off x="3958905" y="1832133"/>
              <a:ext cx="369824" cy="701824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Elbow Connector 27"/>
            <p:cNvCxnSpPr>
              <a:stCxn id="12" idx="2"/>
              <a:endCxn id="14" idx="0"/>
            </p:cNvCxnSpPr>
            <p:nvPr/>
          </p:nvCxnSpPr>
          <p:spPr>
            <a:xfrm rot="5400000">
              <a:off x="4557183" y="1935681"/>
              <a:ext cx="369823" cy="494729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ctangle 36"/>
            <p:cNvSpPr/>
            <p:nvPr/>
          </p:nvSpPr>
          <p:spPr>
            <a:xfrm>
              <a:off x="2044642" y="3294277"/>
              <a:ext cx="1080120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X </a:t>
              </a:r>
              <a:r>
                <a:rPr lang="en-US" sz="1200" dirty="0">
                  <a:solidFill>
                    <a:schemeClr val="tx1"/>
                  </a:solidFill>
                </a:rPr>
                <a:t>(x%)</a:t>
              </a:r>
              <a:endParaRPr lang="en-US" sz="14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 err="1">
                  <a:solidFill>
                    <a:schemeClr val="tx1"/>
                  </a:solidFill>
                </a:rPr>
                <a:t>Interviéwés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250340" y="3294277"/>
              <a:ext cx="1080120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>
                  <a:solidFill>
                    <a:schemeClr val="tx1"/>
                  </a:solidFill>
                </a:rPr>
                <a:t>X </a:t>
              </a:r>
              <a:r>
                <a:rPr lang="es-ES" sz="1200" dirty="0">
                  <a:solidFill>
                    <a:schemeClr val="tx1"/>
                  </a:solidFill>
                </a:rPr>
                <a:t>(x%)</a:t>
              </a:r>
              <a:endParaRPr lang="en-US" sz="14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Pas de </a:t>
              </a:r>
              <a:r>
                <a:rPr lang="en-US" sz="1200" dirty="0" err="1">
                  <a:solidFill>
                    <a:schemeClr val="tx1"/>
                  </a:solidFill>
                </a:rPr>
                <a:t>répondant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4446893" y="3294278"/>
              <a:ext cx="1080120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>
                  <a:solidFill>
                    <a:schemeClr val="tx1"/>
                  </a:solidFill>
                </a:rPr>
                <a:t>X </a:t>
              </a:r>
              <a:r>
                <a:rPr lang="es-ES" sz="1200" dirty="0">
                  <a:solidFill>
                    <a:schemeClr val="tx1"/>
                  </a:solidFill>
                </a:rPr>
                <a:t>(x%)</a:t>
              </a:r>
              <a:endParaRPr lang="en-US" sz="14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Inconnu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645042" y="3294277"/>
              <a:ext cx="1296144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>
                  <a:solidFill>
                    <a:schemeClr val="tx1"/>
                  </a:solidFill>
                </a:rPr>
                <a:t>X </a:t>
              </a:r>
              <a:r>
                <a:rPr lang="es-ES" sz="1200" dirty="0">
                  <a:solidFill>
                    <a:schemeClr val="tx1"/>
                  </a:solidFill>
                </a:rPr>
                <a:t>(x%)</a:t>
              </a:r>
              <a:endParaRPr lang="en-US" sz="14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 err="1">
                  <a:solidFill>
                    <a:schemeClr val="tx1"/>
                  </a:solidFill>
                </a:rPr>
                <a:t>Déménagé</a:t>
              </a:r>
              <a:r>
                <a:rPr lang="en-US" sz="1200" dirty="0">
                  <a:solidFill>
                    <a:schemeClr val="tx1"/>
                  </a:solidFill>
                </a:rPr>
                <a:t> </a:t>
              </a:r>
              <a:r>
                <a:rPr lang="en-US" sz="1200" dirty="0" err="1">
                  <a:solidFill>
                    <a:schemeClr val="tx1"/>
                  </a:solidFill>
                </a:rPr>
                <a:t>ou</a:t>
              </a:r>
              <a:r>
                <a:rPr lang="en-US" sz="1200" dirty="0">
                  <a:solidFill>
                    <a:schemeClr val="tx1"/>
                  </a:solidFill>
                </a:rPr>
                <a:t> </a:t>
              </a:r>
              <a:r>
                <a:rPr lang="en-US" sz="1200" dirty="0" err="1">
                  <a:solidFill>
                    <a:schemeClr val="tx1"/>
                  </a:solidFill>
                </a:rPr>
                <a:t>Refus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044641" y="4230381"/>
              <a:ext cx="4896544" cy="3600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X HH active (x%)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42" name="Elbow Connector 41"/>
            <p:cNvCxnSpPr>
              <a:stCxn id="37" idx="2"/>
              <a:endCxn id="41" idx="0"/>
            </p:cNvCxnSpPr>
            <p:nvPr/>
          </p:nvCxnSpPr>
          <p:spPr>
            <a:xfrm rot="16200000" flipH="1">
              <a:off x="3322783" y="3060251"/>
              <a:ext cx="432048" cy="1908211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Elbow Connector 42"/>
            <p:cNvCxnSpPr>
              <a:stCxn id="38" idx="2"/>
              <a:endCxn id="41" idx="0"/>
            </p:cNvCxnSpPr>
            <p:nvPr/>
          </p:nvCxnSpPr>
          <p:spPr>
            <a:xfrm rot="16200000" flipH="1">
              <a:off x="3925632" y="3663100"/>
              <a:ext cx="432048" cy="702513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Elbow Connector 43"/>
            <p:cNvCxnSpPr>
              <a:stCxn id="39" idx="2"/>
              <a:endCxn id="41" idx="0"/>
            </p:cNvCxnSpPr>
            <p:nvPr/>
          </p:nvCxnSpPr>
          <p:spPr>
            <a:xfrm rot="5400000">
              <a:off x="4523910" y="3767337"/>
              <a:ext cx="432047" cy="494040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Rectangle 65"/>
            <p:cNvSpPr/>
            <p:nvPr/>
          </p:nvSpPr>
          <p:spPr>
            <a:xfrm>
              <a:off x="2044641" y="5166485"/>
              <a:ext cx="1080120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>
                  <a:solidFill>
                    <a:schemeClr val="tx1"/>
                  </a:solidFill>
                </a:rPr>
                <a:t>X </a:t>
              </a:r>
              <a:r>
                <a:rPr lang="es-ES" sz="1200" dirty="0">
                  <a:solidFill>
                    <a:schemeClr val="tx1"/>
                  </a:solidFill>
                </a:rPr>
                <a:t>(x%)</a:t>
              </a:r>
              <a:endParaRPr lang="en-US" sz="14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 err="1">
                  <a:solidFill>
                    <a:schemeClr val="tx1"/>
                  </a:solidFill>
                </a:rPr>
                <a:t>Interviéwés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3250339" y="5166485"/>
              <a:ext cx="1080120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>
                  <a:solidFill>
                    <a:schemeClr val="tx1"/>
                  </a:solidFill>
                </a:rPr>
                <a:t>X </a:t>
              </a:r>
              <a:r>
                <a:rPr lang="es-ES" sz="1200" dirty="0">
                  <a:solidFill>
                    <a:schemeClr val="tx1"/>
                  </a:solidFill>
                </a:rPr>
                <a:t>(x%)</a:t>
              </a:r>
              <a:endParaRPr lang="en-US" sz="14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Pas de </a:t>
              </a:r>
              <a:r>
                <a:rPr lang="en-US" sz="1200" dirty="0" err="1">
                  <a:solidFill>
                    <a:schemeClr val="tx1"/>
                  </a:solidFill>
                </a:rPr>
                <a:t>répondant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4446892" y="5166486"/>
              <a:ext cx="1080120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>
                  <a:solidFill>
                    <a:schemeClr val="tx1"/>
                  </a:solidFill>
                </a:rPr>
                <a:t>X </a:t>
              </a:r>
              <a:r>
                <a:rPr lang="es-ES" sz="1200" dirty="0">
                  <a:solidFill>
                    <a:schemeClr val="tx1"/>
                  </a:solidFill>
                </a:rPr>
                <a:t>(x%)</a:t>
              </a:r>
              <a:endParaRPr lang="en-US" sz="14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Inconnu</a:t>
              </a: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645041" y="5166485"/>
              <a:ext cx="1296144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>
                  <a:solidFill>
                    <a:schemeClr val="tx1"/>
                  </a:solidFill>
                </a:rPr>
                <a:t>X </a:t>
              </a:r>
              <a:r>
                <a:rPr lang="es-ES" sz="1200" dirty="0">
                  <a:solidFill>
                    <a:schemeClr val="tx1"/>
                  </a:solidFill>
                </a:rPr>
                <a:t>(x%)</a:t>
              </a:r>
              <a:endParaRPr lang="en-US" sz="14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 err="1">
                  <a:solidFill>
                    <a:schemeClr val="tx1"/>
                  </a:solidFill>
                </a:rPr>
                <a:t>Déménagé</a:t>
              </a:r>
              <a:r>
                <a:rPr lang="en-US" sz="1200" dirty="0">
                  <a:solidFill>
                    <a:schemeClr val="tx1"/>
                  </a:solidFill>
                </a:rPr>
                <a:t> </a:t>
              </a:r>
              <a:r>
                <a:rPr lang="en-US" sz="1200" dirty="0" err="1">
                  <a:solidFill>
                    <a:schemeClr val="tx1"/>
                  </a:solidFill>
                </a:rPr>
                <a:t>ou</a:t>
              </a:r>
              <a:r>
                <a:rPr lang="en-US" sz="1200" dirty="0">
                  <a:solidFill>
                    <a:schemeClr val="tx1"/>
                  </a:solidFill>
                </a:rPr>
                <a:t> </a:t>
              </a:r>
              <a:r>
                <a:rPr lang="en-US" sz="1200" dirty="0" err="1">
                  <a:solidFill>
                    <a:schemeClr val="tx1"/>
                  </a:solidFill>
                </a:rPr>
                <a:t>Refus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81" name="Elbow Connector 80"/>
            <p:cNvCxnSpPr>
              <a:stCxn id="14" idx="2"/>
              <a:endCxn id="37" idx="0"/>
            </p:cNvCxnSpPr>
            <p:nvPr/>
          </p:nvCxnSpPr>
          <p:spPr>
            <a:xfrm rot="5400000">
              <a:off x="3256576" y="2056124"/>
              <a:ext cx="566280" cy="1910027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Elbow Connector 82"/>
            <p:cNvCxnSpPr>
              <a:stCxn id="14" idx="2"/>
              <a:endCxn id="38" idx="0"/>
            </p:cNvCxnSpPr>
            <p:nvPr/>
          </p:nvCxnSpPr>
          <p:spPr>
            <a:xfrm rot="5400000">
              <a:off x="3859425" y="2658973"/>
              <a:ext cx="566280" cy="704329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Elbow Connector 84"/>
            <p:cNvCxnSpPr>
              <a:stCxn id="14" idx="2"/>
              <a:endCxn id="39" idx="0"/>
            </p:cNvCxnSpPr>
            <p:nvPr/>
          </p:nvCxnSpPr>
          <p:spPr>
            <a:xfrm rot="16200000" flipH="1">
              <a:off x="4457701" y="2765025"/>
              <a:ext cx="566281" cy="492224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Elbow Connector 86"/>
            <p:cNvCxnSpPr>
              <a:stCxn id="14" idx="2"/>
              <a:endCxn id="40" idx="0"/>
            </p:cNvCxnSpPr>
            <p:nvPr/>
          </p:nvCxnSpPr>
          <p:spPr>
            <a:xfrm rot="16200000" flipH="1">
              <a:off x="5110781" y="2111944"/>
              <a:ext cx="566280" cy="1798385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Elbow Connector 92"/>
            <p:cNvCxnSpPr>
              <a:stCxn id="41" idx="2"/>
              <a:endCxn id="66" idx="0"/>
            </p:cNvCxnSpPr>
            <p:nvPr/>
          </p:nvCxnSpPr>
          <p:spPr>
            <a:xfrm rot="5400000">
              <a:off x="3250775" y="3924347"/>
              <a:ext cx="576064" cy="1908212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Elbow Connector 94"/>
            <p:cNvCxnSpPr>
              <a:stCxn id="41" idx="2"/>
              <a:endCxn id="67" idx="0"/>
            </p:cNvCxnSpPr>
            <p:nvPr/>
          </p:nvCxnSpPr>
          <p:spPr>
            <a:xfrm rot="5400000">
              <a:off x="3853624" y="4527196"/>
              <a:ext cx="576064" cy="702514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Elbow Connector 96"/>
            <p:cNvCxnSpPr>
              <a:stCxn id="41" idx="2"/>
              <a:endCxn id="68" idx="0"/>
            </p:cNvCxnSpPr>
            <p:nvPr/>
          </p:nvCxnSpPr>
          <p:spPr>
            <a:xfrm rot="16200000" flipH="1">
              <a:off x="4451900" y="4631433"/>
              <a:ext cx="576065" cy="494039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Elbow Connector 98"/>
            <p:cNvCxnSpPr>
              <a:stCxn id="41" idx="2"/>
              <a:endCxn id="69" idx="0"/>
            </p:cNvCxnSpPr>
            <p:nvPr/>
          </p:nvCxnSpPr>
          <p:spPr>
            <a:xfrm rot="16200000" flipH="1">
              <a:off x="5104981" y="3978353"/>
              <a:ext cx="576064" cy="1800200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TextBox 99"/>
            <p:cNvSpPr txBox="1"/>
            <p:nvPr/>
          </p:nvSpPr>
          <p:spPr>
            <a:xfrm>
              <a:off x="131424" y="116633"/>
              <a:ext cx="24051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Ménages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80620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3432" y="570823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Enquête</a:t>
            </a:r>
            <a:r>
              <a:rPr lang="en-US" dirty="0"/>
              <a:t> de base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8338" y="1488346"/>
            <a:ext cx="12823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12ème </a:t>
            </a:r>
            <a:r>
              <a:rPr lang="en-US" dirty="0" err="1"/>
              <a:t>mois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1424" y="3291321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24ème </a:t>
            </a:r>
            <a:r>
              <a:rPr lang="en-US" dirty="0" err="1"/>
              <a:t>mois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365" y="5163530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36ème </a:t>
            </a:r>
            <a:r>
              <a:rPr lang="en-US" dirty="0" err="1"/>
              <a:t>mois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96569" y="658383"/>
            <a:ext cx="7495911" cy="4413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X </a:t>
            </a:r>
            <a:r>
              <a:rPr lang="en-US" dirty="0" err="1">
                <a:solidFill>
                  <a:schemeClr val="tx1"/>
                </a:solidFill>
              </a:rPr>
              <a:t>Moustiquaires</a:t>
            </a:r>
            <a:r>
              <a:rPr lang="en-US" dirty="0">
                <a:solidFill>
                  <a:schemeClr val="tx1"/>
                </a:solidFill>
              </a:rPr>
              <a:t> de </a:t>
            </a:r>
            <a:r>
              <a:rPr lang="en-US" dirty="0" err="1">
                <a:solidFill>
                  <a:schemeClr val="tx1"/>
                </a:solidFill>
              </a:rPr>
              <a:t>campagne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inscrites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99076" y="230981"/>
            <a:ext cx="7493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Site </a:t>
            </a:r>
            <a:r>
              <a:rPr lang="es-ES" dirty="0" err="1"/>
              <a:t>d’étude</a:t>
            </a:r>
            <a:r>
              <a:rPr lang="es-ES" dirty="0"/>
              <a:t> 1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399076" y="1608425"/>
            <a:ext cx="1080120" cy="50405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X </a:t>
            </a:r>
            <a:r>
              <a:rPr lang="en-US" sz="1200" dirty="0">
                <a:solidFill>
                  <a:schemeClr val="tx1"/>
                </a:solidFill>
              </a:rPr>
              <a:t>(</a:t>
            </a:r>
            <a:r>
              <a:rPr lang="en-US" sz="1200" dirty="0" err="1">
                <a:solidFill>
                  <a:schemeClr val="tx1"/>
                </a:solidFill>
              </a:rPr>
              <a:t>x.x</a:t>
            </a:r>
            <a:r>
              <a:rPr lang="en-US" sz="1200" dirty="0">
                <a:solidFill>
                  <a:schemeClr val="tx1"/>
                </a:solidFill>
              </a:rPr>
              <a:t>%)</a:t>
            </a:r>
          </a:p>
          <a:p>
            <a:pPr algn="ctr"/>
            <a:r>
              <a:rPr lang="en-US" sz="1200" dirty="0" err="1">
                <a:solidFill>
                  <a:schemeClr val="tx1"/>
                </a:solidFill>
              </a:rPr>
              <a:t>Présentes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521024" y="1612169"/>
            <a:ext cx="887107" cy="50405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X </a:t>
            </a:r>
            <a:r>
              <a:rPr lang="en-US" sz="1200" dirty="0">
                <a:solidFill>
                  <a:schemeClr val="tx1"/>
                </a:solidFill>
              </a:rPr>
              <a:t>(</a:t>
            </a:r>
            <a:r>
              <a:rPr lang="en-US" sz="1200" dirty="0" err="1">
                <a:solidFill>
                  <a:schemeClr val="tx1"/>
                </a:solidFill>
              </a:rPr>
              <a:t>x.x</a:t>
            </a:r>
            <a:r>
              <a:rPr lang="en-US" sz="1200" dirty="0">
                <a:solidFill>
                  <a:schemeClr val="tx1"/>
                </a:solidFill>
              </a:rPr>
              <a:t>%)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inconnues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506698" y="1612170"/>
            <a:ext cx="890735" cy="504056"/>
          </a:xfrm>
          <a:prstGeom prst="rect">
            <a:avLst/>
          </a:prstGeom>
          <a:solidFill>
            <a:schemeClr val="bg1"/>
          </a:solidFill>
          <a:ln w="254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X </a:t>
            </a:r>
            <a:r>
              <a:rPr lang="es-ES" sz="1200" dirty="0">
                <a:solidFill>
                  <a:schemeClr val="tx1"/>
                </a:solidFill>
              </a:rPr>
              <a:t>(</a:t>
            </a:r>
            <a:r>
              <a:rPr lang="es-ES" sz="1200" dirty="0" err="1">
                <a:solidFill>
                  <a:schemeClr val="tx1"/>
                </a:solidFill>
              </a:rPr>
              <a:t>x.x</a:t>
            </a:r>
            <a:r>
              <a:rPr lang="es-ES" sz="1200" dirty="0">
                <a:solidFill>
                  <a:schemeClr val="tx1"/>
                </a:solidFill>
              </a:rPr>
              <a:t>%)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200" dirty="0" err="1">
                <a:solidFill>
                  <a:schemeClr val="tx1"/>
                </a:solidFill>
              </a:rPr>
              <a:t>Jetées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523085" y="1612170"/>
            <a:ext cx="938609" cy="504056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X </a:t>
            </a:r>
            <a:r>
              <a:rPr lang="es-ES" sz="1200" dirty="0">
                <a:solidFill>
                  <a:schemeClr val="tx1"/>
                </a:solidFill>
              </a:rPr>
              <a:t>(</a:t>
            </a:r>
            <a:r>
              <a:rPr lang="es-ES" sz="1200" dirty="0" err="1">
                <a:solidFill>
                  <a:schemeClr val="tx1"/>
                </a:solidFill>
              </a:rPr>
              <a:t>x.x</a:t>
            </a:r>
            <a:r>
              <a:rPr lang="es-ES" sz="1200" dirty="0">
                <a:solidFill>
                  <a:schemeClr val="tx1"/>
                </a:solidFill>
              </a:rPr>
              <a:t>%)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200" dirty="0" err="1">
                <a:solidFill>
                  <a:schemeClr val="tx1"/>
                </a:solidFill>
              </a:rPr>
              <a:t>Données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397696" y="2482305"/>
            <a:ext cx="7494784" cy="360040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 X </a:t>
            </a:r>
            <a:r>
              <a:rPr lang="en-US" sz="1400" dirty="0" err="1">
                <a:solidFill>
                  <a:schemeClr val="tx1"/>
                </a:solidFill>
              </a:rPr>
              <a:t>Moustiquaires</a:t>
            </a:r>
            <a:r>
              <a:rPr lang="en-US" sz="1400" dirty="0">
                <a:solidFill>
                  <a:schemeClr val="tx1"/>
                </a:solidFill>
              </a:rPr>
              <a:t> de </a:t>
            </a:r>
            <a:r>
              <a:rPr lang="en-US" sz="1400" dirty="0" err="1">
                <a:solidFill>
                  <a:schemeClr val="tx1"/>
                </a:solidFill>
              </a:rPr>
              <a:t>cohorte</a:t>
            </a:r>
            <a:r>
              <a:rPr lang="en-US" sz="1400" dirty="0">
                <a:solidFill>
                  <a:schemeClr val="tx1"/>
                </a:solidFill>
              </a:rPr>
              <a:t> active (</a:t>
            </a:r>
            <a:r>
              <a:rPr lang="en-US" sz="1400" dirty="0" err="1">
                <a:solidFill>
                  <a:schemeClr val="tx1"/>
                </a:solidFill>
              </a:rPr>
              <a:t>x.x</a:t>
            </a:r>
            <a:r>
              <a:rPr lang="en-US" sz="1400" dirty="0">
                <a:solidFill>
                  <a:schemeClr val="tx1"/>
                </a:solidFill>
              </a:rPr>
              <a:t>%)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6" name="Elbow Connector 15"/>
          <p:cNvCxnSpPr>
            <a:stCxn id="8" idx="2"/>
            <a:endCxn id="10" idx="0"/>
          </p:cNvCxnSpPr>
          <p:nvPr/>
        </p:nvCxnSpPr>
        <p:spPr>
          <a:xfrm rot="5400000">
            <a:off x="3287480" y="-248620"/>
            <a:ext cx="508702" cy="3205389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8" idx="2"/>
            <a:endCxn id="11" idx="0"/>
          </p:cNvCxnSpPr>
          <p:nvPr/>
        </p:nvCxnSpPr>
        <p:spPr>
          <a:xfrm rot="5400000">
            <a:off x="4298329" y="765973"/>
            <a:ext cx="512446" cy="1179947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8" idx="2"/>
            <a:endCxn id="12" idx="0"/>
          </p:cNvCxnSpPr>
          <p:nvPr/>
        </p:nvCxnSpPr>
        <p:spPr>
          <a:xfrm rot="5400000">
            <a:off x="4792073" y="1259717"/>
            <a:ext cx="512447" cy="192459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8" idx="2"/>
            <a:endCxn id="13" idx="0"/>
          </p:cNvCxnSpPr>
          <p:nvPr/>
        </p:nvCxnSpPr>
        <p:spPr>
          <a:xfrm rot="16200000" flipH="1">
            <a:off x="5312234" y="932013"/>
            <a:ext cx="512447" cy="847865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10" idx="2"/>
            <a:endCxn id="14" idx="0"/>
          </p:cNvCxnSpPr>
          <p:nvPr/>
        </p:nvCxnSpPr>
        <p:spPr>
          <a:xfrm rot="16200000" flipH="1">
            <a:off x="3357200" y="694417"/>
            <a:ext cx="369824" cy="3205952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11" idx="2"/>
            <a:endCxn id="14" idx="0"/>
          </p:cNvCxnSpPr>
          <p:nvPr/>
        </p:nvCxnSpPr>
        <p:spPr>
          <a:xfrm rot="16200000" flipH="1">
            <a:off x="4371793" y="1709010"/>
            <a:ext cx="366080" cy="1180510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1396571" y="3408625"/>
            <a:ext cx="1080120" cy="50405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X </a:t>
            </a:r>
            <a:r>
              <a:rPr lang="en-US" sz="1200" dirty="0">
                <a:solidFill>
                  <a:schemeClr val="tx1"/>
                </a:solidFill>
              </a:rPr>
              <a:t>(x%)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200" dirty="0" err="1">
                <a:solidFill>
                  <a:schemeClr val="tx1"/>
                </a:solidFill>
              </a:rPr>
              <a:t>Présentes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555776" y="3408625"/>
            <a:ext cx="887107" cy="50405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X </a:t>
            </a:r>
            <a:r>
              <a:rPr lang="es-ES" sz="1200" dirty="0">
                <a:solidFill>
                  <a:schemeClr val="tx1"/>
                </a:solidFill>
              </a:rPr>
              <a:t>(x%)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200" dirty="0" err="1">
                <a:solidFill>
                  <a:schemeClr val="tx1"/>
                </a:solidFill>
              </a:rPr>
              <a:t>Ailleurs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504675" y="3410663"/>
            <a:ext cx="890735" cy="504056"/>
          </a:xfrm>
          <a:prstGeom prst="rect">
            <a:avLst/>
          </a:prstGeom>
          <a:solidFill>
            <a:schemeClr val="bg1"/>
          </a:solidFill>
          <a:ln w="254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X </a:t>
            </a:r>
            <a:r>
              <a:rPr lang="es-ES" sz="1200" dirty="0">
                <a:solidFill>
                  <a:schemeClr val="tx1"/>
                </a:solidFill>
              </a:rPr>
              <a:t>(x%)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200" dirty="0" err="1">
                <a:solidFill>
                  <a:schemeClr val="tx1"/>
                </a:solidFill>
              </a:rPr>
              <a:t>Jetées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523084" y="3399991"/>
            <a:ext cx="938610" cy="504056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X </a:t>
            </a:r>
            <a:r>
              <a:rPr lang="es-ES" sz="1200" dirty="0">
                <a:solidFill>
                  <a:schemeClr val="tx1"/>
                </a:solidFill>
              </a:rPr>
              <a:t>(x%)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200" dirty="0" err="1">
                <a:solidFill>
                  <a:schemeClr val="tx1"/>
                </a:solidFill>
              </a:rPr>
              <a:t>Données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396570" y="4344729"/>
            <a:ext cx="7495910" cy="360040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X </a:t>
            </a:r>
            <a:r>
              <a:rPr lang="en-US" sz="1400" dirty="0" err="1">
                <a:solidFill>
                  <a:schemeClr val="tx1"/>
                </a:solidFill>
              </a:rPr>
              <a:t>Moustiquaires</a:t>
            </a:r>
            <a:r>
              <a:rPr lang="en-US" sz="1400" dirty="0">
                <a:solidFill>
                  <a:schemeClr val="tx1"/>
                </a:solidFill>
              </a:rPr>
              <a:t> de </a:t>
            </a:r>
            <a:r>
              <a:rPr lang="en-US" sz="1400" dirty="0" err="1">
                <a:solidFill>
                  <a:schemeClr val="tx1"/>
                </a:solidFill>
              </a:rPr>
              <a:t>cohorte</a:t>
            </a:r>
            <a:r>
              <a:rPr lang="en-US" sz="1400" dirty="0">
                <a:solidFill>
                  <a:schemeClr val="tx1"/>
                </a:solidFill>
              </a:rPr>
              <a:t> active (x%)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42" name="Elbow Connector 41"/>
          <p:cNvCxnSpPr>
            <a:stCxn id="37" idx="2"/>
            <a:endCxn id="41" idx="0"/>
          </p:cNvCxnSpPr>
          <p:nvPr/>
        </p:nvCxnSpPr>
        <p:spPr>
          <a:xfrm rot="16200000" flipH="1">
            <a:off x="3324554" y="2524758"/>
            <a:ext cx="432048" cy="3207894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/>
          <p:cNvCxnSpPr>
            <a:stCxn id="38" idx="2"/>
            <a:endCxn id="41" idx="0"/>
          </p:cNvCxnSpPr>
          <p:nvPr/>
        </p:nvCxnSpPr>
        <p:spPr>
          <a:xfrm rot="16200000" flipH="1">
            <a:off x="3855903" y="3056107"/>
            <a:ext cx="432048" cy="2145195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1396570" y="5280833"/>
            <a:ext cx="1080120" cy="50405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X </a:t>
            </a:r>
            <a:r>
              <a:rPr lang="es-ES" sz="1200" dirty="0">
                <a:solidFill>
                  <a:schemeClr val="tx1"/>
                </a:solidFill>
              </a:rPr>
              <a:t>(x%)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200" dirty="0" err="1">
                <a:solidFill>
                  <a:schemeClr val="tx1"/>
                </a:solidFill>
              </a:rPr>
              <a:t>Présentes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555776" y="5280834"/>
            <a:ext cx="887107" cy="504056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X </a:t>
            </a:r>
            <a:r>
              <a:rPr lang="es-ES" sz="1200" dirty="0">
                <a:solidFill>
                  <a:schemeClr val="tx1"/>
                </a:solidFill>
              </a:rPr>
              <a:t>(x%)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200" dirty="0" err="1">
                <a:solidFill>
                  <a:schemeClr val="tx1"/>
                </a:solidFill>
              </a:rPr>
              <a:t>Ailleurs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506698" y="5280834"/>
            <a:ext cx="876035" cy="504056"/>
          </a:xfrm>
          <a:prstGeom prst="rect">
            <a:avLst/>
          </a:prstGeom>
          <a:solidFill>
            <a:schemeClr val="bg1"/>
          </a:solidFill>
          <a:ln w="254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X </a:t>
            </a:r>
            <a:r>
              <a:rPr lang="es-ES" sz="1200" dirty="0">
                <a:solidFill>
                  <a:schemeClr val="tx1"/>
                </a:solidFill>
              </a:rPr>
              <a:t>(x%)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200" dirty="0" err="1">
                <a:solidFill>
                  <a:schemeClr val="tx1"/>
                </a:solidFill>
              </a:rPr>
              <a:t>Jetées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523084" y="5272491"/>
            <a:ext cx="938609" cy="504056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X </a:t>
            </a:r>
            <a:r>
              <a:rPr lang="es-ES" sz="1200" dirty="0">
                <a:solidFill>
                  <a:schemeClr val="tx1"/>
                </a:solidFill>
              </a:rPr>
              <a:t>(x%)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200" dirty="0" err="1">
                <a:solidFill>
                  <a:schemeClr val="tx1"/>
                </a:solidFill>
              </a:rPr>
              <a:t>Données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81" name="Elbow Connector 80"/>
          <p:cNvCxnSpPr>
            <a:stCxn id="14" idx="2"/>
            <a:endCxn id="37" idx="0"/>
          </p:cNvCxnSpPr>
          <p:nvPr/>
        </p:nvCxnSpPr>
        <p:spPr>
          <a:xfrm rot="5400000">
            <a:off x="3257720" y="1521257"/>
            <a:ext cx="566280" cy="3208457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Elbow Connector 82"/>
          <p:cNvCxnSpPr>
            <a:stCxn id="14" idx="2"/>
            <a:endCxn id="38" idx="0"/>
          </p:cNvCxnSpPr>
          <p:nvPr/>
        </p:nvCxnSpPr>
        <p:spPr>
          <a:xfrm rot="5400000">
            <a:off x="3789069" y="2052606"/>
            <a:ext cx="566280" cy="2145758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Elbow Connector 84"/>
          <p:cNvCxnSpPr>
            <a:stCxn id="14" idx="2"/>
            <a:endCxn id="39" idx="0"/>
          </p:cNvCxnSpPr>
          <p:nvPr/>
        </p:nvCxnSpPr>
        <p:spPr>
          <a:xfrm rot="5400000">
            <a:off x="4763407" y="3028982"/>
            <a:ext cx="568318" cy="195045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Elbow Connector 86"/>
          <p:cNvCxnSpPr>
            <a:stCxn id="14" idx="2"/>
            <a:endCxn id="40" idx="0"/>
          </p:cNvCxnSpPr>
          <p:nvPr/>
        </p:nvCxnSpPr>
        <p:spPr>
          <a:xfrm rot="16200000" flipH="1">
            <a:off x="5289915" y="2697517"/>
            <a:ext cx="557646" cy="847301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Elbow Connector 92"/>
          <p:cNvCxnSpPr>
            <a:stCxn id="41" idx="2"/>
            <a:endCxn id="66" idx="0"/>
          </p:cNvCxnSpPr>
          <p:nvPr/>
        </p:nvCxnSpPr>
        <p:spPr>
          <a:xfrm rot="5400000">
            <a:off x="3252546" y="3388854"/>
            <a:ext cx="576064" cy="3207895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Elbow Connector 94"/>
          <p:cNvCxnSpPr>
            <a:stCxn id="41" idx="2"/>
            <a:endCxn id="67" idx="0"/>
          </p:cNvCxnSpPr>
          <p:nvPr/>
        </p:nvCxnSpPr>
        <p:spPr>
          <a:xfrm rot="5400000">
            <a:off x="3783896" y="3920204"/>
            <a:ext cx="576065" cy="2145195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Elbow Connector 96"/>
          <p:cNvCxnSpPr>
            <a:stCxn id="41" idx="2"/>
            <a:endCxn id="68" idx="0"/>
          </p:cNvCxnSpPr>
          <p:nvPr/>
        </p:nvCxnSpPr>
        <p:spPr>
          <a:xfrm rot="5400000">
            <a:off x="4756589" y="4892897"/>
            <a:ext cx="576065" cy="199809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Elbow Connector 98"/>
          <p:cNvCxnSpPr>
            <a:stCxn id="41" idx="2"/>
            <a:endCxn id="69" idx="0"/>
          </p:cNvCxnSpPr>
          <p:nvPr/>
        </p:nvCxnSpPr>
        <p:spPr>
          <a:xfrm rot="16200000" flipH="1">
            <a:off x="5284596" y="4564698"/>
            <a:ext cx="567722" cy="847864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31424" y="116633"/>
            <a:ext cx="3072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Moustiquaires</a:t>
            </a:r>
            <a:r>
              <a:rPr lang="en-US" b="1" dirty="0"/>
              <a:t> de </a:t>
            </a:r>
            <a:r>
              <a:rPr lang="en-US" b="1" dirty="0" err="1"/>
              <a:t>cohorte</a:t>
            </a:r>
            <a:endParaRPr lang="en-US" b="1" dirty="0"/>
          </a:p>
        </p:txBody>
      </p:sp>
      <p:sp>
        <p:nvSpPr>
          <p:cNvPr id="46" name="Rectangle 45"/>
          <p:cNvSpPr/>
          <p:nvPr/>
        </p:nvSpPr>
        <p:spPr>
          <a:xfrm>
            <a:off x="7704000" y="1612168"/>
            <a:ext cx="1301662" cy="504056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X </a:t>
            </a:r>
            <a:r>
              <a:rPr lang="es-ES" sz="1200" dirty="0">
                <a:solidFill>
                  <a:schemeClr val="tx1"/>
                </a:solidFill>
              </a:rPr>
              <a:t>(</a:t>
            </a:r>
            <a:r>
              <a:rPr lang="es-ES" sz="1200" dirty="0" err="1">
                <a:solidFill>
                  <a:schemeClr val="tx1"/>
                </a:solidFill>
              </a:rPr>
              <a:t>x.x</a:t>
            </a:r>
            <a:r>
              <a:rPr lang="es-ES" sz="1200" dirty="0">
                <a:solidFill>
                  <a:schemeClr val="tx1"/>
                </a:solidFill>
              </a:rPr>
              <a:t>%)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000" dirty="0" err="1">
                <a:solidFill>
                  <a:schemeClr val="tx1"/>
                </a:solidFill>
              </a:rPr>
              <a:t>Mén</a:t>
            </a:r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déménagés</a:t>
            </a:r>
            <a:r>
              <a:rPr lang="en-US" sz="1200" dirty="0">
                <a:solidFill>
                  <a:schemeClr val="tx1"/>
                </a:solidFill>
              </a:rPr>
              <a:t>/</a:t>
            </a:r>
            <a:r>
              <a:rPr lang="en-US" sz="1200" dirty="0" err="1">
                <a:solidFill>
                  <a:schemeClr val="tx1"/>
                </a:solidFill>
              </a:rPr>
              <a:t>refus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</a:p>
        </p:txBody>
      </p:sp>
      <p:cxnSp>
        <p:nvCxnSpPr>
          <p:cNvPr id="17" name="Elbow Connector 16"/>
          <p:cNvCxnSpPr>
            <a:cxnSpLocks/>
            <a:stCxn id="8" idx="2"/>
            <a:endCxn id="46" idx="0"/>
          </p:cNvCxnSpPr>
          <p:nvPr/>
        </p:nvCxnSpPr>
        <p:spPr>
          <a:xfrm rot="16200000" flipH="1">
            <a:off x="6493456" y="-249208"/>
            <a:ext cx="512445" cy="3210306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7703999" y="3408626"/>
            <a:ext cx="1301661" cy="504056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X </a:t>
            </a:r>
            <a:r>
              <a:rPr lang="es-ES" sz="1200" dirty="0">
                <a:solidFill>
                  <a:schemeClr val="tx1"/>
                </a:solidFill>
              </a:rPr>
              <a:t>(x%)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000" dirty="0" err="1">
                <a:solidFill>
                  <a:schemeClr val="tx1"/>
                </a:solidFill>
              </a:rPr>
              <a:t>Mén</a:t>
            </a:r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déménagés</a:t>
            </a:r>
            <a:r>
              <a:rPr lang="en-US" sz="1200" dirty="0">
                <a:solidFill>
                  <a:schemeClr val="tx1"/>
                </a:solidFill>
              </a:rPr>
              <a:t>/</a:t>
            </a:r>
            <a:r>
              <a:rPr lang="en-US" sz="1200" dirty="0" err="1">
                <a:solidFill>
                  <a:schemeClr val="tx1"/>
                </a:solidFill>
              </a:rPr>
              <a:t>refus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70" name="Rectangle 69"/>
          <p:cNvSpPr/>
          <p:nvPr/>
        </p:nvSpPr>
        <p:spPr>
          <a:xfrm>
            <a:off x="7704000" y="5280833"/>
            <a:ext cx="1301660" cy="504056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X </a:t>
            </a:r>
            <a:r>
              <a:rPr lang="es-ES" sz="1200" dirty="0">
                <a:solidFill>
                  <a:schemeClr val="tx1"/>
                </a:solidFill>
              </a:rPr>
              <a:t>(x%)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200" dirty="0" err="1">
                <a:solidFill>
                  <a:schemeClr val="tx1"/>
                </a:solidFill>
              </a:rPr>
              <a:t>Mén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déménagés</a:t>
            </a:r>
            <a:r>
              <a:rPr lang="en-US" sz="1200" dirty="0">
                <a:solidFill>
                  <a:schemeClr val="tx1"/>
                </a:solidFill>
              </a:rPr>
              <a:t>/</a:t>
            </a:r>
            <a:r>
              <a:rPr lang="en-US" sz="1200" dirty="0" err="1">
                <a:solidFill>
                  <a:schemeClr val="tx1"/>
                </a:solidFill>
              </a:rPr>
              <a:t>refus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</a:p>
        </p:txBody>
      </p:sp>
      <p:cxnSp>
        <p:nvCxnSpPr>
          <p:cNvPr id="54" name="Elbow Connector 53"/>
          <p:cNvCxnSpPr>
            <a:cxnSpLocks/>
            <a:stCxn id="14" idx="2"/>
            <a:endCxn id="65" idx="0"/>
          </p:cNvCxnSpPr>
          <p:nvPr/>
        </p:nvCxnSpPr>
        <p:spPr>
          <a:xfrm rot="16200000" flipH="1">
            <a:off x="6466819" y="1520614"/>
            <a:ext cx="566281" cy="3209742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55"/>
          <p:cNvCxnSpPr>
            <a:cxnSpLocks/>
            <a:stCxn id="41" idx="2"/>
            <a:endCxn id="70" idx="0"/>
          </p:cNvCxnSpPr>
          <p:nvPr/>
        </p:nvCxnSpPr>
        <p:spPr>
          <a:xfrm rot="16200000" flipH="1">
            <a:off x="6461645" y="3387648"/>
            <a:ext cx="576064" cy="3210305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2555776" y="1612169"/>
            <a:ext cx="887107" cy="50405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X </a:t>
            </a:r>
            <a:r>
              <a:rPr lang="en-US" sz="1200" dirty="0">
                <a:solidFill>
                  <a:schemeClr val="tx1"/>
                </a:solidFill>
              </a:rPr>
              <a:t>(</a:t>
            </a:r>
            <a:r>
              <a:rPr lang="en-US" sz="1200" dirty="0" err="1">
                <a:solidFill>
                  <a:schemeClr val="tx1"/>
                </a:solidFill>
              </a:rPr>
              <a:t>x.x</a:t>
            </a:r>
            <a:r>
              <a:rPr lang="en-US" sz="1200" dirty="0">
                <a:solidFill>
                  <a:schemeClr val="tx1"/>
                </a:solidFill>
              </a:rPr>
              <a:t>%)</a:t>
            </a:r>
          </a:p>
          <a:p>
            <a:pPr algn="ctr"/>
            <a:r>
              <a:rPr lang="en-US" sz="1200" dirty="0" err="1">
                <a:solidFill>
                  <a:schemeClr val="tx1"/>
                </a:solidFill>
              </a:rPr>
              <a:t>Ailleurs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64" name="Elbow Connector 63"/>
          <p:cNvCxnSpPr>
            <a:stCxn id="61" idx="2"/>
            <a:endCxn id="14" idx="0"/>
          </p:cNvCxnSpPr>
          <p:nvPr/>
        </p:nvCxnSpPr>
        <p:spPr>
          <a:xfrm rot="16200000" flipH="1">
            <a:off x="3889169" y="1226386"/>
            <a:ext cx="366080" cy="2145758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/>
          <p:cNvSpPr/>
          <p:nvPr/>
        </p:nvSpPr>
        <p:spPr>
          <a:xfrm>
            <a:off x="3553241" y="3408625"/>
            <a:ext cx="887107" cy="50405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X </a:t>
            </a:r>
            <a:r>
              <a:rPr lang="es-ES" sz="1200" dirty="0">
                <a:solidFill>
                  <a:schemeClr val="tx1"/>
                </a:solidFill>
              </a:rPr>
              <a:t>(x%)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inconnues</a:t>
            </a:r>
          </a:p>
        </p:txBody>
      </p:sp>
      <p:cxnSp>
        <p:nvCxnSpPr>
          <p:cNvPr id="82" name="Elbow Connector 81"/>
          <p:cNvCxnSpPr>
            <a:stCxn id="14" idx="2"/>
            <a:endCxn id="88" idx="0"/>
          </p:cNvCxnSpPr>
          <p:nvPr/>
        </p:nvCxnSpPr>
        <p:spPr>
          <a:xfrm rot="5400000">
            <a:off x="4287802" y="2551339"/>
            <a:ext cx="566280" cy="1148293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Elbow Connector 85"/>
          <p:cNvCxnSpPr>
            <a:stCxn id="88" idx="2"/>
            <a:endCxn id="41" idx="0"/>
          </p:cNvCxnSpPr>
          <p:nvPr/>
        </p:nvCxnSpPr>
        <p:spPr>
          <a:xfrm rot="16200000" flipH="1">
            <a:off x="4354636" y="3554840"/>
            <a:ext cx="432048" cy="1147730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ctangle 108"/>
          <p:cNvSpPr/>
          <p:nvPr/>
        </p:nvSpPr>
        <p:spPr>
          <a:xfrm>
            <a:off x="3521024" y="5272491"/>
            <a:ext cx="887106" cy="50405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X </a:t>
            </a:r>
            <a:r>
              <a:rPr lang="es-ES" sz="1200" dirty="0">
                <a:solidFill>
                  <a:schemeClr val="tx1"/>
                </a:solidFill>
              </a:rPr>
              <a:t>(x%)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inconnues</a:t>
            </a:r>
          </a:p>
        </p:txBody>
      </p:sp>
      <p:cxnSp>
        <p:nvCxnSpPr>
          <p:cNvPr id="111" name="Elbow Connector 110"/>
          <p:cNvCxnSpPr>
            <a:stCxn id="41" idx="2"/>
            <a:endCxn id="109" idx="0"/>
          </p:cNvCxnSpPr>
          <p:nvPr/>
        </p:nvCxnSpPr>
        <p:spPr>
          <a:xfrm rot="5400000">
            <a:off x="4270690" y="4398656"/>
            <a:ext cx="567722" cy="1179948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6537503" y="1612169"/>
            <a:ext cx="1083930" cy="500311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X </a:t>
            </a:r>
            <a:r>
              <a:rPr lang="es-ES" sz="1200" dirty="0">
                <a:solidFill>
                  <a:schemeClr val="tx1"/>
                </a:solidFill>
              </a:rPr>
              <a:t>(</a:t>
            </a:r>
            <a:r>
              <a:rPr lang="es-ES" sz="1200" dirty="0" err="1">
                <a:solidFill>
                  <a:schemeClr val="tx1"/>
                </a:solidFill>
              </a:rPr>
              <a:t>x.x</a:t>
            </a:r>
            <a:r>
              <a:rPr lang="es-ES" sz="1200" dirty="0">
                <a:solidFill>
                  <a:schemeClr val="tx1"/>
                </a:solidFill>
              </a:rPr>
              <a:t>%)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s-ES" sz="1200" dirty="0" err="1">
                <a:solidFill>
                  <a:schemeClr val="tx1"/>
                </a:solidFill>
              </a:rPr>
              <a:t>Perdues</a:t>
            </a:r>
            <a:r>
              <a:rPr lang="es-ES" sz="1200" dirty="0">
                <a:solidFill>
                  <a:schemeClr val="tx1"/>
                </a:solidFill>
              </a:rPr>
              <a:t> (</a:t>
            </a:r>
            <a:r>
              <a:rPr lang="es-ES" sz="1200" dirty="0" err="1">
                <a:solidFill>
                  <a:schemeClr val="tx1"/>
                </a:solidFill>
              </a:rPr>
              <a:t>inconnues</a:t>
            </a:r>
            <a:r>
              <a:rPr lang="es-ES" sz="1200" dirty="0">
                <a:solidFill>
                  <a:schemeClr val="tx1"/>
                </a:solidFill>
              </a:rPr>
              <a:t>)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51" name="Elbow Connector 50"/>
          <p:cNvCxnSpPr>
            <a:stCxn id="8" idx="2"/>
            <a:endCxn id="57" idx="0"/>
          </p:cNvCxnSpPr>
          <p:nvPr/>
        </p:nvCxnSpPr>
        <p:spPr>
          <a:xfrm rot="16200000" flipH="1">
            <a:off x="5855773" y="388474"/>
            <a:ext cx="512446" cy="1934943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6537503" y="3408625"/>
            <a:ext cx="1083930" cy="500311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X </a:t>
            </a:r>
            <a:r>
              <a:rPr lang="es-ES" sz="1200" dirty="0">
                <a:solidFill>
                  <a:schemeClr val="tx1"/>
                </a:solidFill>
              </a:rPr>
              <a:t>(x%)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s-ES" sz="1200" dirty="0" err="1">
                <a:solidFill>
                  <a:schemeClr val="tx1"/>
                </a:solidFill>
              </a:rPr>
              <a:t>Perdues</a:t>
            </a:r>
            <a:r>
              <a:rPr lang="es-ES" sz="1200" dirty="0">
                <a:solidFill>
                  <a:schemeClr val="tx1"/>
                </a:solidFill>
              </a:rPr>
              <a:t> (</a:t>
            </a:r>
            <a:r>
              <a:rPr lang="es-ES" sz="1200" dirty="0" err="1">
                <a:solidFill>
                  <a:schemeClr val="tx1"/>
                </a:solidFill>
              </a:rPr>
              <a:t>inconnues</a:t>
            </a:r>
            <a:r>
              <a:rPr lang="es-ES" sz="1200" dirty="0">
                <a:solidFill>
                  <a:schemeClr val="tx1"/>
                </a:solidFill>
              </a:rPr>
              <a:t>)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01" name="Elbow Connector 100"/>
          <p:cNvCxnSpPr>
            <a:cxnSpLocks/>
            <a:stCxn id="14" idx="2"/>
            <a:endCxn id="96" idx="0"/>
          </p:cNvCxnSpPr>
          <p:nvPr/>
        </p:nvCxnSpPr>
        <p:spPr>
          <a:xfrm rot="16200000" flipH="1">
            <a:off x="5829138" y="2158295"/>
            <a:ext cx="566280" cy="1934380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Rectangle 111"/>
          <p:cNvSpPr/>
          <p:nvPr/>
        </p:nvSpPr>
        <p:spPr>
          <a:xfrm>
            <a:off x="6537503" y="5272491"/>
            <a:ext cx="1083930" cy="500311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X </a:t>
            </a:r>
            <a:r>
              <a:rPr lang="es-ES" sz="1200" dirty="0">
                <a:solidFill>
                  <a:schemeClr val="tx1"/>
                </a:solidFill>
              </a:rPr>
              <a:t>(x%)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s-ES" sz="1200" dirty="0" err="1">
                <a:solidFill>
                  <a:schemeClr val="tx1"/>
                </a:solidFill>
              </a:rPr>
              <a:t>Perdues</a:t>
            </a:r>
            <a:r>
              <a:rPr lang="es-ES" sz="1200" dirty="0">
                <a:solidFill>
                  <a:schemeClr val="tx1"/>
                </a:solidFill>
              </a:rPr>
              <a:t> (</a:t>
            </a:r>
            <a:r>
              <a:rPr lang="es-ES" sz="1200" dirty="0" err="1">
                <a:solidFill>
                  <a:schemeClr val="tx1"/>
                </a:solidFill>
              </a:rPr>
              <a:t>inconnues</a:t>
            </a:r>
            <a:r>
              <a:rPr lang="es-ES" sz="1200" dirty="0">
                <a:solidFill>
                  <a:schemeClr val="tx1"/>
                </a:solidFill>
              </a:rPr>
              <a:t>)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14" name="Elbow Connector 113"/>
          <p:cNvCxnSpPr>
            <a:stCxn id="41" idx="2"/>
            <a:endCxn id="112" idx="0"/>
          </p:cNvCxnSpPr>
          <p:nvPr/>
        </p:nvCxnSpPr>
        <p:spPr>
          <a:xfrm rot="16200000" flipH="1">
            <a:off x="5828135" y="4021158"/>
            <a:ext cx="567722" cy="1934943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7524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3432" y="570823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Enquête</a:t>
            </a:r>
            <a:r>
              <a:rPr lang="en-US" dirty="0"/>
              <a:t> de base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8338" y="1488346"/>
            <a:ext cx="12823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12ème </a:t>
            </a:r>
            <a:r>
              <a:rPr lang="en-US" dirty="0" err="1"/>
              <a:t>mois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1424" y="3291321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24ème </a:t>
            </a:r>
            <a:r>
              <a:rPr lang="en-US" dirty="0" err="1"/>
              <a:t>mois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365" y="5163530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36ème </a:t>
            </a:r>
            <a:r>
              <a:rPr lang="en-US" dirty="0" err="1"/>
              <a:t>mois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96569" y="658383"/>
            <a:ext cx="7495911" cy="4413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X </a:t>
            </a:r>
            <a:r>
              <a:rPr lang="en-US" dirty="0" err="1">
                <a:solidFill>
                  <a:schemeClr val="tx1"/>
                </a:solidFill>
              </a:rPr>
              <a:t>Moustiquaires</a:t>
            </a:r>
            <a:r>
              <a:rPr lang="en-US" dirty="0">
                <a:solidFill>
                  <a:schemeClr val="tx1"/>
                </a:solidFill>
              </a:rPr>
              <a:t> de </a:t>
            </a:r>
            <a:r>
              <a:rPr lang="en-US" dirty="0" err="1">
                <a:solidFill>
                  <a:schemeClr val="tx1"/>
                </a:solidFill>
              </a:rPr>
              <a:t>campagne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inscrites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99076" y="230981"/>
            <a:ext cx="7493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Site </a:t>
            </a:r>
            <a:r>
              <a:rPr lang="es-ES" dirty="0" err="1"/>
              <a:t>d’étude</a:t>
            </a:r>
            <a:r>
              <a:rPr lang="es-ES" dirty="0"/>
              <a:t> 2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399076" y="1608425"/>
            <a:ext cx="1080120" cy="50405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X </a:t>
            </a:r>
            <a:r>
              <a:rPr lang="en-US" sz="1200" dirty="0">
                <a:solidFill>
                  <a:schemeClr val="tx1"/>
                </a:solidFill>
              </a:rPr>
              <a:t>(</a:t>
            </a:r>
            <a:r>
              <a:rPr lang="en-US" sz="1200" dirty="0" err="1">
                <a:solidFill>
                  <a:schemeClr val="tx1"/>
                </a:solidFill>
              </a:rPr>
              <a:t>x.x</a:t>
            </a:r>
            <a:r>
              <a:rPr lang="en-US" sz="1200" dirty="0">
                <a:solidFill>
                  <a:schemeClr val="tx1"/>
                </a:solidFill>
              </a:rPr>
              <a:t>%)</a:t>
            </a:r>
          </a:p>
          <a:p>
            <a:pPr algn="ctr"/>
            <a:r>
              <a:rPr lang="en-US" sz="1200" dirty="0" err="1">
                <a:solidFill>
                  <a:schemeClr val="tx1"/>
                </a:solidFill>
              </a:rPr>
              <a:t>Présentes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521024" y="1612169"/>
            <a:ext cx="887107" cy="50405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X </a:t>
            </a:r>
            <a:r>
              <a:rPr lang="en-US" sz="1200" dirty="0">
                <a:solidFill>
                  <a:schemeClr val="tx1"/>
                </a:solidFill>
              </a:rPr>
              <a:t>(</a:t>
            </a:r>
            <a:r>
              <a:rPr lang="en-US" sz="1200" dirty="0" err="1">
                <a:solidFill>
                  <a:schemeClr val="tx1"/>
                </a:solidFill>
              </a:rPr>
              <a:t>x.x</a:t>
            </a:r>
            <a:r>
              <a:rPr lang="en-US" sz="1200" dirty="0">
                <a:solidFill>
                  <a:schemeClr val="tx1"/>
                </a:solidFill>
              </a:rPr>
              <a:t>%)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inconnues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506698" y="1612170"/>
            <a:ext cx="890735" cy="504056"/>
          </a:xfrm>
          <a:prstGeom prst="rect">
            <a:avLst/>
          </a:prstGeom>
          <a:solidFill>
            <a:schemeClr val="bg1"/>
          </a:solidFill>
          <a:ln w="254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X </a:t>
            </a:r>
            <a:r>
              <a:rPr lang="es-ES" sz="1200" dirty="0">
                <a:solidFill>
                  <a:schemeClr val="tx1"/>
                </a:solidFill>
              </a:rPr>
              <a:t>(</a:t>
            </a:r>
            <a:r>
              <a:rPr lang="es-ES" sz="1200" dirty="0" err="1">
                <a:solidFill>
                  <a:schemeClr val="tx1"/>
                </a:solidFill>
              </a:rPr>
              <a:t>x.x</a:t>
            </a:r>
            <a:r>
              <a:rPr lang="es-ES" sz="1200" dirty="0">
                <a:solidFill>
                  <a:schemeClr val="tx1"/>
                </a:solidFill>
              </a:rPr>
              <a:t>%)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200" dirty="0" err="1">
                <a:solidFill>
                  <a:schemeClr val="tx1"/>
                </a:solidFill>
              </a:rPr>
              <a:t>Jetées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523085" y="1612170"/>
            <a:ext cx="938609" cy="504056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X </a:t>
            </a:r>
            <a:r>
              <a:rPr lang="es-ES" sz="1200" dirty="0">
                <a:solidFill>
                  <a:schemeClr val="tx1"/>
                </a:solidFill>
              </a:rPr>
              <a:t>(</a:t>
            </a:r>
            <a:r>
              <a:rPr lang="es-ES" sz="1200" dirty="0" err="1">
                <a:solidFill>
                  <a:schemeClr val="tx1"/>
                </a:solidFill>
              </a:rPr>
              <a:t>x.x</a:t>
            </a:r>
            <a:r>
              <a:rPr lang="es-ES" sz="1200" dirty="0">
                <a:solidFill>
                  <a:schemeClr val="tx1"/>
                </a:solidFill>
              </a:rPr>
              <a:t>%)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200" dirty="0" err="1">
                <a:solidFill>
                  <a:schemeClr val="tx1"/>
                </a:solidFill>
              </a:rPr>
              <a:t>Données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397696" y="2482305"/>
            <a:ext cx="7494784" cy="360040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 X </a:t>
            </a:r>
            <a:r>
              <a:rPr lang="en-US" sz="1400" dirty="0" err="1">
                <a:solidFill>
                  <a:schemeClr val="tx1"/>
                </a:solidFill>
              </a:rPr>
              <a:t>Moustiquaires</a:t>
            </a:r>
            <a:r>
              <a:rPr lang="en-US" sz="1400" dirty="0">
                <a:solidFill>
                  <a:schemeClr val="tx1"/>
                </a:solidFill>
              </a:rPr>
              <a:t> de </a:t>
            </a:r>
            <a:r>
              <a:rPr lang="en-US" sz="1400" dirty="0" err="1">
                <a:solidFill>
                  <a:schemeClr val="tx1"/>
                </a:solidFill>
              </a:rPr>
              <a:t>cohorte</a:t>
            </a:r>
            <a:r>
              <a:rPr lang="en-US" sz="1400" dirty="0">
                <a:solidFill>
                  <a:schemeClr val="tx1"/>
                </a:solidFill>
              </a:rPr>
              <a:t> active (</a:t>
            </a:r>
            <a:r>
              <a:rPr lang="en-US" sz="1400" dirty="0" err="1">
                <a:solidFill>
                  <a:schemeClr val="tx1"/>
                </a:solidFill>
              </a:rPr>
              <a:t>x.x</a:t>
            </a:r>
            <a:r>
              <a:rPr lang="en-US" sz="1400" dirty="0">
                <a:solidFill>
                  <a:schemeClr val="tx1"/>
                </a:solidFill>
              </a:rPr>
              <a:t>%)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6" name="Elbow Connector 15"/>
          <p:cNvCxnSpPr>
            <a:stCxn id="8" idx="2"/>
            <a:endCxn id="10" idx="0"/>
          </p:cNvCxnSpPr>
          <p:nvPr/>
        </p:nvCxnSpPr>
        <p:spPr>
          <a:xfrm rot="5400000">
            <a:off x="3287480" y="-248620"/>
            <a:ext cx="508702" cy="3205389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8" idx="2"/>
            <a:endCxn id="11" idx="0"/>
          </p:cNvCxnSpPr>
          <p:nvPr/>
        </p:nvCxnSpPr>
        <p:spPr>
          <a:xfrm rot="5400000">
            <a:off x="4298329" y="765973"/>
            <a:ext cx="512446" cy="1179947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8" idx="2"/>
            <a:endCxn id="12" idx="0"/>
          </p:cNvCxnSpPr>
          <p:nvPr/>
        </p:nvCxnSpPr>
        <p:spPr>
          <a:xfrm rot="5400000">
            <a:off x="4792073" y="1259717"/>
            <a:ext cx="512447" cy="192459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8" idx="2"/>
            <a:endCxn id="13" idx="0"/>
          </p:cNvCxnSpPr>
          <p:nvPr/>
        </p:nvCxnSpPr>
        <p:spPr>
          <a:xfrm rot="16200000" flipH="1">
            <a:off x="5312234" y="932013"/>
            <a:ext cx="512447" cy="847865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10" idx="2"/>
            <a:endCxn id="14" idx="0"/>
          </p:cNvCxnSpPr>
          <p:nvPr/>
        </p:nvCxnSpPr>
        <p:spPr>
          <a:xfrm rot="16200000" flipH="1">
            <a:off x="3357200" y="694417"/>
            <a:ext cx="369824" cy="3205952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11" idx="2"/>
            <a:endCxn id="14" idx="0"/>
          </p:cNvCxnSpPr>
          <p:nvPr/>
        </p:nvCxnSpPr>
        <p:spPr>
          <a:xfrm rot="16200000" flipH="1">
            <a:off x="4371793" y="1709010"/>
            <a:ext cx="366080" cy="1180510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1396571" y="3408625"/>
            <a:ext cx="1080120" cy="50405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X </a:t>
            </a:r>
            <a:r>
              <a:rPr lang="en-US" sz="1200" dirty="0">
                <a:solidFill>
                  <a:schemeClr val="tx1"/>
                </a:solidFill>
              </a:rPr>
              <a:t>(x%)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200" dirty="0" err="1">
                <a:solidFill>
                  <a:schemeClr val="tx1"/>
                </a:solidFill>
              </a:rPr>
              <a:t>Présentes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555776" y="3408625"/>
            <a:ext cx="887107" cy="50405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X </a:t>
            </a:r>
            <a:r>
              <a:rPr lang="es-ES" sz="1200" dirty="0">
                <a:solidFill>
                  <a:schemeClr val="tx1"/>
                </a:solidFill>
              </a:rPr>
              <a:t>(x%)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200" dirty="0" err="1">
                <a:solidFill>
                  <a:schemeClr val="tx1"/>
                </a:solidFill>
              </a:rPr>
              <a:t>Ailleurs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504675" y="3410663"/>
            <a:ext cx="890735" cy="504056"/>
          </a:xfrm>
          <a:prstGeom prst="rect">
            <a:avLst/>
          </a:prstGeom>
          <a:solidFill>
            <a:schemeClr val="bg1"/>
          </a:solidFill>
          <a:ln w="254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X </a:t>
            </a:r>
            <a:r>
              <a:rPr lang="es-ES" sz="1200" dirty="0">
                <a:solidFill>
                  <a:schemeClr val="tx1"/>
                </a:solidFill>
              </a:rPr>
              <a:t>(x%)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200" dirty="0" err="1">
                <a:solidFill>
                  <a:schemeClr val="tx1"/>
                </a:solidFill>
              </a:rPr>
              <a:t>Jetées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523084" y="3399991"/>
            <a:ext cx="938610" cy="504056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X </a:t>
            </a:r>
            <a:r>
              <a:rPr lang="es-ES" sz="1200" dirty="0">
                <a:solidFill>
                  <a:schemeClr val="tx1"/>
                </a:solidFill>
              </a:rPr>
              <a:t>(x%)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200" dirty="0" err="1">
                <a:solidFill>
                  <a:schemeClr val="tx1"/>
                </a:solidFill>
              </a:rPr>
              <a:t>Données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396570" y="4344729"/>
            <a:ext cx="7495910" cy="360040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X </a:t>
            </a:r>
            <a:r>
              <a:rPr lang="en-US" sz="1400" dirty="0" err="1">
                <a:solidFill>
                  <a:schemeClr val="tx1"/>
                </a:solidFill>
              </a:rPr>
              <a:t>Moustiquaires</a:t>
            </a:r>
            <a:r>
              <a:rPr lang="en-US" sz="1400" dirty="0">
                <a:solidFill>
                  <a:schemeClr val="tx1"/>
                </a:solidFill>
              </a:rPr>
              <a:t> de </a:t>
            </a:r>
            <a:r>
              <a:rPr lang="en-US" sz="1400" dirty="0" err="1">
                <a:solidFill>
                  <a:schemeClr val="tx1"/>
                </a:solidFill>
              </a:rPr>
              <a:t>cohorte</a:t>
            </a:r>
            <a:r>
              <a:rPr lang="en-US" sz="1400" dirty="0">
                <a:solidFill>
                  <a:schemeClr val="tx1"/>
                </a:solidFill>
              </a:rPr>
              <a:t> active (x%)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42" name="Elbow Connector 41"/>
          <p:cNvCxnSpPr>
            <a:stCxn id="37" idx="2"/>
            <a:endCxn id="41" idx="0"/>
          </p:cNvCxnSpPr>
          <p:nvPr/>
        </p:nvCxnSpPr>
        <p:spPr>
          <a:xfrm rot="16200000" flipH="1">
            <a:off x="3324554" y="2524758"/>
            <a:ext cx="432048" cy="3207894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/>
          <p:cNvCxnSpPr>
            <a:stCxn id="38" idx="2"/>
            <a:endCxn id="41" idx="0"/>
          </p:cNvCxnSpPr>
          <p:nvPr/>
        </p:nvCxnSpPr>
        <p:spPr>
          <a:xfrm rot="16200000" flipH="1">
            <a:off x="3855903" y="3056107"/>
            <a:ext cx="432048" cy="2145195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1396570" y="5280833"/>
            <a:ext cx="1080120" cy="50405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X </a:t>
            </a:r>
            <a:r>
              <a:rPr lang="es-ES" sz="1200" dirty="0">
                <a:solidFill>
                  <a:schemeClr val="tx1"/>
                </a:solidFill>
              </a:rPr>
              <a:t>(x%)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200" dirty="0" err="1">
                <a:solidFill>
                  <a:schemeClr val="tx1"/>
                </a:solidFill>
              </a:rPr>
              <a:t>Présentes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555776" y="5280834"/>
            <a:ext cx="887107" cy="504056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X </a:t>
            </a:r>
            <a:r>
              <a:rPr lang="es-ES" sz="1200" dirty="0">
                <a:solidFill>
                  <a:schemeClr val="tx1"/>
                </a:solidFill>
              </a:rPr>
              <a:t>(x%)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200" dirty="0" err="1">
                <a:solidFill>
                  <a:schemeClr val="tx1"/>
                </a:solidFill>
              </a:rPr>
              <a:t>Ailleurs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506698" y="5280834"/>
            <a:ext cx="876035" cy="504056"/>
          </a:xfrm>
          <a:prstGeom prst="rect">
            <a:avLst/>
          </a:prstGeom>
          <a:solidFill>
            <a:schemeClr val="bg1"/>
          </a:solidFill>
          <a:ln w="254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X </a:t>
            </a:r>
            <a:r>
              <a:rPr lang="es-ES" sz="1200" dirty="0">
                <a:solidFill>
                  <a:schemeClr val="tx1"/>
                </a:solidFill>
              </a:rPr>
              <a:t>(x%)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200" dirty="0" err="1">
                <a:solidFill>
                  <a:schemeClr val="tx1"/>
                </a:solidFill>
              </a:rPr>
              <a:t>Jetées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523084" y="5272491"/>
            <a:ext cx="938609" cy="504056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X </a:t>
            </a:r>
            <a:r>
              <a:rPr lang="es-ES" sz="1200" dirty="0">
                <a:solidFill>
                  <a:schemeClr val="tx1"/>
                </a:solidFill>
              </a:rPr>
              <a:t>(x%)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200" dirty="0" err="1">
                <a:solidFill>
                  <a:schemeClr val="tx1"/>
                </a:solidFill>
              </a:rPr>
              <a:t>Données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81" name="Elbow Connector 80"/>
          <p:cNvCxnSpPr>
            <a:stCxn id="14" idx="2"/>
            <a:endCxn id="37" idx="0"/>
          </p:cNvCxnSpPr>
          <p:nvPr/>
        </p:nvCxnSpPr>
        <p:spPr>
          <a:xfrm rot="5400000">
            <a:off x="3257720" y="1521257"/>
            <a:ext cx="566280" cy="3208457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Elbow Connector 82"/>
          <p:cNvCxnSpPr>
            <a:stCxn id="14" idx="2"/>
            <a:endCxn id="38" idx="0"/>
          </p:cNvCxnSpPr>
          <p:nvPr/>
        </p:nvCxnSpPr>
        <p:spPr>
          <a:xfrm rot="5400000">
            <a:off x="3789069" y="2052606"/>
            <a:ext cx="566280" cy="2145758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Elbow Connector 84"/>
          <p:cNvCxnSpPr>
            <a:stCxn id="14" idx="2"/>
            <a:endCxn id="39" idx="0"/>
          </p:cNvCxnSpPr>
          <p:nvPr/>
        </p:nvCxnSpPr>
        <p:spPr>
          <a:xfrm rot="5400000">
            <a:off x="4763407" y="3028982"/>
            <a:ext cx="568318" cy="195045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Elbow Connector 86"/>
          <p:cNvCxnSpPr>
            <a:stCxn id="14" idx="2"/>
            <a:endCxn id="40" idx="0"/>
          </p:cNvCxnSpPr>
          <p:nvPr/>
        </p:nvCxnSpPr>
        <p:spPr>
          <a:xfrm rot="16200000" flipH="1">
            <a:off x="5289915" y="2697517"/>
            <a:ext cx="557646" cy="847301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Elbow Connector 92"/>
          <p:cNvCxnSpPr>
            <a:stCxn id="41" idx="2"/>
            <a:endCxn id="66" idx="0"/>
          </p:cNvCxnSpPr>
          <p:nvPr/>
        </p:nvCxnSpPr>
        <p:spPr>
          <a:xfrm rot="5400000">
            <a:off x="3252546" y="3388854"/>
            <a:ext cx="576064" cy="3207895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Elbow Connector 94"/>
          <p:cNvCxnSpPr>
            <a:stCxn id="41" idx="2"/>
            <a:endCxn id="67" idx="0"/>
          </p:cNvCxnSpPr>
          <p:nvPr/>
        </p:nvCxnSpPr>
        <p:spPr>
          <a:xfrm rot="5400000">
            <a:off x="3783896" y="3920204"/>
            <a:ext cx="576065" cy="2145195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Elbow Connector 96"/>
          <p:cNvCxnSpPr>
            <a:stCxn id="41" idx="2"/>
            <a:endCxn id="68" idx="0"/>
          </p:cNvCxnSpPr>
          <p:nvPr/>
        </p:nvCxnSpPr>
        <p:spPr>
          <a:xfrm rot="5400000">
            <a:off x="4756589" y="4892897"/>
            <a:ext cx="576065" cy="199809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Elbow Connector 98"/>
          <p:cNvCxnSpPr>
            <a:stCxn id="41" idx="2"/>
            <a:endCxn id="69" idx="0"/>
          </p:cNvCxnSpPr>
          <p:nvPr/>
        </p:nvCxnSpPr>
        <p:spPr>
          <a:xfrm rot="16200000" flipH="1">
            <a:off x="5284596" y="4564698"/>
            <a:ext cx="567722" cy="847864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31424" y="116633"/>
            <a:ext cx="3072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Moustiquaires</a:t>
            </a:r>
            <a:r>
              <a:rPr lang="en-US" b="1" dirty="0"/>
              <a:t> de </a:t>
            </a:r>
            <a:r>
              <a:rPr lang="en-US" b="1" dirty="0" err="1"/>
              <a:t>cohorte</a:t>
            </a:r>
            <a:endParaRPr lang="en-US" b="1" dirty="0"/>
          </a:p>
        </p:txBody>
      </p:sp>
      <p:sp>
        <p:nvSpPr>
          <p:cNvPr id="46" name="Rectangle 45"/>
          <p:cNvSpPr/>
          <p:nvPr/>
        </p:nvSpPr>
        <p:spPr>
          <a:xfrm>
            <a:off x="7704000" y="1612168"/>
            <a:ext cx="1301662" cy="504056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X </a:t>
            </a:r>
            <a:r>
              <a:rPr lang="es-ES" sz="1200" dirty="0">
                <a:solidFill>
                  <a:schemeClr val="tx1"/>
                </a:solidFill>
              </a:rPr>
              <a:t>(</a:t>
            </a:r>
            <a:r>
              <a:rPr lang="es-ES" sz="1200" dirty="0" err="1">
                <a:solidFill>
                  <a:schemeClr val="tx1"/>
                </a:solidFill>
              </a:rPr>
              <a:t>x.x</a:t>
            </a:r>
            <a:r>
              <a:rPr lang="es-ES" sz="1200" dirty="0">
                <a:solidFill>
                  <a:schemeClr val="tx1"/>
                </a:solidFill>
              </a:rPr>
              <a:t>%)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000" dirty="0" err="1">
                <a:solidFill>
                  <a:schemeClr val="tx1"/>
                </a:solidFill>
              </a:rPr>
              <a:t>Mén</a:t>
            </a:r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déménagés</a:t>
            </a:r>
            <a:r>
              <a:rPr lang="en-US" sz="1200" dirty="0">
                <a:solidFill>
                  <a:schemeClr val="tx1"/>
                </a:solidFill>
              </a:rPr>
              <a:t>/</a:t>
            </a:r>
            <a:r>
              <a:rPr lang="en-US" sz="1200" dirty="0" err="1">
                <a:solidFill>
                  <a:schemeClr val="tx1"/>
                </a:solidFill>
              </a:rPr>
              <a:t>refus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</a:p>
        </p:txBody>
      </p:sp>
      <p:cxnSp>
        <p:nvCxnSpPr>
          <p:cNvPr id="17" name="Elbow Connector 16"/>
          <p:cNvCxnSpPr>
            <a:cxnSpLocks/>
            <a:stCxn id="8" idx="2"/>
            <a:endCxn id="46" idx="0"/>
          </p:cNvCxnSpPr>
          <p:nvPr/>
        </p:nvCxnSpPr>
        <p:spPr>
          <a:xfrm rot="16200000" flipH="1">
            <a:off x="6493456" y="-249208"/>
            <a:ext cx="512445" cy="3210306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7703999" y="3408626"/>
            <a:ext cx="1301661" cy="504056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X </a:t>
            </a:r>
            <a:r>
              <a:rPr lang="es-ES" sz="1200" dirty="0">
                <a:solidFill>
                  <a:schemeClr val="tx1"/>
                </a:solidFill>
              </a:rPr>
              <a:t>(x%)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000" dirty="0" err="1">
                <a:solidFill>
                  <a:schemeClr val="tx1"/>
                </a:solidFill>
              </a:rPr>
              <a:t>Mén</a:t>
            </a:r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déménagés</a:t>
            </a:r>
            <a:r>
              <a:rPr lang="en-US" sz="1200" dirty="0">
                <a:solidFill>
                  <a:schemeClr val="tx1"/>
                </a:solidFill>
              </a:rPr>
              <a:t>/</a:t>
            </a:r>
            <a:r>
              <a:rPr lang="en-US" sz="1200" dirty="0" err="1">
                <a:solidFill>
                  <a:schemeClr val="tx1"/>
                </a:solidFill>
              </a:rPr>
              <a:t>refus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70" name="Rectangle 69"/>
          <p:cNvSpPr/>
          <p:nvPr/>
        </p:nvSpPr>
        <p:spPr>
          <a:xfrm>
            <a:off x="7704000" y="5280833"/>
            <a:ext cx="1301660" cy="504056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X </a:t>
            </a:r>
            <a:r>
              <a:rPr lang="es-ES" sz="1200" dirty="0">
                <a:solidFill>
                  <a:schemeClr val="tx1"/>
                </a:solidFill>
              </a:rPr>
              <a:t>(x%)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200" dirty="0" err="1">
                <a:solidFill>
                  <a:schemeClr val="tx1"/>
                </a:solidFill>
              </a:rPr>
              <a:t>Mén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déménagés</a:t>
            </a:r>
            <a:r>
              <a:rPr lang="en-US" sz="1200" dirty="0">
                <a:solidFill>
                  <a:schemeClr val="tx1"/>
                </a:solidFill>
              </a:rPr>
              <a:t>/</a:t>
            </a:r>
            <a:r>
              <a:rPr lang="en-US" sz="1200" dirty="0" err="1">
                <a:solidFill>
                  <a:schemeClr val="tx1"/>
                </a:solidFill>
              </a:rPr>
              <a:t>refus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</a:p>
        </p:txBody>
      </p:sp>
      <p:cxnSp>
        <p:nvCxnSpPr>
          <p:cNvPr id="54" name="Elbow Connector 53"/>
          <p:cNvCxnSpPr>
            <a:cxnSpLocks/>
            <a:stCxn id="14" idx="2"/>
            <a:endCxn id="65" idx="0"/>
          </p:cNvCxnSpPr>
          <p:nvPr/>
        </p:nvCxnSpPr>
        <p:spPr>
          <a:xfrm rot="16200000" flipH="1">
            <a:off x="6466819" y="1520614"/>
            <a:ext cx="566281" cy="3209742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55"/>
          <p:cNvCxnSpPr>
            <a:cxnSpLocks/>
            <a:stCxn id="41" idx="2"/>
            <a:endCxn id="70" idx="0"/>
          </p:cNvCxnSpPr>
          <p:nvPr/>
        </p:nvCxnSpPr>
        <p:spPr>
          <a:xfrm rot="16200000" flipH="1">
            <a:off x="6461645" y="3387648"/>
            <a:ext cx="576064" cy="3210305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2555776" y="1612169"/>
            <a:ext cx="887107" cy="50405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X </a:t>
            </a:r>
            <a:r>
              <a:rPr lang="en-US" sz="1200" dirty="0">
                <a:solidFill>
                  <a:schemeClr val="tx1"/>
                </a:solidFill>
              </a:rPr>
              <a:t>(</a:t>
            </a:r>
            <a:r>
              <a:rPr lang="en-US" sz="1200" dirty="0" err="1">
                <a:solidFill>
                  <a:schemeClr val="tx1"/>
                </a:solidFill>
              </a:rPr>
              <a:t>x.x</a:t>
            </a:r>
            <a:r>
              <a:rPr lang="en-US" sz="1200" dirty="0">
                <a:solidFill>
                  <a:schemeClr val="tx1"/>
                </a:solidFill>
              </a:rPr>
              <a:t>%)</a:t>
            </a:r>
          </a:p>
          <a:p>
            <a:pPr algn="ctr"/>
            <a:r>
              <a:rPr lang="en-US" sz="1200" dirty="0" err="1">
                <a:solidFill>
                  <a:schemeClr val="tx1"/>
                </a:solidFill>
              </a:rPr>
              <a:t>Ailleurs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64" name="Elbow Connector 63"/>
          <p:cNvCxnSpPr>
            <a:stCxn id="61" idx="2"/>
            <a:endCxn id="14" idx="0"/>
          </p:cNvCxnSpPr>
          <p:nvPr/>
        </p:nvCxnSpPr>
        <p:spPr>
          <a:xfrm rot="16200000" flipH="1">
            <a:off x="3889169" y="1226386"/>
            <a:ext cx="366080" cy="2145758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/>
          <p:cNvSpPr/>
          <p:nvPr/>
        </p:nvSpPr>
        <p:spPr>
          <a:xfrm>
            <a:off x="3553241" y="3408625"/>
            <a:ext cx="887107" cy="50405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X </a:t>
            </a:r>
            <a:r>
              <a:rPr lang="es-ES" sz="1200" dirty="0">
                <a:solidFill>
                  <a:schemeClr val="tx1"/>
                </a:solidFill>
              </a:rPr>
              <a:t>(x%)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inconnues</a:t>
            </a:r>
          </a:p>
        </p:txBody>
      </p:sp>
      <p:cxnSp>
        <p:nvCxnSpPr>
          <p:cNvPr id="82" name="Elbow Connector 81"/>
          <p:cNvCxnSpPr>
            <a:stCxn id="14" idx="2"/>
            <a:endCxn id="88" idx="0"/>
          </p:cNvCxnSpPr>
          <p:nvPr/>
        </p:nvCxnSpPr>
        <p:spPr>
          <a:xfrm rot="5400000">
            <a:off x="4287802" y="2551339"/>
            <a:ext cx="566280" cy="1148293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Elbow Connector 85"/>
          <p:cNvCxnSpPr>
            <a:stCxn id="88" idx="2"/>
            <a:endCxn id="41" idx="0"/>
          </p:cNvCxnSpPr>
          <p:nvPr/>
        </p:nvCxnSpPr>
        <p:spPr>
          <a:xfrm rot="16200000" flipH="1">
            <a:off x="4354636" y="3554840"/>
            <a:ext cx="432048" cy="1147730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ctangle 108"/>
          <p:cNvSpPr/>
          <p:nvPr/>
        </p:nvSpPr>
        <p:spPr>
          <a:xfrm>
            <a:off x="3521024" y="5272491"/>
            <a:ext cx="887106" cy="50405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X </a:t>
            </a:r>
            <a:r>
              <a:rPr lang="es-ES" sz="1200" dirty="0">
                <a:solidFill>
                  <a:schemeClr val="tx1"/>
                </a:solidFill>
              </a:rPr>
              <a:t>(x%)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inconnues</a:t>
            </a:r>
          </a:p>
        </p:txBody>
      </p:sp>
      <p:cxnSp>
        <p:nvCxnSpPr>
          <p:cNvPr id="111" name="Elbow Connector 110"/>
          <p:cNvCxnSpPr>
            <a:stCxn id="41" idx="2"/>
            <a:endCxn id="109" idx="0"/>
          </p:cNvCxnSpPr>
          <p:nvPr/>
        </p:nvCxnSpPr>
        <p:spPr>
          <a:xfrm rot="5400000">
            <a:off x="4270690" y="4398656"/>
            <a:ext cx="567722" cy="1179948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6537503" y="1612169"/>
            <a:ext cx="1083930" cy="500311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X </a:t>
            </a:r>
            <a:r>
              <a:rPr lang="es-ES" sz="1200" dirty="0">
                <a:solidFill>
                  <a:schemeClr val="tx1"/>
                </a:solidFill>
              </a:rPr>
              <a:t>(</a:t>
            </a:r>
            <a:r>
              <a:rPr lang="es-ES" sz="1200" dirty="0" err="1">
                <a:solidFill>
                  <a:schemeClr val="tx1"/>
                </a:solidFill>
              </a:rPr>
              <a:t>x.x</a:t>
            </a:r>
            <a:r>
              <a:rPr lang="es-ES" sz="1200" dirty="0">
                <a:solidFill>
                  <a:schemeClr val="tx1"/>
                </a:solidFill>
              </a:rPr>
              <a:t>%)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s-ES" sz="1200" dirty="0" err="1">
                <a:solidFill>
                  <a:schemeClr val="tx1"/>
                </a:solidFill>
              </a:rPr>
              <a:t>Perdues</a:t>
            </a:r>
            <a:r>
              <a:rPr lang="es-ES" sz="1200" dirty="0">
                <a:solidFill>
                  <a:schemeClr val="tx1"/>
                </a:solidFill>
              </a:rPr>
              <a:t> (</a:t>
            </a:r>
            <a:r>
              <a:rPr lang="es-ES" sz="1200" dirty="0" err="1">
                <a:solidFill>
                  <a:schemeClr val="tx1"/>
                </a:solidFill>
              </a:rPr>
              <a:t>inconnues</a:t>
            </a:r>
            <a:r>
              <a:rPr lang="es-ES" sz="1200" dirty="0">
                <a:solidFill>
                  <a:schemeClr val="tx1"/>
                </a:solidFill>
              </a:rPr>
              <a:t>)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51" name="Elbow Connector 50"/>
          <p:cNvCxnSpPr>
            <a:stCxn id="8" idx="2"/>
            <a:endCxn id="57" idx="0"/>
          </p:cNvCxnSpPr>
          <p:nvPr/>
        </p:nvCxnSpPr>
        <p:spPr>
          <a:xfrm rot="16200000" flipH="1">
            <a:off x="5855773" y="388474"/>
            <a:ext cx="512446" cy="1934943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6537503" y="3408625"/>
            <a:ext cx="1083930" cy="500311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X </a:t>
            </a:r>
            <a:r>
              <a:rPr lang="es-ES" sz="1200" dirty="0">
                <a:solidFill>
                  <a:schemeClr val="tx1"/>
                </a:solidFill>
              </a:rPr>
              <a:t>(x%)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s-ES" sz="1200" dirty="0" err="1">
                <a:solidFill>
                  <a:schemeClr val="tx1"/>
                </a:solidFill>
              </a:rPr>
              <a:t>Perdues</a:t>
            </a:r>
            <a:r>
              <a:rPr lang="es-ES" sz="1200" dirty="0">
                <a:solidFill>
                  <a:schemeClr val="tx1"/>
                </a:solidFill>
              </a:rPr>
              <a:t> (</a:t>
            </a:r>
            <a:r>
              <a:rPr lang="es-ES" sz="1200" dirty="0" err="1">
                <a:solidFill>
                  <a:schemeClr val="tx1"/>
                </a:solidFill>
              </a:rPr>
              <a:t>inconnues</a:t>
            </a:r>
            <a:r>
              <a:rPr lang="es-ES" sz="1200" dirty="0">
                <a:solidFill>
                  <a:schemeClr val="tx1"/>
                </a:solidFill>
              </a:rPr>
              <a:t>)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01" name="Elbow Connector 100"/>
          <p:cNvCxnSpPr>
            <a:cxnSpLocks/>
            <a:stCxn id="14" idx="2"/>
            <a:endCxn id="96" idx="0"/>
          </p:cNvCxnSpPr>
          <p:nvPr/>
        </p:nvCxnSpPr>
        <p:spPr>
          <a:xfrm rot="16200000" flipH="1">
            <a:off x="5829138" y="2158295"/>
            <a:ext cx="566280" cy="1934380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Rectangle 111"/>
          <p:cNvSpPr/>
          <p:nvPr/>
        </p:nvSpPr>
        <p:spPr>
          <a:xfrm>
            <a:off x="6537503" y="5272491"/>
            <a:ext cx="1083930" cy="500311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X </a:t>
            </a:r>
            <a:r>
              <a:rPr lang="es-ES" sz="1200" dirty="0">
                <a:solidFill>
                  <a:schemeClr val="tx1"/>
                </a:solidFill>
              </a:rPr>
              <a:t>(x%)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s-ES" sz="1200" dirty="0" err="1">
                <a:solidFill>
                  <a:schemeClr val="tx1"/>
                </a:solidFill>
              </a:rPr>
              <a:t>Perdues</a:t>
            </a:r>
            <a:r>
              <a:rPr lang="es-ES" sz="1200" dirty="0">
                <a:solidFill>
                  <a:schemeClr val="tx1"/>
                </a:solidFill>
              </a:rPr>
              <a:t> (</a:t>
            </a:r>
            <a:r>
              <a:rPr lang="es-ES" sz="1200" dirty="0" err="1">
                <a:solidFill>
                  <a:schemeClr val="tx1"/>
                </a:solidFill>
              </a:rPr>
              <a:t>inconnues</a:t>
            </a:r>
            <a:r>
              <a:rPr lang="es-ES" sz="1200" dirty="0">
                <a:solidFill>
                  <a:schemeClr val="tx1"/>
                </a:solidFill>
              </a:rPr>
              <a:t>)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14" name="Elbow Connector 113"/>
          <p:cNvCxnSpPr>
            <a:stCxn id="41" idx="2"/>
            <a:endCxn id="112" idx="0"/>
          </p:cNvCxnSpPr>
          <p:nvPr/>
        </p:nvCxnSpPr>
        <p:spPr>
          <a:xfrm rot="16200000" flipH="1">
            <a:off x="5828135" y="4021158"/>
            <a:ext cx="567722" cy="1934943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965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3432" y="570823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Enquête</a:t>
            </a:r>
            <a:r>
              <a:rPr lang="en-US" dirty="0"/>
              <a:t> de base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8338" y="1488346"/>
            <a:ext cx="12823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12ème </a:t>
            </a:r>
            <a:r>
              <a:rPr lang="en-US" dirty="0" err="1"/>
              <a:t>mois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1424" y="3291321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24ème </a:t>
            </a:r>
            <a:r>
              <a:rPr lang="en-US" dirty="0" err="1"/>
              <a:t>mois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365" y="5163530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36ème </a:t>
            </a:r>
            <a:r>
              <a:rPr lang="en-US" dirty="0" err="1"/>
              <a:t>mois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96569" y="658383"/>
            <a:ext cx="7495911" cy="4413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X </a:t>
            </a:r>
            <a:r>
              <a:rPr lang="en-US" dirty="0" err="1">
                <a:solidFill>
                  <a:schemeClr val="tx1"/>
                </a:solidFill>
              </a:rPr>
              <a:t>Moustiquaires</a:t>
            </a:r>
            <a:r>
              <a:rPr lang="en-US" dirty="0">
                <a:solidFill>
                  <a:schemeClr val="tx1"/>
                </a:solidFill>
              </a:rPr>
              <a:t> de </a:t>
            </a:r>
            <a:r>
              <a:rPr lang="en-US" dirty="0" err="1">
                <a:solidFill>
                  <a:schemeClr val="tx1"/>
                </a:solidFill>
              </a:rPr>
              <a:t>campagne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inscrites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99076" y="230981"/>
            <a:ext cx="7493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Site </a:t>
            </a:r>
            <a:r>
              <a:rPr lang="es-ES" dirty="0" err="1"/>
              <a:t>d’étude</a:t>
            </a:r>
            <a:r>
              <a:rPr lang="es-ES" dirty="0"/>
              <a:t> 3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399076" y="1608425"/>
            <a:ext cx="1080120" cy="50405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X </a:t>
            </a:r>
            <a:r>
              <a:rPr lang="en-US" sz="1200" dirty="0">
                <a:solidFill>
                  <a:schemeClr val="tx1"/>
                </a:solidFill>
              </a:rPr>
              <a:t>(</a:t>
            </a:r>
            <a:r>
              <a:rPr lang="en-US" sz="1200" dirty="0" err="1">
                <a:solidFill>
                  <a:schemeClr val="tx1"/>
                </a:solidFill>
              </a:rPr>
              <a:t>x.x</a:t>
            </a:r>
            <a:r>
              <a:rPr lang="en-US" sz="1200" dirty="0">
                <a:solidFill>
                  <a:schemeClr val="tx1"/>
                </a:solidFill>
              </a:rPr>
              <a:t>%)</a:t>
            </a:r>
          </a:p>
          <a:p>
            <a:pPr algn="ctr"/>
            <a:r>
              <a:rPr lang="en-US" sz="1200" dirty="0" err="1">
                <a:solidFill>
                  <a:schemeClr val="tx1"/>
                </a:solidFill>
              </a:rPr>
              <a:t>Présentes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521024" y="1612169"/>
            <a:ext cx="887107" cy="50405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X </a:t>
            </a:r>
            <a:r>
              <a:rPr lang="en-US" sz="1200" dirty="0">
                <a:solidFill>
                  <a:schemeClr val="tx1"/>
                </a:solidFill>
              </a:rPr>
              <a:t>(</a:t>
            </a:r>
            <a:r>
              <a:rPr lang="en-US" sz="1200" dirty="0" err="1">
                <a:solidFill>
                  <a:schemeClr val="tx1"/>
                </a:solidFill>
              </a:rPr>
              <a:t>x.x</a:t>
            </a:r>
            <a:r>
              <a:rPr lang="en-US" sz="1200" dirty="0">
                <a:solidFill>
                  <a:schemeClr val="tx1"/>
                </a:solidFill>
              </a:rPr>
              <a:t>%)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inconnues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506698" y="1612170"/>
            <a:ext cx="890735" cy="504056"/>
          </a:xfrm>
          <a:prstGeom prst="rect">
            <a:avLst/>
          </a:prstGeom>
          <a:solidFill>
            <a:schemeClr val="bg1"/>
          </a:solidFill>
          <a:ln w="254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X </a:t>
            </a:r>
            <a:r>
              <a:rPr lang="es-ES" sz="1200" dirty="0">
                <a:solidFill>
                  <a:schemeClr val="tx1"/>
                </a:solidFill>
              </a:rPr>
              <a:t>(</a:t>
            </a:r>
            <a:r>
              <a:rPr lang="es-ES" sz="1200" dirty="0" err="1">
                <a:solidFill>
                  <a:schemeClr val="tx1"/>
                </a:solidFill>
              </a:rPr>
              <a:t>x.x</a:t>
            </a:r>
            <a:r>
              <a:rPr lang="es-ES" sz="1200" dirty="0">
                <a:solidFill>
                  <a:schemeClr val="tx1"/>
                </a:solidFill>
              </a:rPr>
              <a:t>%)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200" dirty="0" err="1">
                <a:solidFill>
                  <a:schemeClr val="tx1"/>
                </a:solidFill>
              </a:rPr>
              <a:t>Jetées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523085" y="1612170"/>
            <a:ext cx="938609" cy="504056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X </a:t>
            </a:r>
            <a:r>
              <a:rPr lang="es-ES" sz="1200" dirty="0">
                <a:solidFill>
                  <a:schemeClr val="tx1"/>
                </a:solidFill>
              </a:rPr>
              <a:t>(</a:t>
            </a:r>
            <a:r>
              <a:rPr lang="es-ES" sz="1200" dirty="0" err="1">
                <a:solidFill>
                  <a:schemeClr val="tx1"/>
                </a:solidFill>
              </a:rPr>
              <a:t>x.x</a:t>
            </a:r>
            <a:r>
              <a:rPr lang="es-ES" sz="1200" dirty="0">
                <a:solidFill>
                  <a:schemeClr val="tx1"/>
                </a:solidFill>
              </a:rPr>
              <a:t>%)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200" dirty="0" err="1">
                <a:solidFill>
                  <a:schemeClr val="tx1"/>
                </a:solidFill>
              </a:rPr>
              <a:t>Données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397696" y="2482305"/>
            <a:ext cx="7494784" cy="360040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 X </a:t>
            </a:r>
            <a:r>
              <a:rPr lang="en-US" sz="1400" dirty="0" err="1">
                <a:solidFill>
                  <a:schemeClr val="tx1"/>
                </a:solidFill>
              </a:rPr>
              <a:t>Moustiquaires</a:t>
            </a:r>
            <a:r>
              <a:rPr lang="en-US" sz="1400" dirty="0">
                <a:solidFill>
                  <a:schemeClr val="tx1"/>
                </a:solidFill>
              </a:rPr>
              <a:t> de </a:t>
            </a:r>
            <a:r>
              <a:rPr lang="en-US" sz="1400" dirty="0" err="1">
                <a:solidFill>
                  <a:schemeClr val="tx1"/>
                </a:solidFill>
              </a:rPr>
              <a:t>cohorte</a:t>
            </a:r>
            <a:r>
              <a:rPr lang="en-US" sz="1400" dirty="0">
                <a:solidFill>
                  <a:schemeClr val="tx1"/>
                </a:solidFill>
              </a:rPr>
              <a:t> active (</a:t>
            </a:r>
            <a:r>
              <a:rPr lang="en-US" sz="1400" dirty="0" err="1">
                <a:solidFill>
                  <a:schemeClr val="tx1"/>
                </a:solidFill>
              </a:rPr>
              <a:t>x.x</a:t>
            </a:r>
            <a:r>
              <a:rPr lang="en-US" sz="1400" dirty="0">
                <a:solidFill>
                  <a:schemeClr val="tx1"/>
                </a:solidFill>
              </a:rPr>
              <a:t>%)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6" name="Elbow Connector 15"/>
          <p:cNvCxnSpPr>
            <a:stCxn id="8" idx="2"/>
            <a:endCxn id="10" idx="0"/>
          </p:cNvCxnSpPr>
          <p:nvPr/>
        </p:nvCxnSpPr>
        <p:spPr>
          <a:xfrm rot="5400000">
            <a:off x="3287480" y="-248620"/>
            <a:ext cx="508702" cy="3205389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8" idx="2"/>
            <a:endCxn id="11" idx="0"/>
          </p:cNvCxnSpPr>
          <p:nvPr/>
        </p:nvCxnSpPr>
        <p:spPr>
          <a:xfrm rot="5400000">
            <a:off x="4298329" y="765973"/>
            <a:ext cx="512446" cy="1179947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8" idx="2"/>
            <a:endCxn id="12" idx="0"/>
          </p:cNvCxnSpPr>
          <p:nvPr/>
        </p:nvCxnSpPr>
        <p:spPr>
          <a:xfrm rot="5400000">
            <a:off x="4792073" y="1259717"/>
            <a:ext cx="512447" cy="192459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8" idx="2"/>
            <a:endCxn id="13" idx="0"/>
          </p:cNvCxnSpPr>
          <p:nvPr/>
        </p:nvCxnSpPr>
        <p:spPr>
          <a:xfrm rot="16200000" flipH="1">
            <a:off x="5312234" y="932013"/>
            <a:ext cx="512447" cy="847865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10" idx="2"/>
            <a:endCxn id="14" idx="0"/>
          </p:cNvCxnSpPr>
          <p:nvPr/>
        </p:nvCxnSpPr>
        <p:spPr>
          <a:xfrm rot="16200000" flipH="1">
            <a:off x="3357200" y="694417"/>
            <a:ext cx="369824" cy="3205952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11" idx="2"/>
            <a:endCxn id="14" idx="0"/>
          </p:cNvCxnSpPr>
          <p:nvPr/>
        </p:nvCxnSpPr>
        <p:spPr>
          <a:xfrm rot="16200000" flipH="1">
            <a:off x="4371793" y="1709010"/>
            <a:ext cx="366080" cy="1180510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1396571" y="3408625"/>
            <a:ext cx="1080120" cy="50405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X </a:t>
            </a:r>
            <a:r>
              <a:rPr lang="en-US" sz="1200" dirty="0">
                <a:solidFill>
                  <a:schemeClr val="tx1"/>
                </a:solidFill>
              </a:rPr>
              <a:t>(x%)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200" dirty="0" err="1">
                <a:solidFill>
                  <a:schemeClr val="tx1"/>
                </a:solidFill>
              </a:rPr>
              <a:t>Présentes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555776" y="3408625"/>
            <a:ext cx="887107" cy="50405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X </a:t>
            </a:r>
            <a:r>
              <a:rPr lang="es-ES" sz="1200" dirty="0">
                <a:solidFill>
                  <a:schemeClr val="tx1"/>
                </a:solidFill>
              </a:rPr>
              <a:t>(x%)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200" dirty="0" err="1">
                <a:solidFill>
                  <a:schemeClr val="tx1"/>
                </a:solidFill>
              </a:rPr>
              <a:t>Ailleurs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504675" y="3410663"/>
            <a:ext cx="890735" cy="504056"/>
          </a:xfrm>
          <a:prstGeom prst="rect">
            <a:avLst/>
          </a:prstGeom>
          <a:solidFill>
            <a:schemeClr val="bg1"/>
          </a:solidFill>
          <a:ln w="254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X </a:t>
            </a:r>
            <a:r>
              <a:rPr lang="es-ES" sz="1200" dirty="0">
                <a:solidFill>
                  <a:schemeClr val="tx1"/>
                </a:solidFill>
              </a:rPr>
              <a:t>(x%)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200" dirty="0" err="1">
                <a:solidFill>
                  <a:schemeClr val="tx1"/>
                </a:solidFill>
              </a:rPr>
              <a:t>Jetées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523084" y="3399991"/>
            <a:ext cx="938610" cy="504056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X </a:t>
            </a:r>
            <a:r>
              <a:rPr lang="es-ES" sz="1200" dirty="0">
                <a:solidFill>
                  <a:schemeClr val="tx1"/>
                </a:solidFill>
              </a:rPr>
              <a:t>(x%)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200" dirty="0" err="1">
                <a:solidFill>
                  <a:schemeClr val="tx1"/>
                </a:solidFill>
              </a:rPr>
              <a:t>Données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396570" y="4344729"/>
            <a:ext cx="7495910" cy="360040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X </a:t>
            </a:r>
            <a:r>
              <a:rPr lang="en-US" sz="1400" dirty="0" err="1">
                <a:solidFill>
                  <a:schemeClr val="tx1"/>
                </a:solidFill>
              </a:rPr>
              <a:t>Moustiquaires</a:t>
            </a:r>
            <a:r>
              <a:rPr lang="en-US" sz="1400" dirty="0">
                <a:solidFill>
                  <a:schemeClr val="tx1"/>
                </a:solidFill>
              </a:rPr>
              <a:t> de </a:t>
            </a:r>
            <a:r>
              <a:rPr lang="en-US" sz="1400" dirty="0" err="1">
                <a:solidFill>
                  <a:schemeClr val="tx1"/>
                </a:solidFill>
              </a:rPr>
              <a:t>cohorte</a:t>
            </a:r>
            <a:r>
              <a:rPr lang="en-US" sz="1400" dirty="0">
                <a:solidFill>
                  <a:schemeClr val="tx1"/>
                </a:solidFill>
              </a:rPr>
              <a:t> active (x%)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42" name="Elbow Connector 41"/>
          <p:cNvCxnSpPr>
            <a:stCxn id="37" idx="2"/>
            <a:endCxn id="41" idx="0"/>
          </p:cNvCxnSpPr>
          <p:nvPr/>
        </p:nvCxnSpPr>
        <p:spPr>
          <a:xfrm rot="16200000" flipH="1">
            <a:off x="3324554" y="2524758"/>
            <a:ext cx="432048" cy="3207894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/>
          <p:cNvCxnSpPr>
            <a:stCxn id="38" idx="2"/>
            <a:endCxn id="41" idx="0"/>
          </p:cNvCxnSpPr>
          <p:nvPr/>
        </p:nvCxnSpPr>
        <p:spPr>
          <a:xfrm rot="16200000" flipH="1">
            <a:off x="3855903" y="3056107"/>
            <a:ext cx="432048" cy="2145195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1396570" y="5280833"/>
            <a:ext cx="1080120" cy="50405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X </a:t>
            </a:r>
            <a:r>
              <a:rPr lang="es-ES" sz="1200" dirty="0">
                <a:solidFill>
                  <a:schemeClr val="tx1"/>
                </a:solidFill>
              </a:rPr>
              <a:t>(x%)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200" dirty="0" err="1">
                <a:solidFill>
                  <a:schemeClr val="tx1"/>
                </a:solidFill>
              </a:rPr>
              <a:t>Présentes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555776" y="5280834"/>
            <a:ext cx="887107" cy="504056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X </a:t>
            </a:r>
            <a:r>
              <a:rPr lang="es-ES" sz="1200" dirty="0">
                <a:solidFill>
                  <a:schemeClr val="tx1"/>
                </a:solidFill>
              </a:rPr>
              <a:t>(x%)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200" dirty="0" err="1">
                <a:solidFill>
                  <a:schemeClr val="tx1"/>
                </a:solidFill>
              </a:rPr>
              <a:t>Ailleurs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506698" y="5280834"/>
            <a:ext cx="876035" cy="504056"/>
          </a:xfrm>
          <a:prstGeom prst="rect">
            <a:avLst/>
          </a:prstGeom>
          <a:solidFill>
            <a:schemeClr val="bg1"/>
          </a:solidFill>
          <a:ln w="254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X </a:t>
            </a:r>
            <a:r>
              <a:rPr lang="es-ES" sz="1200" dirty="0">
                <a:solidFill>
                  <a:schemeClr val="tx1"/>
                </a:solidFill>
              </a:rPr>
              <a:t>(x%)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200" dirty="0" err="1">
                <a:solidFill>
                  <a:schemeClr val="tx1"/>
                </a:solidFill>
              </a:rPr>
              <a:t>Jetées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523084" y="5272491"/>
            <a:ext cx="938609" cy="504056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X </a:t>
            </a:r>
            <a:r>
              <a:rPr lang="es-ES" sz="1200" dirty="0">
                <a:solidFill>
                  <a:schemeClr val="tx1"/>
                </a:solidFill>
              </a:rPr>
              <a:t>(x%)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200" dirty="0" err="1">
                <a:solidFill>
                  <a:schemeClr val="tx1"/>
                </a:solidFill>
              </a:rPr>
              <a:t>Données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81" name="Elbow Connector 80"/>
          <p:cNvCxnSpPr>
            <a:stCxn id="14" idx="2"/>
            <a:endCxn id="37" idx="0"/>
          </p:cNvCxnSpPr>
          <p:nvPr/>
        </p:nvCxnSpPr>
        <p:spPr>
          <a:xfrm rot="5400000">
            <a:off x="3257720" y="1521257"/>
            <a:ext cx="566280" cy="3208457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Elbow Connector 82"/>
          <p:cNvCxnSpPr>
            <a:stCxn id="14" idx="2"/>
            <a:endCxn id="38" idx="0"/>
          </p:cNvCxnSpPr>
          <p:nvPr/>
        </p:nvCxnSpPr>
        <p:spPr>
          <a:xfrm rot="5400000">
            <a:off x="3789069" y="2052606"/>
            <a:ext cx="566280" cy="2145758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Elbow Connector 84"/>
          <p:cNvCxnSpPr>
            <a:stCxn id="14" idx="2"/>
            <a:endCxn id="39" idx="0"/>
          </p:cNvCxnSpPr>
          <p:nvPr/>
        </p:nvCxnSpPr>
        <p:spPr>
          <a:xfrm rot="5400000">
            <a:off x="4763407" y="3028982"/>
            <a:ext cx="568318" cy="195045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Elbow Connector 86"/>
          <p:cNvCxnSpPr>
            <a:stCxn id="14" idx="2"/>
            <a:endCxn id="40" idx="0"/>
          </p:cNvCxnSpPr>
          <p:nvPr/>
        </p:nvCxnSpPr>
        <p:spPr>
          <a:xfrm rot="16200000" flipH="1">
            <a:off x="5289915" y="2697517"/>
            <a:ext cx="557646" cy="847301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Elbow Connector 92"/>
          <p:cNvCxnSpPr>
            <a:stCxn id="41" idx="2"/>
            <a:endCxn id="66" idx="0"/>
          </p:cNvCxnSpPr>
          <p:nvPr/>
        </p:nvCxnSpPr>
        <p:spPr>
          <a:xfrm rot="5400000">
            <a:off x="3252546" y="3388854"/>
            <a:ext cx="576064" cy="3207895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Elbow Connector 94"/>
          <p:cNvCxnSpPr>
            <a:stCxn id="41" idx="2"/>
            <a:endCxn id="67" idx="0"/>
          </p:cNvCxnSpPr>
          <p:nvPr/>
        </p:nvCxnSpPr>
        <p:spPr>
          <a:xfrm rot="5400000">
            <a:off x="3783896" y="3920204"/>
            <a:ext cx="576065" cy="2145195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Elbow Connector 96"/>
          <p:cNvCxnSpPr>
            <a:stCxn id="41" idx="2"/>
            <a:endCxn id="68" idx="0"/>
          </p:cNvCxnSpPr>
          <p:nvPr/>
        </p:nvCxnSpPr>
        <p:spPr>
          <a:xfrm rot="5400000">
            <a:off x="4756589" y="4892897"/>
            <a:ext cx="576065" cy="199809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Elbow Connector 98"/>
          <p:cNvCxnSpPr>
            <a:stCxn id="41" idx="2"/>
            <a:endCxn id="69" idx="0"/>
          </p:cNvCxnSpPr>
          <p:nvPr/>
        </p:nvCxnSpPr>
        <p:spPr>
          <a:xfrm rot="16200000" flipH="1">
            <a:off x="5284596" y="4564698"/>
            <a:ext cx="567722" cy="847864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31424" y="116633"/>
            <a:ext cx="3072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Moustiquaires</a:t>
            </a:r>
            <a:r>
              <a:rPr lang="en-US" b="1" dirty="0"/>
              <a:t> de </a:t>
            </a:r>
            <a:r>
              <a:rPr lang="en-US" b="1" dirty="0" err="1"/>
              <a:t>cohorte</a:t>
            </a:r>
            <a:endParaRPr lang="en-US" b="1" dirty="0"/>
          </a:p>
        </p:txBody>
      </p:sp>
      <p:sp>
        <p:nvSpPr>
          <p:cNvPr id="46" name="Rectangle 45"/>
          <p:cNvSpPr/>
          <p:nvPr/>
        </p:nvSpPr>
        <p:spPr>
          <a:xfrm>
            <a:off x="7704000" y="1612168"/>
            <a:ext cx="1301662" cy="504056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X </a:t>
            </a:r>
            <a:r>
              <a:rPr lang="es-ES" sz="1200" dirty="0">
                <a:solidFill>
                  <a:schemeClr val="tx1"/>
                </a:solidFill>
              </a:rPr>
              <a:t>(</a:t>
            </a:r>
            <a:r>
              <a:rPr lang="es-ES" sz="1200" dirty="0" err="1">
                <a:solidFill>
                  <a:schemeClr val="tx1"/>
                </a:solidFill>
              </a:rPr>
              <a:t>x.x</a:t>
            </a:r>
            <a:r>
              <a:rPr lang="es-ES" sz="1200" dirty="0">
                <a:solidFill>
                  <a:schemeClr val="tx1"/>
                </a:solidFill>
              </a:rPr>
              <a:t>%)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000" dirty="0" err="1">
                <a:solidFill>
                  <a:schemeClr val="tx1"/>
                </a:solidFill>
              </a:rPr>
              <a:t>Mén</a:t>
            </a:r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déménagés</a:t>
            </a:r>
            <a:r>
              <a:rPr lang="en-US" sz="1200" dirty="0">
                <a:solidFill>
                  <a:schemeClr val="tx1"/>
                </a:solidFill>
              </a:rPr>
              <a:t>/</a:t>
            </a:r>
            <a:r>
              <a:rPr lang="en-US" sz="1200" dirty="0" err="1">
                <a:solidFill>
                  <a:schemeClr val="tx1"/>
                </a:solidFill>
              </a:rPr>
              <a:t>refus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</a:p>
        </p:txBody>
      </p:sp>
      <p:cxnSp>
        <p:nvCxnSpPr>
          <p:cNvPr id="17" name="Elbow Connector 16"/>
          <p:cNvCxnSpPr>
            <a:cxnSpLocks/>
            <a:stCxn id="8" idx="2"/>
            <a:endCxn id="46" idx="0"/>
          </p:cNvCxnSpPr>
          <p:nvPr/>
        </p:nvCxnSpPr>
        <p:spPr>
          <a:xfrm rot="16200000" flipH="1">
            <a:off x="6493456" y="-249208"/>
            <a:ext cx="512445" cy="3210306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7703999" y="3408626"/>
            <a:ext cx="1301661" cy="504056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X </a:t>
            </a:r>
            <a:r>
              <a:rPr lang="es-ES" sz="1200" dirty="0">
                <a:solidFill>
                  <a:schemeClr val="tx1"/>
                </a:solidFill>
              </a:rPr>
              <a:t>(x%)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000" dirty="0" err="1">
                <a:solidFill>
                  <a:schemeClr val="tx1"/>
                </a:solidFill>
              </a:rPr>
              <a:t>Mén</a:t>
            </a:r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déménagés</a:t>
            </a:r>
            <a:r>
              <a:rPr lang="en-US" sz="1200" dirty="0">
                <a:solidFill>
                  <a:schemeClr val="tx1"/>
                </a:solidFill>
              </a:rPr>
              <a:t>/</a:t>
            </a:r>
            <a:r>
              <a:rPr lang="en-US" sz="1200" dirty="0" err="1">
                <a:solidFill>
                  <a:schemeClr val="tx1"/>
                </a:solidFill>
              </a:rPr>
              <a:t>refus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70" name="Rectangle 69"/>
          <p:cNvSpPr/>
          <p:nvPr/>
        </p:nvSpPr>
        <p:spPr>
          <a:xfrm>
            <a:off x="7704000" y="5280833"/>
            <a:ext cx="1301660" cy="504056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X </a:t>
            </a:r>
            <a:r>
              <a:rPr lang="es-ES" sz="1200" dirty="0">
                <a:solidFill>
                  <a:schemeClr val="tx1"/>
                </a:solidFill>
              </a:rPr>
              <a:t>(x%)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200" dirty="0" err="1">
                <a:solidFill>
                  <a:schemeClr val="tx1"/>
                </a:solidFill>
              </a:rPr>
              <a:t>Mén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déménagés</a:t>
            </a:r>
            <a:r>
              <a:rPr lang="en-US" sz="1200" dirty="0">
                <a:solidFill>
                  <a:schemeClr val="tx1"/>
                </a:solidFill>
              </a:rPr>
              <a:t>/</a:t>
            </a:r>
            <a:r>
              <a:rPr lang="en-US" sz="1200" dirty="0" err="1">
                <a:solidFill>
                  <a:schemeClr val="tx1"/>
                </a:solidFill>
              </a:rPr>
              <a:t>refus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</a:p>
        </p:txBody>
      </p:sp>
      <p:cxnSp>
        <p:nvCxnSpPr>
          <p:cNvPr id="54" name="Elbow Connector 53"/>
          <p:cNvCxnSpPr>
            <a:cxnSpLocks/>
            <a:stCxn id="14" idx="2"/>
            <a:endCxn id="65" idx="0"/>
          </p:cNvCxnSpPr>
          <p:nvPr/>
        </p:nvCxnSpPr>
        <p:spPr>
          <a:xfrm rot="16200000" flipH="1">
            <a:off x="6466819" y="1520614"/>
            <a:ext cx="566281" cy="3209742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55"/>
          <p:cNvCxnSpPr>
            <a:cxnSpLocks/>
            <a:stCxn id="41" idx="2"/>
            <a:endCxn id="70" idx="0"/>
          </p:cNvCxnSpPr>
          <p:nvPr/>
        </p:nvCxnSpPr>
        <p:spPr>
          <a:xfrm rot="16200000" flipH="1">
            <a:off x="6461645" y="3387648"/>
            <a:ext cx="576064" cy="3210305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2555776" y="1612169"/>
            <a:ext cx="887107" cy="50405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X </a:t>
            </a:r>
            <a:r>
              <a:rPr lang="en-US" sz="1200" dirty="0">
                <a:solidFill>
                  <a:schemeClr val="tx1"/>
                </a:solidFill>
              </a:rPr>
              <a:t>(</a:t>
            </a:r>
            <a:r>
              <a:rPr lang="en-US" sz="1200" dirty="0" err="1">
                <a:solidFill>
                  <a:schemeClr val="tx1"/>
                </a:solidFill>
              </a:rPr>
              <a:t>x.x</a:t>
            </a:r>
            <a:r>
              <a:rPr lang="en-US" sz="1200" dirty="0">
                <a:solidFill>
                  <a:schemeClr val="tx1"/>
                </a:solidFill>
              </a:rPr>
              <a:t>%)</a:t>
            </a:r>
          </a:p>
          <a:p>
            <a:pPr algn="ctr"/>
            <a:r>
              <a:rPr lang="en-US" sz="1200" dirty="0" err="1">
                <a:solidFill>
                  <a:schemeClr val="tx1"/>
                </a:solidFill>
              </a:rPr>
              <a:t>Ailleurs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64" name="Elbow Connector 63"/>
          <p:cNvCxnSpPr>
            <a:stCxn id="61" idx="2"/>
            <a:endCxn id="14" idx="0"/>
          </p:cNvCxnSpPr>
          <p:nvPr/>
        </p:nvCxnSpPr>
        <p:spPr>
          <a:xfrm rot="16200000" flipH="1">
            <a:off x="3889169" y="1226386"/>
            <a:ext cx="366080" cy="2145758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/>
          <p:cNvSpPr/>
          <p:nvPr/>
        </p:nvSpPr>
        <p:spPr>
          <a:xfrm>
            <a:off x="3553241" y="3408625"/>
            <a:ext cx="887107" cy="50405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X </a:t>
            </a:r>
            <a:r>
              <a:rPr lang="es-ES" sz="1200" dirty="0">
                <a:solidFill>
                  <a:schemeClr val="tx1"/>
                </a:solidFill>
              </a:rPr>
              <a:t>(x%)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inconnues</a:t>
            </a:r>
          </a:p>
        </p:txBody>
      </p:sp>
      <p:cxnSp>
        <p:nvCxnSpPr>
          <p:cNvPr id="82" name="Elbow Connector 81"/>
          <p:cNvCxnSpPr>
            <a:stCxn id="14" idx="2"/>
            <a:endCxn id="88" idx="0"/>
          </p:cNvCxnSpPr>
          <p:nvPr/>
        </p:nvCxnSpPr>
        <p:spPr>
          <a:xfrm rot="5400000">
            <a:off x="4287802" y="2551339"/>
            <a:ext cx="566280" cy="1148293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Elbow Connector 85"/>
          <p:cNvCxnSpPr>
            <a:stCxn id="88" idx="2"/>
            <a:endCxn id="41" idx="0"/>
          </p:cNvCxnSpPr>
          <p:nvPr/>
        </p:nvCxnSpPr>
        <p:spPr>
          <a:xfrm rot="16200000" flipH="1">
            <a:off x="4354636" y="3554840"/>
            <a:ext cx="432048" cy="1147730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ctangle 108"/>
          <p:cNvSpPr/>
          <p:nvPr/>
        </p:nvSpPr>
        <p:spPr>
          <a:xfrm>
            <a:off x="3521024" y="5272491"/>
            <a:ext cx="887106" cy="50405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X </a:t>
            </a:r>
            <a:r>
              <a:rPr lang="es-ES" sz="1200" dirty="0">
                <a:solidFill>
                  <a:schemeClr val="tx1"/>
                </a:solidFill>
              </a:rPr>
              <a:t>(x%)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inconnues</a:t>
            </a:r>
          </a:p>
        </p:txBody>
      </p:sp>
      <p:cxnSp>
        <p:nvCxnSpPr>
          <p:cNvPr id="111" name="Elbow Connector 110"/>
          <p:cNvCxnSpPr>
            <a:stCxn id="41" idx="2"/>
            <a:endCxn id="109" idx="0"/>
          </p:cNvCxnSpPr>
          <p:nvPr/>
        </p:nvCxnSpPr>
        <p:spPr>
          <a:xfrm rot="5400000">
            <a:off x="4270690" y="4398656"/>
            <a:ext cx="567722" cy="1179948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6537503" y="1612169"/>
            <a:ext cx="1083930" cy="500311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X </a:t>
            </a:r>
            <a:r>
              <a:rPr lang="es-ES" sz="1200" dirty="0">
                <a:solidFill>
                  <a:schemeClr val="tx1"/>
                </a:solidFill>
              </a:rPr>
              <a:t>(</a:t>
            </a:r>
            <a:r>
              <a:rPr lang="es-ES" sz="1200" dirty="0" err="1">
                <a:solidFill>
                  <a:schemeClr val="tx1"/>
                </a:solidFill>
              </a:rPr>
              <a:t>x.x</a:t>
            </a:r>
            <a:r>
              <a:rPr lang="es-ES" sz="1200" dirty="0">
                <a:solidFill>
                  <a:schemeClr val="tx1"/>
                </a:solidFill>
              </a:rPr>
              <a:t>%)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s-ES" sz="1200" dirty="0" err="1">
                <a:solidFill>
                  <a:schemeClr val="tx1"/>
                </a:solidFill>
              </a:rPr>
              <a:t>Perdues</a:t>
            </a:r>
            <a:r>
              <a:rPr lang="es-ES" sz="1200" dirty="0">
                <a:solidFill>
                  <a:schemeClr val="tx1"/>
                </a:solidFill>
              </a:rPr>
              <a:t> (</a:t>
            </a:r>
            <a:r>
              <a:rPr lang="es-ES" sz="1200" dirty="0" err="1">
                <a:solidFill>
                  <a:schemeClr val="tx1"/>
                </a:solidFill>
              </a:rPr>
              <a:t>inconnues</a:t>
            </a:r>
            <a:r>
              <a:rPr lang="es-ES" sz="1200" dirty="0">
                <a:solidFill>
                  <a:schemeClr val="tx1"/>
                </a:solidFill>
              </a:rPr>
              <a:t>)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51" name="Elbow Connector 50"/>
          <p:cNvCxnSpPr>
            <a:stCxn id="8" idx="2"/>
            <a:endCxn id="57" idx="0"/>
          </p:cNvCxnSpPr>
          <p:nvPr/>
        </p:nvCxnSpPr>
        <p:spPr>
          <a:xfrm rot="16200000" flipH="1">
            <a:off x="5855773" y="388474"/>
            <a:ext cx="512446" cy="1934943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6537503" y="3408625"/>
            <a:ext cx="1083930" cy="500311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X </a:t>
            </a:r>
            <a:r>
              <a:rPr lang="es-ES" sz="1200" dirty="0">
                <a:solidFill>
                  <a:schemeClr val="tx1"/>
                </a:solidFill>
              </a:rPr>
              <a:t>(x%)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s-ES" sz="1200" dirty="0" err="1">
                <a:solidFill>
                  <a:schemeClr val="tx1"/>
                </a:solidFill>
              </a:rPr>
              <a:t>Perdues</a:t>
            </a:r>
            <a:r>
              <a:rPr lang="es-ES" sz="1200" dirty="0">
                <a:solidFill>
                  <a:schemeClr val="tx1"/>
                </a:solidFill>
              </a:rPr>
              <a:t> (</a:t>
            </a:r>
            <a:r>
              <a:rPr lang="es-ES" sz="1200" dirty="0" err="1">
                <a:solidFill>
                  <a:schemeClr val="tx1"/>
                </a:solidFill>
              </a:rPr>
              <a:t>inconnues</a:t>
            </a:r>
            <a:r>
              <a:rPr lang="es-ES" sz="1200" dirty="0">
                <a:solidFill>
                  <a:schemeClr val="tx1"/>
                </a:solidFill>
              </a:rPr>
              <a:t>)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01" name="Elbow Connector 100"/>
          <p:cNvCxnSpPr>
            <a:cxnSpLocks/>
            <a:stCxn id="14" idx="2"/>
            <a:endCxn id="96" idx="0"/>
          </p:cNvCxnSpPr>
          <p:nvPr/>
        </p:nvCxnSpPr>
        <p:spPr>
          <a:xfrm rot="16200000" flipH="1">
            <a:off x="5829138" y="2158295"/>
            <a:ext cx="566280" cy="1934380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Rectangle 111"/>
          <p:cNvSpPr/>
          <p:nvPr/>
        </p:nvSpPr>
        <p:spPr>
          <a:xfrm>
            <a:off x="6537503" y="5272491"/>
            <a:ext cx="1083930" cy="500311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X </a:t>
            </a:r>
            <a:r>
              <a:rPr lang="es-ES" sz="1200" dirty="0">
                <a:solidFill>
                  <a:schemeClr val="tx1"/>
                </a:solidFill>
              </a:rPr>
              <a:t>(x%)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s-ES" sz="1200" dirty="0" err="1">
                <a:solidFill>
                  <a:schemeClr val="tx1"/>
                </a:solidFill>
              </a:rPr>
              <a:t>Perdues</a:t>
            </a:r>
            <a:r>
              <a:rPr lang="es-ES" sz="1200" dirty="0">
                <a:solidFill>
                  <a:schemeClr val="tx1"/>
                </a:solidFill>
              </a:rPr>
              <a:t> (</a:t>
            </a:r>
            <a:r>
              <a:rPr lang="es-ES" sz="1200" dirty="0" err="1">
                <a:solidFill>
                  <a:schemeClr val="tx1"/>
                </a:solidFill>
              </a:rPr>
              <a:t>inconnues</a:t>
            </a:r>
            <a:r>
              <a:rPr lang="es-ES" sz="1200" dirty="0">
                <a:solidFill>
                  <a:schemeClr val="tx1"/>
                </a:solidFill>
              </a:rPr>
              <a:t>)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14" name="Elbow Connector 113"/>
          <p:cNvCxnSpPr>
            <a:stCxn id="41" idx="2"/>
            <a:endCxn id="112" idx="0"/>
          </p:cNvCxnSpPr>
          <p:nvPr/>
        </p:nvCxnSpPr>
        <p:spPr>
          <a:xfrm rot="16200000" flipH="1">
            <a:off x="5828135" y="4021158"/>
            <a:ext cx="567722" cy="1934943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1192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</TotalTime>
  <Words>858</Words>
  <Application>Microsoft Office PowerPoint</Application>
  <PresentationFormat>On-screen Show (4:3)</PresentationFormat>
  <Paragraphs>252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butzer</dc:creator>
  <cp:lastModifiedBy>Jacky Raharinjatovo</cp:lastModifiedBy>
  <cp:revision>25</cp:revision>
  <dcterms:created xsi:type="dcterms:W3CDTF">2017-04-08T12:10:54Z</dcterms:created>
  <dcterms:modified xsi:type="dcterms:W3CDTF">2023-06-13T08:04:40Z</dcterms:modified>
</cp:coreProperties>
</file>